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 id="2147483655" r:id="rId4"/>
    <p:sldMasterId id="2147483657" r:id="rId5"/>
  </p:sldMasterIdLst>
  <p:notesMasterIdLst>
    <p:notesMasterId r:id="rId40"/>
  </p:notesMasterIdLst>
  <p:handoutMasterIdLst>
    <p:handoutMasterId r:id="rId41"/>
  </p:handoutMasterIdLst>
  <p:sldIdLst>
    <p:sldId id="256" r:id="rId6"/>
    <p:sldId id="370" r:id="rId7"/>
    <p:sldId id="645" r:id="rId8"/>
    <p:sldId id="646" r:id="rId9"/>
    <p:sldId id="647" r:id="rId10"/>
    <p:sldId id="648" r:id="rId11"/>
    <p:sldId id="649" r:id="rId12"/>
    <p:sldId id="650" r:id="rId13"/>
    <p:sldId id="651" r:id="rId14"/>
    <p:sldId id="652" r:id="rId15"/>
    <p:sldId id="653" r:id="rId16"/>
    <p:sldId id="654" r:id="rId17"/>
    <p:sldId id="655" r:id="rId18"/>
    <p:sldId id="656" r:id="rId19"/>
    <p:sldId id="657" r:id="rId20"/>
    <p:sldId id="658" r:id="rId21"/>
    <p:sldId id="660" r:id="rId22"/>
    <p:sldId id="659" r:id="rId23"/>
    <p:sldId id="661" r:id="rId24"/>
    <p:sldId id="662" r:id="rId25"/>
    <p:sldId id="663" r:id="rId26"/>
    <p:sldId id="664" r:id="rId27"/>
    <p:sldId id="665" r:id="rId28"/>
    <p:sldId id="666" r:id="rId29"/>
    <p:sldId id="667" r:id="rId30"/>
    <p:sldId id="668" r:id="rId31"/>
    <p:sldId id="669" r:id="rId32"/>
    <p:sldId id="670" r:id="rId33"/>
    <p:sldId id="671" r:id="rId34"/>
    <p:sldId id="672" r:id="rId35"/>
    <p:sldId id="673" r:id="rId36"/>
    <p:sldId id="674" r:id="rId37"/>
    <p:sldId id="676" r:id="rId38"/>
    <p:sldId id="367" r:id="rId3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82E"/>
    <a:srgbClr val="4B9254"/>
    <a:srgbClr val="FFD200"/>
    <a:srgbClr val="4B92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 s motivem 1 – zvýraznění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46F890A9-2807-4EBB-B81D-B2AA78EC7F39}" styleName="Tmavý styl 2 – zvýraznění 5/zvýraznění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sorterViewPr>
    <p:cViewPr>
      <p:scale>
        <a:sx n="171" d="100"/>
        <a:sy n="171" d="100"/>
      </p:scale>
      <p:origin x="0" y="-146803"/>
    </p:cViewPr>
  </p:sorterViewPr>
  <p:notesViewPr>
    <p:cSldViewPr snapToGrid="0">
      <p:cViewPr varScale="1">
        <p:scale>
          <a:sx n="87" d="100"/>
          <a:sy n="87" d="100"/>
        </p:scale>
        <p:origin x="291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38360CCF-60A7-4D8C-BA1F-1EA1234F9DB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E5307D55-571E-4F07-8A4C-B8FC0C311A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C7BED0-6F28-4C51-BF28-886006450EDA}" type="datetimeFigureOut">
              <a:rPr lang="cs-CZ" smtClean="0"/>
              <a:t>27.01.2022</a:t>
            </a:fld>
            <a:endParaRPr lang="cs-CZ"/>
          </a:p>
        </p:txBody>
      </p:sp>
      <p:sp>
        <p:nvSpPr>
          <p:cNvPr id="4" name="Zástupný symbol pro zápatí 3">
            <a:extLst>
              <a:ext uri="{FF2B5EF4-FFF2-40B4-BE49-F238E27FC236}">
                <a16:creationId xmlns:a16="http://schemas.microsoft.com/office/drawing/2014/main" id="{3C8386EC-76CF-49EC-80CB-90636AA35C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985D0E3C-4D5A-43A9-8C0D-AD38A4EF80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D9C20C-47AD-4746-96AE-9611A0B4E944}" type="slidenum">
              <a:rPr lang="cs-CZ" smtClean="0"/>
              <a:t>‹#›</a:t>
            </a:fld>
            <a:endParaRPr lang="cs-CZ"/>
          </a:p>
        </p:txBody>
      </p:sp>
    </p:spTree>
    <p:extLst>
      <p:ext uri="{BB962C8B-B14F-4D97-AF65-F5344CB8AC3E}">
        <p14:creationId xmlns:p14="http://schemas.microsoft.com/office/powerpoint/2010/main" val="3331447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8608A-7AE7-4AE5-9F16-8E166BD56CA6}" type="datetimeFigureOut">
              <a:rPr lang="cs-CZ" smtClean="0"/>
              <a:t>27.01.2022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242677-85B1-4561-B1F2-48AE6477383A}" type="slidenum">
              <a:rPr lang="cs-CZ" smtClean="0"/>
              <a:t>‹#›</a:t>
            </a:fld>
            <a:endParaRPr lang="cs-CZ"/>
          </a:p>
        </p:txBody>
      </p:sp>
    </p:spTree>
    <p:extLst>
      <p:ext uri="{BB962C8B-B14F-4D97-AF65-F5344CB8AC3E}">
        <p14:creationId xmlns:p14="http://schemas.microsoft.com/office/powerpoint/2010/main" val="888777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pic>
        <p:nvPicPr>
          <p:cNvPr id="8" name="Untitled-9.png" descr="Untitled-9.png">
            <a:extLst>
              <a:ext uri="{FF2B5EF4-FFF2-40B4-BE49-F238E27FC236}">
                <a16:creationId xmlns:a16="http://schemas.microsoft.com/office/drawing/2014/main" id="{E7213F5E-61A6-4F7C-B817-A43AF5F3E6FF}"/>
              </a:ext>
            </a:extLst>
          </p:cNvPr>
          <p:cNvPicPr>
            <a:picLocks noChangeAspect="1"/>
          </p:cNvPicPr>
          <p:nvPr userDrawn="1"/>
        </p:nvPicPr>
        <p:blipFill rotWithShape="1">
          <a:blip r:embed="rId2"/>
          <a:srcRect t="19324" r="19914"/>
          <a:stretch/>
        </p:blipFill>
        <p:spPr>
          <a:xfrm>
            <a:off x="5848101" y="0"/>
            <a:ext cx="6343899" cy="6390730"/>
          </a:xfrm>
          <a:prstGeom prst="rect">
            <a:avLst/>
          </a:prstGeom>
          <a:ln w="12700">
            <a:miter lim="400000"/>
          </a:ln>
        </p:spPr>
      </p:pic>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rPr dirty="0" err="1"/>
              <a:t>Zadejte</a:t>
            </a:r>
            <a:r>
              <a:rPr dirty="0"/>
              <a:t> </a:t>
            </a:r>
            <a:r>
              <a:rPr dirty="0" err="1"/>
              <a:t>nadpis</a:t>
            </a:r>
            <a:r>
              <a:rPr dirty="0"/>
              <a:t>.</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accent2"/>
                </a:solidFill>
              </a:defRPr>
            </a:lvl1pPr>
            <a:lvl2pPr marL="628650" indent="-171450">
              <a:lnSpc>
                <a:spcPct val="120000"/>
              </a:lnSpc>
              <a:buClr>
                <a:srgbClr val="D9D9D9"/>
              </a:buClr>
              <a:buSzPct val="100000"/>
              <a:buFontTx/>
              <a:buChar char="•"/>
              <a:defRPr sz="1800">
                <a:solidFill>
                  <a:schemeClr val="accent2"/>
                </a:solidFill>
              </a:defRPr>
            </a:lvl2pPr>
            <a:lvl3pPr marL="1120139" indent="-205739">
              <a:lnSpc>
                <a:spcPct val="120000"/>
              </a:lnSpc>
              <a:buClr>
                <a:srgbClr val="D9D9D9"/>
              </a:buClr>
              <a:buFontTx/>
              <a:defRPr sz="1800">
                <a:solidFill>
                  <a:schemeClr val="accent2"/>
                </a:solidFill>
              </a:defRPr>
            </a:lvl3pPr>
            <a:lvl4pPr marL="1600200" indent="-228600">
              <a:lnSpc>
                <a:spcPct val="120000"/>
              </a:lnSpc>
              <a:buClr>
                <a:srgbClr val="D9D9D9"/>
              </a:buClr>
              <a:buFontTx/>
              <a:defRPr sz="1800">
                <a:solidFill>
                  <a:schemeClr val="accent2"/>
                </a:solidFill>
              </a:defRPr>
            </a:lvl4pPr>
            <a:lvl5pPr marL="2057400" indent="-228600">
              <a:lnSpc>
                <a:spcPct val="120000"/>
              </a:lnSpc>
              <a:buClr>
                <a:srgbClr val="D9D9D9"/>
              </a:buClr>
              <a:buSzPct val="100000"/>
              <a:buFontTx/>
              <a:buChar char="•"/>
              <a:defRPr sz="1800">
                <a:solidFill>
                  <a:schemeClr val="accent2"/>
                </a:solidFill>
              </a:defRPr>
            </a:lvl5pPr>
          </a:lstStyle>
          <a:p>
            <a:r>
              <a:rPr dirty="0" err="1"/>
              <a:t>Zadejte</a:t>
            </a:r>
            <a:r>
              <a:rPr dirty="0"/>
              <a:t> </a:t>
            </a:r>
            <a:r>
              <a:rPr dirty="0" err="1"/>
              <a:t>podnadpis</a:t>
            </a:r>
            <a:r>
              <a:rPr dirty="0"/>
              <a:t>.</a:t>
            </a:r>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a:t>Autor</a:t>
            </a:r>
            <a:br>
              <a:rPr lang="cs-CZ" dirty="0"/>
            </a:br>
            <a:r>
              <a:rPr dirty="0"/>
              <a:t>Datum</a:t>
            </a:r>
          </a:p>
        </p:txBody>
      </p:sp>
      <p:pic>
        <p:nvPicPr>
          <p:cNvPr id="13" name="SAVS_logo_vertical_CZ.png" descr="SAVS_logo_vertical_CZ.png">
            <a:extLst>
              <a:ext uri="{FF2B5EF4-FFF2-40B4-BE49-F238E27FC236}">
                <a16:creationId xmlns:a16="http://schemas.microsoft.com/office/drawing/2014/main" id="{CBEA5A7A-3B2D-4ED2-BA09-1DB772D4268A}"/>
              </a:ext>
            </a:extLst>
          </p:cNvPr>
          <p:cNvPicPr>
            <a:picLocks noChangeAspect="1"/>
          </p:cNvPicPr>
          <p:nvPr userDrawn="1"/>
        </p:nvPicPr>
        <p:blipFill>
          <a:blip r:embed="rId3"/>
          <a:stretch>
            <a:fillRect/>
          </a:stretch>
        </p:blipFill>
        <p:spPr>
          <a:xfrm>
            <a:off x="441126" y="450575"/>
            <a:ext cx="1961672" cy="1018170"/>
          </a:xfrm>
          <a:prstGeom prst="rect">
            <a:avLst/>
          </a:prstGeom>
          <a:ln w="12700">
            <a:miter lim="400000"/>
          </a:ln>
        </p:spPr>
      </p:pic>
    </p:spTree>
    <p:extLst>
      <p:ext uri="{BB962C8B-B14F-4D97-AF65-F5344CB8AC3E}">
        <p14:creationId xmlns:p14="http://schemas.microsoft.com/office/powerpoint/2010/main" val="1563060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ek na pozadí - tmavé">
    <p:spTree>
      <p:nvGrpSpPr>
        <p:cNvPr id="1" name=""/>
        <p:cNvGrpSpPr/>
        <p:nvPr/>
      </p:nvGrpSpPr>
      <p:grpSpPr>
        <a:xfrm>
          <a:off x="0" y="0"/>
          <a:ext cx="0" cy="0"/>
          <a:chOff x="0" y="0"/>
          <a:chExt cx="0" cy="0"/>
        </a:xfrm>
      </p:grpSpPr>
      <p:sp>
        <p:nvSpPr>
          <p:cNvPr id="2" name="Obdélník">
            <a:extLst>
              <a:ext uri="{FF2B5EF4-FFF2-40B4-BE49-F238E27FC236}">
                <a16:creationId xmlns:a16="http://schemas.microsoft.com/office/drawing/2014/main" id="{FB41D8C4-E997-4E0E-9885-F50EF9F5CD83}"/>
              </a:ext>
            </a:extLst>
          </p:cNvPr>
          <p:cNvSpPr/>
          <p:nvPr userDrawn="1"/>
        </p:nvSpPr>
        <p:spPr>
          <a:xfrm>
            <a:off x="0" y="0"/>
            <a:ext cx="6553200" cy="6858001"/>
          </a:xfrm>
          <a:prstGeom prst="rect">
            <a:avLst/>
          </a:prstGeom>
          <a:gradFill>
            <a:gsLst>
              <a:gs pos="0">
                <a:srgbClr val="000000">
                  <a:alpha val="75099"/>
                </a:srgbClr>
              </a:gs>
              <a:gs pos="100000">
                <a:srgbClr val="000000">
                  <a:alpha val="0"/>
                </a:srgbClr>
              </a:gs>
            </a:gsLst>
          </a:gradFill>
          <a:ln w="12700">
            <a:miter lim="400000"/>
          </a:ln>
        </p:spPr>
        <p:txBody>
          <a:bodyPr lIns="45719" rIns="45719" anchor="ctr"/>
          <a:lstStyle/>
          <a:p>
            <a:pPr>
              <a:lnSpc>
                <a:spcPct val="90000"/>
              </a:lnSpc>
              <a:spcBef>
                <a:spcPts val="1000"/>
              </a:spcBef>
              <a:defRPr sz="1500">
                <a:solidFill>
                  <a:schemeClr val="accent1"/>
                </a:solidFill>
              </a:defRPr>
            </a:pPr>
            <a:endParaRPr/>
          </a:p>
        </p:txBody>
      </p:sp>
      <p:pic>
        <p:nvPicPr>
          <p:cNvPr id="9" name="logo-wht.png" descr="logo-wht.png">
            <a:extLst>
              <a:ext uri="{FF2B5EF4-FFF2-40B4-BE49-F238E27FC236}">
                <a16:creationId xmlns:a16="http://schemas.microsoft.com/office/drawing/2014/main" id="{63A92A0B-9411-4774-AA41-3E1C279336F0}"/>
              </a:ext>
            </a:extLst>
          </p:cNvPr>
          <p:cNvPicPr>
            <a:picLocks noChangeAspect="1"/>
          </p:cNvPicPr>
          <p:nvPr userDrawn="1"/>
        </p:nvPicPr>
        <p:blipFill>
          <a:blip r:embed="rId2"/>
          <a:stretch>
            <a:fillRect/>
          </a:stretch>
        </p:blipFill>
        <p:spPr>
          <a:xfrm>
            <a:off x="444500" y="444500"/>
            <a:ext cx="1957447" cy="1016000"/>
          </a:xfrm>
          <a:prstGeom prst="rect">
            <a:avLst/>
          </a:prstGeom>
          <a:ln w="12700">
            <a:miter lim="400000"/>
          </a:ln>
        </p:spPr>
      </p:pic>
      <p:sp>
        <p:nvSpPr>
          <p:cNvPr id="16" name="Zástupný symbol pro zápatí 3">
            <a:extLst>
              <a:ext uri="{FF2B5EF4-FFF2-40B4-BE49-F238E27FC236}">
                <a16:creationId xmlns:a16="http://schemas.microsoft.com/office/drawing/2014/main" id="{1D589DDD-A667-4DE9-8759-40D859CFDCD3}"/>
              </a:ext>
            </a:extLst>
          </p:cNvPr>
          <p:cNvSpPr>
            <a:spLocks noGrp="1"/>
          </p:cNvSpPr>
          <p:nvPr>
            <p:ph type="ftr" sz="quarter" idx="11"/>
          </p:nvPr>
        </p:nvSpPr>
        <p:spPr>
          <a:xfrm>
            <a:off x="444499" y="6173787"/>
            <a:ext cx="6553200" cy="365125"/>
          </a:xfrm>
        </p:spPr>
        <p:txBody>
          <a:bodyPr/>
          <a:lstStyle>
            <a:lvl1pPr algn="l">
              <a:defRPr>
                <a:solidFill>
                  <a:schemeClr val="bg1"/>
                </a:solidFill>
              </a:defRPr>
            </a:lvl1pPr>
          </a:lstStyle>
          <a:p>
            <a:r>
              <a:rPr lang="en-US"/>
              <a:t>Modelování produkčních a logistických systémů - cvičení, ŠAVŠ, Jan Fábry, 26.1.2022</a:t>
            </a:r>
            <a:endParaRPr lang="cs-CZ" dirty="0"/>
          </a:p>
        </p:txBody>
      </p:sp>
      <p:sp>
        <p:nvSpPr>
          <p:cNvPr id="18" name="Zástupný text 17">
            <a:extLst>
              <a:ext uri="{FF2B5EF4-FFF2-40B4-BE49-F238E27FC236}">
                <a16:creationId xmlns:a16="http://schemas.microsoft.com/office/drawing/2014/main" id="{3960EDF8-70D2-4CA2-9AC7-949500175D83}"/>
              </a:ext>
            </a:extLst>
          </p:cNvPr>
          <p:cNvSpPr>
            <a:spLocks noGrp="1"/>
          </p:cNvSpPr>
          <p:nvPr>
            <p:ph type="body" sz="quarter" idx="12" hasCustomPrompt="1"/>
          </p:nvPr>
        </p:nvSpPr>
        <p:spPr>
          <a:xfrm>
            <a:off x="444500" y="1938338"/>
            <a:ext cx="6553200" cy="1460500"/>
          </a:xfrm>
        </p:spPr>
        <p:txBody>
          <a:bodyPr>
            <a:normAutofit/>
          </a:bodyPr>
          <a:lstStyle>
            <a:lvl1pPr marL="0" indent="0">
              <a:buNone/>
              <a:defRPr sz="4800" b="0">
                <a:solidFill>
                  <a:schemeClr val="bg1"/>
                </a:solidFill>
              </a:defRPr>
            </a:lvl1pPr>
          </a:lstStyle>
          <a:p>
            <a:pPr lvl="0"/>
            <a:r>
              <a:rPr lang="cs-CZ" dirty="0"/>
              <a:t>Zadejte nadpis.</a:t>
            </a:r>
            <a:br>
              <a:rPr lang="cs-CZ" dirty="0"/>
            </a:br>
            <a:r>
              <a:rPr lang="cs-CZ" dirty="0"/>
              <a:t>Na 2 řádky maximálně.</a:t>
            </a:r>
          </a:p>
        </p:txBody>
      </p:sp>
      <p:sp>
        <p:nvSpPr>
          <p:cNvPr id="20" name="Zástupný text 19">
            <a:extLst>
              <a:ext uri="{FF2B5EF4-FFF2-40B4-BE49-F238E27FC236}">
                <a16:creationId xmlns:a16="http://schemas.microsoft.com/office/drawing/2014/main" id="{F6861F44-827A-488F-A044-532DE8B13256}"/>
              </a:ext>
            </a:extLst>
          </p:cNvPr>
          <p:cNvSpPr>
            <a:spLocks noGrp="1"/>
          </p:cNvSpPr>
          <p:nvPr>
            <p:ph type="body" sz="quarter" idx="13" hasCustomPrompt="1"/>
          </p:nvPr>
        </p:nvSpPr>
        <p:spPr>
          <a:xfrm>
            <a:off x="444500" y="3548063"/>
            <a:ext cx="6553200" cy="687386"/>
          </a:xfrm>
        </p:spPr>
        <p:txBody>
          <a:bodyPr/>
          <a:lstStyle>
            <a:lvl1pPr marL="0" indent="0">
              <a:buNone/>
              <a:defRPr sz="1800">
                <a:solidFill>
                  <a:schemeClr val="bg1"/>
                </a:solidFill>
              </a:defRPr>
            </a:lvl1pPr>
          </a:lstStyle>
          <a:p>
            <a:pPr lvl="0"/>
            <a:r>
              <a:rPr lang="cs-CZ" dirty="0"/>
              <a:t>Obrázek na pozadí je nutné změnit přes nabídku Formát pozadí</a:t>
            </a:r>
          </a:p>
        </p:txBody>
      </p:sp>
    </p:spTree>
    <p:extLst>
      <p:ext uri="{BB962C8B-B14F-4D97-AF65-F5344CB8AC3E}">
        <p14:creationId xmlns:p14="http://schemas.microsoft.com/office/powerpoint/2010/main" val="4057364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rázek na pozadí - světlé">
    <p:spTree>
      <p:nvGrpSpPr>
        <p:cNvPr id="1" name=""/>
        <p:cNvGrpSpPr/>
        <p:nvPr/>
      </p:nvGrpSpPr>
      <p:grpSpPr>
        <a:xfrm>
          <a:off x="0" y="0"/>
          <a:ext cx="0" cy="0"/>
          <a:chOff x="0" y="0"/>
          <a:chExt cx="0" cy="0"/>
        </a:xfrm>
      </p:grpSpPr>
      <p:sp>
        <p:nvSpPr>
          <p:cNvPr id="2" name="Obdélník">
            <a:extLst>
              <a:ext uri="{FF2B5EF4-FFF2-40B4-BE49-F238E27FC236}">
                <a16:creationId xmlns:a16="http://schemas.microsoft.com/office/drawing/2014/main" id="{CF6DC65D-10DD-4DB5-898A-7879CDB9F727}"/>
              </a:ext>
            </a:extLst>
          </p:cNvPr>
          <p:cNvSpPr/>
          <p:nvPr userDrawn="1"/>
        </p:nvSpPr>
        <p:spPr>
          <a:xfrm>
            <a:off x="-1" y="0"/>
            <a:ext cx="9954883" cy="6858001"/>
          </a:xfrm>
          <a:prstGeom prst="rect">
            <a:avLst/>
          </a:prstGeom>
          <a:gradFill>
            <a:gsLst>
              <a:gs pos="0">
                <a:schemeClr val="accent1">
                  <a:lumOff val="44000"/>
                </a:schemeClr>
              </a:gs>
              <a:gs pos="100000">
                <a:srgbClr val="000000">
                  <a:alpha val="0"/>
                </a:srgbClr>
              </a:gs>
            </a:gsLst>
          </a:gradFill>
          <a:ln w="12700">
            <a:miter lim="400000"/>
          </a:ln>
        </p:spPr>
        <p:txBody>
          <a:bodyPr lIns="45719" rIns="45719" anchor="ctr"/>
          <a:lstStyle/>
          <a:p>
            <a:pPr defTabSz="457200">
              <a:defRPr b="0">
                <a:latin typeface="+mn-lt"/>
                <a:ea typeface="+mn-ea"/>
                <a:cs typeface="+mn-cs"/>
                <a:sym typeface="Helvetica"/>
              </a:defRPr>
            </a:pPr>
            <a:endParaRPr/>
          </a:p>
        </p:txBody>
      </p:sp>
      <p:sp>
        <p:nvSpPr>
          <p:cNvPr id="16" name="Zástupný symbol pro zápatí 3">
            <a:extLst>
              <a:ext uri="{FF2B5EF4-FFF2-40B4-BE49-F238E27FC236}">
                <a16:creationId xmlns:a16="http://schemas.microsoft.com/office/drawing/2014/main" id="{1D589DDD-A667-4DE9-8759-40D859CFDCD3}"/>
              </a:ext>
            </a:extLst>
          </p:cNvPr>
          <p:cNvSpPr>
            <a:spLocks noGrp="1"/>
          </p:cNvSpPr>
          <p:nvPr>
            <p:ph type="ftr" sz="quarter" idx="11"/>
          </p:nvPr>
        </p:nvSpPr>
        <p:spPr>
          <a:xfrm>
            <a:off x="444499" y="6173787"/>
            <a:ext cx="6553200" cy="365125"/>
          </a:xfrm>
        </p:spPr>
        <p:txBody>
          <a:bodyPr/>
          <a:lstStyle>
            <a:lvl1pPr algn="l">
              <a:defRPr>
                <a:solidFill>
                  <a:schemeClr val="bg1"/>
                </a:solidFill>
              </a:defRPr>
            </a:lvl1pPr>
          </a:lstStyle>
          <a:p>
            <a:r>
              <a:rPr lang="en-US"/>
              <a:t>Modelování produkčních a logistických systémů - cvičení, ŠAVŠ, Jan Fábry, 26.1.2022</a:t>
            </a:r>
            <a:endParaRPr lang="cs-CZ" dirty="0"/>
          </a:p>
        </p:txBody>
      </p:sp>
      <p:sp>
        <p:nvSpPr>
          <p:cNvPr id="18" name="Zástupný text 17">
            <a:extLst>
              <a:ext uri="{FF2B5EF4-FFF2-40B4-BE49-F238E27FC236}">
                <a16:creationId xmlns:a16="http://schemas.microsoft.com/office/drawing/2014/main" id="{3960EDF8-70D2-4CA2-9AC7-949500175D83}"/>
              </a:ext>
            </a:extLst>
          </p:cNvPr>
          <p:cNvSpPr>
            <a:spLocks noGrp="1"/>
          </p:cNvSpPr>
          <p:nvPr>
            <p:ph type="body" sz="quarter" idx="12" hasCustomPrompt="1"/>
          </p:nvPr>
        </p:nvSpPr>
        <p:spPr>
          <a:xfrm>
            <a:off x="444500" y="1938338"/>
            <a:ext cx="6553200" cy="1460500"/>
          </a:xfrm>
        </p:spPr>
        <p:txBody>
          <a:bodyPr>
            <a:normAutofit/>
          </a:bodyPr>
          <a:lstStyle>
            <a:lvl1pPr marL="0" indent="0">
              <a:buNone/>
              <a:defRPr sz="4800" b="0">
                <a:solidFill>
                  <a:schemeClr val="tx1"/>
                </a:solidFill>
              </a:defRPr>
            </a:lvl1pPr>
          </a:lstStyle>
          <a:p>
            <a:pPr lvl="0"/>
            <a:r>
              <a:rPr lang="cs-CZ" dirty="0"/>
              <a:t>Zadejte nadpis.</a:t>
            </a:r>
            <a:br>
              <a:rPr lang="cs-CZ" dirty="0"/>
            </a:br>
            <a:r>
              <a:rPr lang="cs-CZ" dirty="0"/>
              <a:t>Na 2 řádky maximálně.</a:t>
            </a:r>
          </a:p>
        </p:txBody>
      </p:sp>
      <p:sp>
        <p:nvSpPr>
          <p:cNvPr id="20" name="Zástupný text 19">
            <a:extLst>
              <a:ext uri="{FF2B5EF4-FFF2-40B4-BE49-F238E27FC236}">
                <a16:creationId xmlns:a16="http://schemas.microsoft.com/office/drawing/2014/main" id="{F6861F44-827A-488F-A044-532DE8B13256}"/>
              </a:ext>
            </a:extLst>
          </p:cNvPr>
          <p:cNvSpPr>
            <a:spLocks noGrp="1"/>
          </p:cNvSpPr>
          <p:nvPr>
            <p:ph type="body" sz="quarter" idx="13" hasCustomPrompt="1"/>
          </p:nvPr>
        </p:nvSpPr>
        <p:spPr>
          <a:xfrm>
            <a:off x="444500" y="3548062"/>
            <a:ext cx="6553200" cy="566737"/>
          </a:xfrm>
        </p:spPr>
        <p:txBody>
          <a:bodyPr/>
          <a:lstStyle>
            <a:lvl1pPr marL="0" indent="0">
              <a:buNone/>
              <a:defRPr sz="1800">
                <a:solidFill>
                  <a:schemeClr val="tx1"/>
                </a:solidFill>
              </a:defRPr>
            </a:lvl1pPr>
          </a:lstStyle>
          <a:p>
            <a:pPr lvl="0"/>
            <a:r>
              <a:rPr lang="cs-CZ" dirty="0"/>
              <a:t>Obrázek na pozadí je nutné změnit přes nabídku Formát pozadí</a:t>
            </a:r>
          </a:p>
        </p:txBody>
      </p:sp>
      <p:pic>
        <p:nvPicPr>
          <p:cNvPr id="3" name="logo.png" descr="logo.png">
            <a:extLst>
              <a:ext uri="{FF2B5EF4-FFF2-40B4-BE49-F238E27FC236}">
                <a16:creationId xmlns:a16="http://schemas.microsoft.com/office/drawing/2014/main" id="{5F397676-AE48-49AA-B278-83C59E27C103}"/>
              </a:ext>
            </a:extLst>
          </p:cNvPr>
          <p:cNvPicPr>
            <a:picLocks noChangeAspect="1"/>
          </p:cNvPicPr>
          <p:nvPr userDrawn="1"/>
        </p:nvPicPr>
        <p:blipFill>
          <a:blip r:embed="rId2"/>
          <a:stretch>
            <a:fillRect/>
          </a:stretch>
        </p:blipFill>
        <p:spPr>
          <a:xfrm>
            <a:off x="444500" y="444500"/>
            <a:ext cx="1957494" cy="1016000"/>
          </a:xfrm>
          <a:prstGeom prst="rect">
            <a:avLst/>
          </a:prstGeom>
          <a:ln w="12700">
            <a:miter lim="400000"/>
          </a:ln>
        </p:spPr>
      </p:pic>
    </p:spTree>
    <p:extLst>
      <p:ext uri="{BB962C8B-B14F-4D97-AF65-F5344CB8AC3E}">
        <p14:creationId xmlns:p14="http://schemas.microsoft.com/office/powerpoint/2010/main" val="1212925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ne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ěkuji za pozornost.">
            <a:extLst>
              <a:ext uri="{FF2B5EF4-FFF2-40B4-BE49-F238E27FC236}">
                <a16:creationId xmlns:a16="http://schemas.microsoft.com/office/drawing/2014/main" id="{96DA163D-293A-4071-90D4-4484B7E0ED28}"/>
              </a:ext>
            </a:extLst>
          </p:cNvPr>
          <p:cNvSpPr txBox="1">
            <a:spLocks noGrp="1"/>
          </p:cNvSpPr>
          <p:nvPr>
            <p:ph type="title" hasCustomPrompt="1"/>
          </p:nvPr>
        </p:nvSpPr>
        <p:spPr>
          <a:xfrm>
            <a:off x="701963" y="2701172"/>
            <a:ext cx="10812703" cy="1286628"/>
          </a:xfrm>
          <a:prstGeom prst="rect">
            <a:avLst/>
          </a:prstGeom>
        </p:spPr>
        <p:txBody>
          <a:bodyPr/>
          <a:lstStyle>
            <a:lvl1pPr algn="ctr">
              <a:defRPr sz="6000" b="1"/>
            </a:lvl1pPr>
          </a:lstStyle>
          <a:p>
            <a:r>
              <a:rPr lang="cs-CZ" dirty="0"/>
              <a:t>Děkuji za pozornost.</a:t>
            </a:r>
            <a:endParaRPr dirty="0"/>
          </a:p>
        </p:txBody>
      </p:sp>
      <p:sp>
        <p:nvSpPr>
          <p:cNvPr id="8" name="Jméno">
            <a:extLst>
              <a:ext uri="{FF2B5EF4-FFF2-40B4-BE49-F238E27FC236}">
                <a16:creationId xmlns:a16="http://schemas.microsoft.com/office/drawing/2014/main" id="{16CFA609-4657-4603-9DEA-0A11A05DA0AA}"/>
              </a:ext>
            </a:extLst>
          </p:cNvPr>
          <p:cNvSpPr txBox="1">
            <a:spLocks noGrp="1"/>
          </p:cNvSpPr>
          <p:nvPr>
            <p:ph type="body" sz="quarter" idx="1" hasCustomPrompt="1"/>
          </p:nvPr>
        </p:nvSpPr>
        <p:spPr>
          <a:xfrm>
            <a:off x="701675" y="3987800"/>
            <a:ext cx="10812464" cy="406647"/>
          </a:xfrm>
          <a:prstGeom prst="rect">
            <a:avLst/>
          </a:prstGeom>
        </p:spPr>
        <p:txBody>
          <a:bodyPr/>
          <a:lstStyle>
            <a:lvl1pPr algn="ctr">
              <a:buNone/>
              <a:defRPr sz="2000" b="1"/>
            </a:lvl1pPr>
          </a:lstStyle>
          <a:p>
            <a:r>
              <a:rPr lang="cs-CZ" dirty="0"/>
              <a:t>Jméno</a:t>
            </a:r>
            <a:endParaRPr dirty="0"/>
          </a:p>
        </p:txBody>
      </p:sp>
      <p:sp>
        <p:nvSpPr>
          <p:cNvPr id="10" name="Zástupný text 10">
            <a:extLst>
              <a:ext uri="{FF2B5EF4-FFF2-40B4-BE49-F238E27FC236}">
                <a16:creationId xmlns:a16="http://schemas.microsoft.com/office/drawing/2014/main" id="{EC67C78D-9CD4-4FF3-B15D-7A707D56671E}"/>
              </a:ext>
            </a:extLst>
          </p:cNvPr>
          <p:cNvSpPr>
            <a:spLocks noGrp="1"/>
          </p:cNvSpPr>
          <p:nvPr>
            <p:ph type="body" idx="21" hasCustomPrompt="1"/>
          </p:nvPr>
        </p:nvSpPr>
        <p:spPr>
          <a:xfrm>
            <a:off x="702202" y="4394446"/>
            <a:ext cx="10812465" cy="406647"/>
          </a:xfrm>
          <a:prstGeom prst="rect">
            <a:avLst/>
          </a:prstGeom>
        </p:spPr>
        <p:txBody>
          <a:bodyPr/>
          <a:lstStyle>
            <a:lvl1pPr algn="ctr">
              <a:buNone/>
              <a:defRPr sz="1600" b="1">
                <a:solidFill>
                  <a:schemeClr val="accent2"/>
                </a:solidFill>
              </a:defRPr>
            </a:lvl1pPr>
          </a:lstStyle>
          <a:p>
            <a:r>
              <a:rPr lang="cs-CZ" dirty="0"/>
              <a:t>Pozice</a:t>
            </a:r>
            <a:endParaRPr dirty="0"/>
          </a:p>
        </p:txBody>
      </p:sp>
      <p:sp>
        <p:nvSpPr>
          <p:cNvPr id="12" name="Zástupný text 10">
            <a:extLst>
              <a:ext uri="{FF2B5EF4-FFF2-40B4-BE49-F238E27FC236}">
                <a16:creationId xmlns:a16="http://schemas.microsoft.com/office/drawing/2014/main" id="{AB15E619-4691-4FC1-9F7F-AC937C81A14D}"/>
              </a:ext>
            </a:extLst>
          </p:cNvPr>
          <p:cNvSpPr>
            <a:spLocks noGrp="1"/>
          </p:cNvSpPr>
          <p:nvPr>
            <p:ph type="body" idx="22" hasCustomPrompt="1"/>
          </p:nvPr>
        </p:nvSpPr>
        <p:spPr>
          <a:xfrm>
            <a:off x="707523" y="5207741"/>
            <a:ext cx="10812465" cy="406647"/>
          </a:xfrm>
          <a:prstGeom prst="rect">
            <a:avLst/>
          </a:prstGeom>
        </p:spPr>
        <p:txBody>
          <a:bodyPr/>
          <a:lstStyle>
            <a:lvl1pPr algn="ctr">
              <a:buNone/>
              <a:defRPr sz="1600" b="1">
                <a:solidFill>
                  <a:schemeClr val="bg1">
                    <a:lumMod val="65000"/>
                  </a:schemeClr>
                </a:solidFill>
              </a:defRPr>
            </a:lvl1pPr>
          </a:lstStyle>
          <a:p>
            <a:r>
              <a:rPr lang="cs-CZ" dirty="0"/>
              <a:t>Kontakt</a:t>
            </a:r>
            <a:endParaRPr dirty="0"/>
          </a:p>
        </p:txBody>
      </p:sp>
      <p:sp>
        <p:nvSpPr>
          <p:cNvPr id="2" name="TextovéPole 16">
            <a:extLst>
              <a:ext uri="{FF2B5EF4-FFF2-40B4-BE49-F238E27FC236}">
                <a16:creationId xmlns:a16="http://schemas.microsoft.com/office/drawing/2014/main" id="{98E839B3-B47D-4C13-A9B7-B3202B6A43A4}"/>
              </a:ext>
            </a:extLst>
          </p:cNvPr>
          <p:cNvSpPr txBox="1"/>
          <p:nvPr userDrawn="1"/>
        </p:nvSpPr>
        <p:spPr>
          <a:xfrm>
            <a:off x="747394" y="6073809"/>
            <a:ext cx="10726874"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a:solidFill>
                  <a:schemeClr val="accent2"/>
                </a:solidFill>
              </a:defRPr>
            </a:lvl1pPr>
          </a:lstStyle>
          <a:p>
            <a:r>
              <a:rPr b="1" dirty="0">
                <a:latin typeface="Arial" panose="020B0604020202020204" pitchFamily="34" charset="0"/>
                <a:cs typeface="Arial" panose="020B0604020202020204" pitchFamily="34" charset="0"/>
              </a:rPr>
              <a:t>www.savs.cz</a:t>
            </a:r>
          </a:p>
        </p:txBody>
      </p:sp>
    </p:spTree>
    <p:extLst>
      <p:ext uri="{BB962C8B-B14F-4D97-AF65-F5344CB8AC3E}">
        <p14:creationId xmlns:p14="http://schemas.microsoft.com/office/powerpoint/2010/main" val="1344682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pic>
        <p:nvPicPr>
          <p:cNvPr id="8" name="Untitled-9.png" descr="Untitled-9.png">
            <a:extLst>
              <a:ext uri="{FF2B5EF4-FFF2-40B4-BE49-F238E27FC236}">
                <a16:creationId xmlns:a16="http://schemas.microsoft.com/office/drawing/2014/main" id="{E7213F5E-61A6-4F7C-B817-A43AF5F3E6FF}"/>
              </a:ext>
            </a:extLst>
          </p:cNvPr>
          <p:cNvPicPr>
            <a:picLocks noChangeAspect="1"/>
          </p:cNvPicPr>
          <p:nvPr userDrawn="1"/>
        </p:nvPicPr>
        <p:blipFill rotWithShape="1">
          <a:blip r:embed="rId2"/>
          <a:srcRect t="19324" r="19914"/>
          <a:stretch/>
        </p:blipFill>
        <p:spPr>
          <a:xfrm>
            <a:off x="5848101" y="0"/>
            <a:ext cx="6343899" cy="6390730"/>
          </a:xfrm>
          <a:prstGeom prst="rect">
            <a:avLst/>
          </a:prstGeom>
          <a:ln w="12700">
            <a:miter lim="400000"/>
          </a:ln>
        </p:spPr>
      </p:pic>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rPr dirty="0" err="1"/>
              <a:t>Zadejte</a:t>
            </a:r>
            <a:r>
              <a:rPr dirty="0"/>
              <a:t> </a:t>
            </a:r>
            <a:r>
              <a:rPr dirty="0" err="1"/>
              <a:t>nadpis</a:t>
            </a:r>
            <a:r>
              <a:rPr dirty="0"/>
              <a:t>.</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tx2"/>
                </a:solidFill>
              </a:defRPr>
            </a:lvl1pPr>
            <a:lvl2pPr marL="628650" indent="-171450">
              <a:lnSpc>
                <a:spcPct val="120000"/>
              </a:lnSpc>
              <a:buClr>
                <a:srgbClr val="D9D9D9"/>
              </a:buClr>
              <a:buSzPct val="100000"/>
              <a:buFontTx/>
              <a:buChar char="•"/>
              <a:defRPr sz="1800">
                <a:solidFill>
                  <a:schemeClr val="accent2"/>
                </a:solidFill>
              </a:defRPr>
            </a:lvl2pPr>
            <a:lvl3pPr marL="1120139" indent="-205739">
              <a:lnSpc>
                <a:spcPct val="120000"/>
              </a:lnSpc>
              <a:buClr>
                <a:srgbClr val="D9D9D9"/>
              </a:buClr>
              <a:buFontTx/>
              <a:defRPr sz="1800">
                <a:solidFill>
                  <a:schemeClr val="accent2"/>
                </a:solidFill>
              </a:defRPr>
            </a:lvl3pPr>
            <a:lvl4pPr marL="1600200" indent="-228600">
              <a:lnSpc>
                <a:spcPct val="120000"/>
              </a:lnSpc>
              <a:buClr>
                <a:srgbClr val="D9D9D9"/>
              </a:buClr>
              <a:buFontTx/>
              <a:defRPr sz="1800">
                <a:solidFill>
                  <a:schemeClr val="accent2"/>
                </a:solidFill>
              </a:defRPr>
            </a:lvl4pPr>
            <a:lvl5pPr marL="2057400" indent="-228600">
              <a:lnSpc>
                <a:spcPct val="120000"/>
              </a:lnSpc>
              <a:buClr>
                <a:srgbClr val="D9D9D9"/>
              </a:buClr>
              <a:buSzPct val="100000"/>
              <a:buFontTx/>
              <a:buChar char="•"/>
              <a:defRPr sz="1800">
                <a:solidFill>
                  <a:schemeClr val="accent2"/>
                </a:solidFill>
              </a:defRPr>
            </a:lvl5pPr>
          </a:lstStyle>
          <a:p>
            <a:r>
              <a:rPr dirty="0" err="1"/>
              <a:t>Zadejte</a:t>
            </a:r>
            <a:r>
              <a:rPr dirty="0"/>
              <a:t> </a:t>
            </a:r>
            <a:r>
              <a:rPr dirty="0" err="1"/>
              <a:t>podnadpis</a:t>
            </a:r>
            <a:r>
              <a:rPr dirty="0"/>
              <a:t>.</a:t>
            </a:r>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a:t>Autor</a:t>
            </a:r>
            <a:br>
              <a:rPr lang="cs-CZ" dirty="0"/>
            </a:br>
            <a:r>
              <a:rPr dirty="0"/>
              <a:t>Datum</a:t>
            </a:r>
          </a:p>
        </p:txBody>
      </p:sp>
      <p:pic>
        <p:nvPicPr>
          <p:cNvPr id="13" name="SAVS_logo_vertical_CZ.png" descr="SAVS_logo_vertical_CZ.png">
            <a:extLst>
              <a:ext uri="{FF2B5EF4-FFF2-40B4-BE49-F238E27FC236}">
                <a16:creationId xmlns:a16="http://schemas.microsoft.com/office/drawing/2014/main" id="{CBEA5A7A-3B2D-4ED2-BA09-1DB772D4268A}"/>
              </a:ext>
            </a:extLst>
          </p:cNvPr>
          <p:cNvPicPr>
            <a:picLocks noChangeAspect="1"/>
          </p:cNvPicPr>
          <p:nvPr userDrawn="1"/>
        </p:nvPicPr>
        <p:blipFill>
          <a:blip r:embed="rId3"/>
          <a:stretch>
            <a:fillRect/>
          </a:stretch>
        </p:blipFill>
        <p:spPr>
          <a:xfrm>
            <a:off x="441126" y="450575"/>
            <a:ext cx="1961672" cy="1018170"/>
          </a:xfrm>
          <a:prstGeom prst="rect">
            <a:avLst/>
          </a:prstGeom>
          <a:ln w="12700">
            <a:miter lim="400000"/>
          </a:ln>
        </p:spPr>
      </p:pic>
    </p:spTree>
    <p:extLst>
      <p:ext uri="{BB962C8B-B14F-4D97-AF65-F5344CB8AC3E}">
        <p14:creationId xmlns:p14="http://schemas.microsoft.com/office/powerpoint/2010/main" val="3336366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Úvodní snímek - obrázky">
    <p:spTree>
      <p:nvGrpSpPr>
        <p:cNvPr id="1" name=""/>
        <p:cNvGrpSpPr/>
        <p:nvPr/>
      </p:nvGrpSpPr>
      <p:grpSpPr>
        <a:xfrm>
          <a:off x="0" y="0"/>
          <a:ext cx="0" cy="0"/>
          <a:chOff x="0" y="0"/>
          <a:chExt cx="0" cy="0"/>
        </a:xfrm>
      </p:grpSpPr>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t>Zadejte nadpis.</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tx2"/>
                </a:solidFill>
              </a:defRPr>
            </a:lvl1pPr>
            <a:lvl2pPr marL="628650" indent="-171450">
              <a:lnSpc>
                <a:spcPct val="120000"/>
              </a:lnSpc>
              <a:buClr>
                <a:srgbClr val="D9D9D9"/>
              </a:buClr>
              <a:buSzPct val="100000"/>
              <a:buFontTx/>
              <a:buChar char="•"/>
              <a:defRPr sz="1800">
                <a:solidFill>
                  <a:schemeClr val="accent2"/>
                </a:solidFill>
              </a:defRPr>
            </a:lvl2pPr>
            <a:lvl3pPr marL="1120139" indent="-205739">
              <a:lnSpc>
                <a:spcPct val="120000"/>
              </a:lnSpc>
              <a:buClr>
                <a:srgbClr val="D9D9D9"/>
              </a:buClr>
              <a:buFontTx/>
              <a:defRPr sz="1800">
                <a:solidFill>
                  <a:schemeClr val="accent2"/>
                </a:solidFill>
              </a:defRPr>
            </a:lvl3pPr>
            <a:lvl4pPr marL="1600200" indent="-228600">
              <a:lnSpc>
                <a:spcPct val="120000"/>
              </a:lnSpc>
              <a:buClr>
                <a:srgbClr val="D9D9D9"/>
              </a:buClr>
              <a:buFontTx/>
              <a:defRPr sz="1800">
                <a:solidFill>
                  <a:schemeClr val="accent2"/>
                </a:solidFill>
              </a:defRPr>
            </a:lvl4pPr>
            <a:lvl5pPr marL="2057400" indent="-228600">
              <a:lnSpc>
                <a:spcPct val="120000"/>
              </a:lnSpc>
              <a:buClr>
                <a:srgbClr val="D9D9D9"/>
              </a:buClr>
              <a:buSzPct val="100000"/>
              <a:buFontTx/>
              <a:buChar char="•"/>
              <a:defRPr sz="1800">
                <a:solidFill>
                  <a:schemeClr val="accent2"/>
                </a:solidFill>
              </a:defRPr>
            </a:lvl5pPr>
          </a:lstStyle>
          <a:p>
            <a:r>
              <a:rPr dirty="0" err="1"/>
              <a:t>Zadejte</a:t>
            </a:r>
            <a:r>
              <a:rPr dirty="0"/>
              <a:t> </a:t>
            </a:r>
            <a:r>
              <a:rPr dirty="0" err="1"/>
              <a:t>podnadpis</a:t>
            </a:r>
            <a:r>
              <a:rPr dirty="0"/>
              <a:t>.</a:t>
            </a:r>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a:t>Autor</a:t>
            </a:r>
            <a:br>
              <a:rPr lang="cs-CZ" dirty="0"/>
            </a:br>
            <a:r>
              <a:rPr dirty="0"/>
              <a:t>Datum</a:t>
            </a:r>
          </a:p>
        </p:txBody>
      </p:sp>
      <p:pic>
        <p:nvPicPr>
          <p:cNvPr id="13" name="SAVS_logo_vertical_CZ.png" descr="SAVS_logo_vertical_CZ.png">
            <a:extLst>
              <a:ext uri="{FF2B5EF4-FFF2-40B4-BE49-F238E27FC236}">
                <a16:creationId xmlns:a16="http://schemas.microsoft.com/office/drawing/2014/main" id="{CBEA5A7A-3B2D-4ED2-BA09-1DB772D4268A}"/>
              </a:ext>
            </a:extLst>
          </p:cNvPr>
          <p:cNvPicPr>
            <a:picLocks noChangeAspect="1"/>
          </p:cNvPicPr>
          <p:nvPr userDrawn="1"/>
        </p:nvPicPr>
        <p:blipFill>
          <a:blip r:embed="rId2"/>
          <a:stretch>
            <a:fillRect/>
          </a:stretch>
        </p:blipFill>
        <p:spPr>
          <a:xfrm>
            <a:off x="441126" y="450575"/>
            <a:ext cx="1961672" cy="1018170"/>
          </a:xfrm>
          <a:prstGeom prst="rect">
            <a:avLst/>
          </a:prstGeom>
          <a:ln w="12700">
            <a:miter lim="400000"/>
          </a:ln>
        </p:spPr>
      </p:pic>
      <p:sp>
        <p:nvSpPr>
          <p:cNvPr id="14" name="Zástupný symbol obrázku 11">
            <a:extLst>
              <a:ext uri="{FF2B5EF4-FFF2-40B4-BE49-F238E27FC236}">
                <a16:creationId xmlns:a16="http://schemas.microsoft.com/office/drawing/2014/main" id="{1943B063-FDA3-41FF-BF47-B18944A9FFF0}"/>
              </a:ext>
            </a:extLst>
          </p:cNvPr>
          <p:cNvSpPr>
            <a:spLocks noGrp="1"/>
          </p:cNvSpPr>
          <p:nvPr>
            <p:ph type="pic" sz="quarter" idx="24" hasCustomPrompt="1"/>
          </p:nvPr>
        </p:nvSpPr>
        <p:spPr>
          <a:xfrm>
            <a:off x="11127942" y="-17585"/>
            <a:ext cx="1067297" cy="4642339"/>
          </a:xfrm>
          <a:custGeom>
            <a:avLst/>
            <a:gdLst>
              <a:gd name="connsiteX0" fmla="*/ 0 w 3070225"/>
              <a:gd name="connsiteY0" fmla="*/ 7518400 h 7518400"/>
              <a:gd name="connsiteX1" fmla="*/ 767556 w 3070225"/>
              <a:gd name="connsiteY1" fmla="*/ 0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0225"/>
              <a:gd name="connsiteY0" fmla="*/ 7518400 h 7518400"/>
              <a:gd name="connsiteX1" fmla="*/ 428191 w 3070225"/>
              <a:gd name="connsiteY1" fmla="*/ 2290713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5667"/>
              <a:gd name="connsiteY0" fmla="*/ 7518400 h 7518400"/>
              <a:gd name="connsiteX1" fmla="*/ 428191 w 3075667"/>
              <a:gd name="connsiteY1" fmla="*/ 2290713 h 7518400"/>
              <a:gd name="connsiteX2" fmla="*/ 3070225 w 3075667"/>
              <a:gd name="connsiteY2" fmla="*/ 0 h 7518400"/>
              <a:gd name="connsiteX3" fmla="*/ 3075667 w 3075667"/>
              <a:gd name="connsiteY3" fmla="*/ 7452413 h 7518400"/>
              <a:gd name="connsiteX4" fmla="*/ 0 w 3075667"/>
              <a:gd name="connsiteY4" fmla="*/ 7518400 h 7518400"/>
              <a:gd name="connsiteX0" fmla="*/ 5442 w 2647476"/>
              <a:gd name="connsiteY0" fmla="*/ 5312528 h 7452413"/>
              <a:gd name="connsiteX1" fmla="*/ 0 w 2647476"/>
              <a:gd name="connsiteY1" fmla="*/ 2290713 h 7452413"/>
              <a:gd name="connsiteX2" fmla="*/ 2642034 w 2647476"/>
              <a:gd name="connsiteY2" fmla="*/ 0 h 7452413"/>
              <a:gd name="connsiteX3" fmla="*/ 2647476 w 2647476"/>
              <a:gd name="connsiteY3" fmla="*/ 7452413 h 7452413"/>
              <a:gd name="connsiteX4" fmla="*/ 5442 w 2647476"/>
              <a:gd name="connsiteY4" fmla="*/ 5312528 h 7452413"/>
              <a:gd name="connsiteX0" fmla="*/ 5442 w 2647476"/>
              <a:gd name="connsiteY0" fmla="*/ 5312528 h 7452413"/>
              <a:gd name="connsiteX1" fmla="*/ 0 w 2647476"/>
              <a:gd name="connsiteY1" fmla="*/ 2290713 h 7452413"/>
              <a:gd name="connsiteX2" fmla="*/ 891143 w 2647476"/>
              <a:gd name="connsiteY2" fmla="*/ 1512766 h 7452413"/>
              <a:gd name="connsiteX3" fmla="*/ 2642034 w 2647476"/>
              <a:gd name="connsiteY3" fmla="*/ 0 h 7452413"/>
              <a:gd name="connsiteX4" fmla="*/ 2647476 w 2647476"/>
              <a:gd name="connsiteY4" fmla="*/ 7452413 h 7452413"/>
              <a:gd name="connsiteX5" fmla="*/ 5442 w 2647476"/>
              <a:gd name="connsiteY5" fmla="*/ 5312528 h 7452413"/>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5442 w 2647476"/>
              <a:gd name="connsiteY5" fmla="*/ 3799762 h 5939647"/>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1058196 w 2647476"/>
              <a:gd name="connsiteY5" fmla="*/ 4642339 h 5939647"/>
              <a:gd name="connsiteX6" fmla="*/ 5442 w 2647476"/>
              <a:gd name="connsiteY6" fmla="*/ 3799762 h 5939647"/>
              <a:gd name="connsiteX0" fmla="*/ 5442 w 1064860"/>
              <a:gd name="connsiteY0" fmla="*/ 3799762 h 4642339"/>
              <a:gd name="connsiteX1" fmla="*/ 0 w 1064860"/>
              <a:gd name="connsiteY1" fmla="*/ 777947 h 4642339"/>
              <a:gd name="connsiteX2" fmla="*/ 891143 w 1064860"/>
              <a:gd name="connsiteY2" fmla="*/ 0 h 4642339"/>
              <a:gd name="connsiteX3" fmla="*/ 1050626 w 1064860"/>
              <a:gd name="connsiteY3" fmla="*/ 17095 h 4642339"/>
              <a:gd name="connsiteX4" fmla="*/ 1064860 w 1064860"/>
              <a:gd name="connsiteY4" fmla="*/ 3556932 h 4642339"/>
              <a:gd name="connsiteX5" fmla="*/ 1058196 w 1064860"/>
              <a:gd name="connsiteY5" fmla="*/ 4642339 h 4642339"/>
              <a:gd name="connsiteX6" fmla="*/ 5442 w 1064860"/>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9252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7297" h="4642339">
                <a:moveTo>
                  <a:pt x="5442" y="3799762"/>
                </a:moveTo>
                <a:lnTo>
                  <a:pt x="0" y="777947"/>
                </a:lnTo>
                <a:cubicBezTo>
                  <a:pt x="291186" y="518631"/>
                  <a:pt x="599957" y="259316"/>
                  <a:pt x="891143" y="0"/>
                </a:cubicBezTo>
                <a:lnTo>
                  <a:pt x="1059252" y="17095"/>
                </a:lnTo>
                <a:cubicBezTo>
                  <a:pt x="1063997" y="1197041"/>
                  <a:pt x="1060115" y="2376986"/>
                  <a:pt x="1064860" y="3556932"/>
                </a:cubicBezTo>
                <a:cubicBezTo>
                  <a:pt x="1062639" y="3918734"/>
                  <a:pt x="1069043" y="4280537"/>
                  <a:pt x="1066822" y="4642339"/>
                </a:cubicBezTo>
                <a:lnTo>
                  <a:pt x="5442" y="3799762"/>
                </a:lnTo>
                <a:close/>
              </a:path>
            </a:pathLst>
          </a:custGeom>
          <a:gradFill>
            <a:gsLst>
              <a:gs pos="0">
                <a:schemeClr val="bg1">
                  <a:lumMod val="65000"/>
                  <a:alpha val="0"/>
                </a:schemeClr>
              </a:gs>
              <a:gs pos="100000">
                <a:schemeClr val="bg1">
                  <a:lumMod val="85000"/>
                </a:schemeClr>
              </a:gs>
            </a:gsLst>
            <a:lin ang="10800000" scaled="0"/>
          </a:gradFill>
        </p:spPr>
        <p:txBody>
          <a:bodyPr anchor="ctr">
            <a:normAutofit/>
          </a:bodyPr>
          <a:lstStyle>
            <a:lvl1pPr marL="0" indent="0">
              <a:buNone/>
              <a:defRPr sz="1100"/>
            </a:lvl1pPr>
          </a:lstStyle>
          <a:p>
            <a:r>
              <a:rPr lang="cs-CZ" dirty="0"/>
              <a:t>Vložte obrázek</a:t>
            </a:r>
          </a:p>
        </p:txBody>
      </p:sp>
      <p:sp>
        <p:nvSpPr>
          <p:cNvPr id="15" name="Zástupný symbol obrázku 2">
            <a:extLst>
              <a:ext uri="{FF2B5EF4-FFF2-40B4-BE49-F238E27FC236}">
                <a16:creationId xmlns:a16="http://schemas.microsoft.com/office/drawing/2014/main" id="{849D000F-8D6D-4F06-92C2-F2AC4EC038BE}"/>
              </a:ext>
            </a:extLst>
          </p:cNvPr>
          <p:cNvSpPr>
            <a:spLocks noGrp="1"/>
          </p:cNvSpPr>
          <p:nvPr>
            <p:ph type="pic" sz="quarter" idx="22" hasCustomPrompt="1"/>
          </p:nvPr>
        </p:nvSpPr>
        <p:spPr>
          <a:xfrm>
            <a:off x="5840210" y="-8792"/>
            <a:ext cx="4657397" cy="4852299"/>
          </a:xfrm>
          <a:custGeom>
            <a:avLst/>
            <a:gdLst>
              <a:gd name="connsiteX0" fmla="*/ 0 w 4677281"/>
              <a:gd name="connsiteY0" fmla="*/ 5588949 h 5588949"/>
              <a:gd name="connsiteX1" fmla="*/ 1169320 w 4677281"/>
              <a:gd name="connsiteY1" fmla="*/ 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77281"/>
              <a:gd name="connsiteY0" fmla="*/ 5588949 h 5588949"/>
              <a:gd name="connsiteX1" fmla="*/ 397 w 4677281"/>
              <a:gd name="connsiteY1" fmla="*/ 2828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49001"/>
              <a:gd name="connsiteY0" fmla="*/ 5560669 h 5560669"/>
              <a:gd name="connsiteX1" fmla="*/ 397 w 4649001"/>
              <a:gd name="connsiteY1" fmla="*/ 0 h 5560669"/>
              <a:gd name="connsiteX2" fmla="*/ 4649001 w 4649001"/>
              <a:gd name="connsiteY2" fmla="*/ 1451729 h 5560669"/>
              <a:gd name="connsiteX3" fmla="*/ 3507961 w 4649001"/>
              <a:gd name="connsiteY3" fmla="*/ 5560669 h 5560669"/>
              <a:gd name="connsiteX4" fmla="*/ 0 w 4649001"/>
              <a:gd name="connsiteY4" fmla="*/ 5560669 h 5560669"/>
              <a:gd name="connsiteX0" fmla="*/ 0 w 4649001"/>
              <a:gd name="connsiteY0" fmla="*/ 5560669 h 5560669"/>
              <a:gd name="connsiteX1" fmla="*/ 397 w 4649001"/>
              <a:gd name="connsiteY1" fmla="*/ 0 h 5560669"/>
              <a:gd name="connsiteX2" fmla="*/ 4649001 w 4649001"/>
              <a:gd name="connsiteY2" fmla="*/ 1451729 h 5560669"/>
              <a:gd name="connsiteX3" fmla="*/ 4648604 w 4649001"/>
              <a:gd name="connsiteY3" fmla="*/ 3976966 h 5560669"/>
              <a:gd name="connsiteX4" fmla="*/ 0 w 4649001"/>
              <a:gd name="connsiteY4" fmla="*/ 5560669 h 5560669"/>
              <a:gd name="connsiteX0" fmla="*/ 0 w 4649001"/>
              <a:gd name="connsiteY0" fmla="*/ 5560669 h 5560669"/>
              <a:gd name="connsiteX1" fmla="*/ 397 w 4649001"/>
              <a:gd name="connsiteY1" fmla="*/ 0 h 5560669"/>
              <a:gd name="connsiteX2" fmla="*/ 2293071 w 4649001"/>
              <a:gd name="connsiteY2" fmla="*/ 708370 h 5560669"/>
              <a:gd name="connsiteX3" fmla="*/ 4649001 w 4649001"/>
              <a:gd name="connsiteY3" fmla="*/ 1451729 h 5560669"/>
              <a:gd name="connsiteX4" fmla="*/ 4648604 w 4649001"/>
              <a:gd name="connsiteY4" fmla="*/ 3976966 h 5560669"/>
              <a:gd name="connsiteX5" fmla="*/ 0 w 4649001"/>
              <a:gd name="connsiteY5" fmla="*/ 5560669 h 5560669"/>
              <a:gd name="connsiteX0" fmla="*/ 17187 w 4666188"/>
              <a:gd name="connsiteY0" fmla="*/ 4852299 h 4852299"/>
              <a:gd name="connsiteX1" fmla="*/ 0 w 4666188"/>
              <a:gd name="connsiteY1" fmla="*/ 3807 h 4852299"/>
              <a:gd name="connsiteX2" fmla="*/ 2310258 w 4666188"/>
              <a:gd name="connsiteY2" fmla="*/ 0 h 4852299"/>
              <a:gd name="connsiteX3" fmla="*/ 4666188 w 4666188"/>
              <a:gd name="connsiteY3" fmla="*/ 743359 h 4852299"/>
              <a:gd name="connsiteX4" fmla="*/ 4665791 w 4666188"/>
              <a:gd name="connsiteY4" fmla="*/ 3268596 h 4852299"/>
              <a:gd name="connsiteX5" fmla="*/ 17187 w 4666188"/>
              <a:gd name="connsiteY5" fmla="*/ 4852299 h 4852299"/>
              <a:gd name="connsiteX0" fmla="*/ 0 w 4649001"/>
              <a:gd name="connsiteY0" fmla="*/ 4852299 h 4852299"/>
              <a:gd name="connsiteX1" fmla="*/ 397 w 4649001"/>
              <a:gd name="connsiteY1" fmla="*/ 3807 h 4852299"/>
              <a:gd name="connsiteX2" fmla="*/ 2293071 w 4649001"/>
              <a:gd name="connsiteY2" fmla="*/ 0 h 4852299"/>
              <a:gd name="connsiteX3" fmla="*/ 4649001 w 4649001"/>
              <a:gd name="connsiteY3" fmla="*/ 743359 h 4852299"/>
              <a:gd name="connsiteX4" fmla="*/ 4648604 w 4649001"/>
              <a:gd name="connsiteY4" fmla="*/ 3268596 h 4852299"/>
              <a:gd name="connsiteX5" fmla="*/ 0 w 4649001"/>
              <a:gd name="connsiteY5" fmla="*/ 4852299 h 4852299"/>
              <a:gd name="connsiteX0" fmla="*/ 8396 w 4657397"/>
              <a:gd name="connsiteY0" fmla="*/ 4852299 h 4852299"/>
              <a:gd name="connsiteX1" fmla="*/ 1 w 4657397"/>
              <a:gd name="connsiteY1" fmla="*/ 3807 h 4852299"/>
              <a:gd name="connsiteX2" fmla="*/ 2301467 w 4657397"/>
              <a:gd name="connsiteY2" fmla="*/ 0 h 4852299"/>
              <a:gd name="connsiteX3" fmla="*/ 4657397 w 4657397"/>
              <a:gd name="connsiteY3" fmla="*/ 743359 h 4852299"/>
              <a:gd name="connsiteX4" fmla="*/ 4657000 w 4657397"/>
              <a:gd name="connsiteY4" fmla="*/ 3268596 h 4852299"/>
              <a:gd name="connsiteX5" fmla="*/ 8396 w 4657397"/>
              <a:gd name="connsiteY5" fmla="*/ 4852299 h 485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7397" h="4852299">
                <a:moveTo>
                  <a:pt x="8396" y="4852299"/>
                </a:moveTo>
                <a:cubicBezTo>
                  <a:pt x="8528" y="2998743"/>
                  <a:pt x="-131" y="1857363"/>
                  <a:pt x="1" y="3807"/>
                </a:cubicBezTo>
                <a:lnTo>
                  <a:pt x="2301467" y="0"/>
                </a:lnTo>
                <a:lnTo>
                  <a:pt x="4657397" y="743359"/>
                </a:lnTo>
                <a:cubicBezTo>
                  <a:pt x="4657265" y="1585105"/>
                  <a:pt x="4657132" y="2426850"/>
                  <a:pt x="4657000" y="3268596"/>
                </a:cubicBezTo>
                <a:lnTo>
                  <a:pt x="8396" y="4852299"/>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5" name="Zástupný symbol obrázku 4">
            <a:extLst>
              <a:ext uri="{FF2B5EF4-FFF2-40B4-BE49-F238E27FC236}">
                <a16:creationId xmlns:a16="http://schemas.microsoft.com/office/drawing/2014/main" id="{6EFDB9B7-8CAA-46D8-AA1F-D840BD257321}"/>
              </a:ext>
            </a:extLst>
          </p:cNvPr>
          <p:cNvSpPr>
            <a:spLocks noGrp="1"/>
          </p:cNvSpPr>
          <p:nvPr>
            <p:ph type="pic" sz="quarter" idx="23" hasCustomPrompt="1"/>
          </p:nvPr>
        </p:nvSpPr>
        <p:spPr>
          <a:xfrm>
            <a:off x="6741084" y="2903303"/>
            <a:ext cx="5456883" cy="3468573"/>
          </a:xfrm>
          <a:custGeom>
            <a:avLst/>
            <a:gdLst>
              <a:gd name="connsiteX0" fmla="*/ 0 w 5659437"/>
              <a:gd name="connsiteY0" fmla="*/ 2695575 h 2695575"/>
              <a:gd name="connsiteX1" fmla="*/ 673894 w 5659437"/>
              <a:gd name="connsiteY1" fmla="*/ 0 h 2695575"/>
              <a:gd name="connsiteX2" fmla="*/ 5659437 w 5659437"/>
              <a:gd name="connsiteY2" fmla="*/ 0 h 2695575"/>
              <a:gd name="connsiteX3" fmla="*/ 4985543 w 5659437"/>
              <a:gd name="connsiteY3" fmla="*/ 2695575 h 2695575"/>
              <a:gd name="connsiteX4" fmla="*/ 0 w 5659437"/>
              <a:gd name="connsiteY4" fmla="*/ 2695575 h 2695575"/>
              <a:gd name="connsiteX0" fmla="*/ 0 w 5659437"/>
              <a:gd name="connsiteY0" fmla="*/ 3044367 h 3044367"/>
              <a:gd name="connsiteX1" fmla="*/ 211981 w 5659437"/>
              <a:gd name="connsiteY1" fmla="*/ 0 h 3044367"/>
              <a:gd name="connsiteX2" fmla="*/ 5659437 w 5659437"/>
              <a:gd name="connsiteY2" fmla="*/ 348792 h 3044367"/>
              <a:gd name="connsiteX3" fmla="*/ 4985543 w 5659437"/>
              <a:gd name="connsiteY3" fmla="*/ 3044367 h 3044367"/>
              <a:gd name="connsiteX4" fmla="*/ 0 w 5659437"/>
              <a:gd name="connsiteY4" fmla="*/ 3044367 h 3044367"/>
              <a:gd name="connsiteX0" fmla="*/ 23689 w 5447456"/>
              <a:gd name="connsiteY0" fmla="*/ 2167674 h 3044367"/>
              <a:gd name="connsiteX1" fmla="*/ 0 w 5447456"/>
              <a:gd name="connsiteY1" fmla="*/ 0 h 3044367"/>
              <a:gd name="connsiteX2" fmla="*/ 5447456 w 5447456"/>
              <a:gd name="connsiteY2" fmla="*/ 348792 h 3044367"/>
              <a:gd name="connsiteX3" fmla="*/ 4773562 w 5447456"/>
              <a:gd name="connsiteY3" fmla="*/ 3044367 h 3044367"/>
              <a:gd name="connsiteX4" fmla="*/ 23689 w 5447456"/>
              <a:gd name="connsiteY4" fmla="*/ 2167674 h 3044367"/>
              <a:gd name="connsiteX0" fmla="*/ 23689 w 5452292"/>
              <a:gd name="connsiteY0" fmla="*/ 2167674 h 3468573"/>
              <a:gd name="connsiteX1" fmla="*/ 0 w 5452292"/>
              <a:gd name="connsiteY1" fmla="*/ 0 h 3468573"/>
              <a:gd name="connsiteX2" fmla="*/ 5447456 w 5452292"/>
              <a:gd name="connsiteY2" fmla="*/ 348792 h 3468573"/>
              <a:gd name="connsiteX3" fmla="*/ 5452292 w 5452292"/>
              <a:gd name="connsiteY3" fmla="*/ 3468573 h 3468573"/>
              <a:gd name="connsiteX4" fmla="*/ 23689 w 5452292"/>
              <a:gd name="connsiteY4" fmla="*/ 2167674 h 3468573"/>
              <a:gd name="connsiteX0" fmla="*/ 23689 w 5456883"/>
              <a:gd name="connsiteY0" fmla="*/ 2167674 h 3468573"/>
              <a:gd name="connsiteX1" fmla="*/ 0 w 5456883"/>
              <a:gd name="connsiteY1" fmla="*/ 0 h 3468573"/>
              <a:gd name="connsiteX2" fmla="*/ 5456883 w 5456883"/>
              <a:gd name="connsiteY2" fmla="*/ 377072 h 3468573"/>
              <a:gd name="connsiteX3" fmla="*/ 5452292 w 5456883"/>
              <a:gd name="connsiteY3" fmla="*/ 3468573 h 3468573"/>
              <a:gd name="connsiteX4" fmla="*/ 23689 w 5456883"/>
              <a:gd name="connsiteY4" fmla="*/ 2167674 h 346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6883" h="3468573">
                <a:moveTo>
                  <a:pt x="23689" y="2167674"/>
                </a:moveTo>
                <a:lnTo>
                  <a:pt x="0" y="0"/>
                </a:lnTo>
                <a:lnTo>
                  <a:pt x="5456883" y="377072"/>
                </a:lnTo>
                <a:cubicBezTo>
                  <a:pt x="5455353" y="1407572"/>
                  <a:pt x="5453822" y="2438073"/>
                  <a:pt x="5452292" y="3468573"/>
                </a:cubicBezTo>
                <a:lnTo>
                  <a:pt x="23689" y="2167674"/>
                </a:lnTo>
                <a:close/>
              </a:path>
            </a:pathLst>
          </a:custGeom>
          <a:gradFill>
            <a:gsLst>
              <a:gs pos="0">
                <a:schemeClr val="bg1">
                  <a:lumMod val="65000"/>
                </a:schemeClr>
              </a:gs>
              <a:gs pos="100000">
                <a:schemeClr val="bg1">
                  <a:lumMod val="85000"/>
                </a:schemeClr>
              </a:gs>
            </a:gsLst>
            <a:lin ang="10800000" scaled="0"/>
          </a:gradFill>
        </p:spPr>
        <p:txBody>
          <a:bodyPr anchor="ctr">
            <a:normAutofit/>
          </a:bodyPr>
          <a:lstStyle>
            <a:lvl1pPr>
              <a:buNone/>
              <a:defRPr sz="1100"/>
            </a:lvl1pPr>
          </a:lstStyle>
          <a:p>
            <a:r>
              <a:rPr lang="cs-CZ" dirty="0"/>
              <a:t>Vložte obrázek</a:t>
            </a:r>
          </a:p>
        </p:txBody>
      </p:sp>
    </p:spTree>
    <p:extLst>
      <p:ext uri="{BB962C8B-B14F-4D97-AF65-F5344CB8AC3E}">
        <p14:creationId xmlns:p14="http://schemas.microsoft.com/office/powerpoint/2010/main" val="3359875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ola">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32843ED8-1DF7-4BAB-8E56-0295B9562E47}"/>
              </a:ext>
            </a:extLst>
          </p:cNvPr>
          <p:cNvSpPr>
            <a:spLocks noGrp="1"/>
          </p:cNvSpPr>
          <p:nvPr>
            <p:ph type="ftr" sz="quarter" idx="11"/>
          </p:nvPr>
        </p:nvSpPr>
        <p:spPr>
          <a:xfrm>
            <a:off x="444499" y="6173787"/>
            <a:ext cx="6553200" cy="365125"/>
          </a:xfrm>
        </p:spPr>
        <p:txBody>
          <a:bodyPr/>
          <a:lstStyle>
            <a:lvl1pPr algn="l">
              <a:defRPr/>
            </a:lvl1pPr>
          </a:lstStyle>
          <a:p>
            <a:pPr algn="l"/>
            <a:r>
              <a:rPr lang="en-US"/>
              <a:t>Modelování produkčních a logistických systémů - cvičení, ŠAVŠ, Jan Fábry, 26.1.2022</a:t>
            </a:r>
            <a:endParaRPr lang="cs-CZ" dirty="0"/>
          </a:p>
        </p:txBody>
      </p:sp>
      <p:sp>
        <p:nvSpPr>
          <p:cNvPr id="5" name="Zástupný symbol pro číslo snímku 4">
            <a:extLst>
              <a:ext uri="{FF2B5EF4-FFF2-40B4-BE49-F238E27FC236}">
                <a16:creationId xmlns:a16="http://schemas.microsoft.com/office/drawing/2014/main" id="{B3D6331E-CB7B-4362-AD65-E326A47E5F5B}"/>
              </a:ext>
            </a:extLst>
          </p:cNvPr>
          <p:cNvSpPr>
            <a:spLocks noGrp="1"/>
          </p:cNvSpPr>
          <p:nvPr>
            <p:ph type="sldNum" sz="quarter" idx="12"/>
          </p:nvPr>
        </p:nvSpPr>
        <p:spPr>
          <a:xfrm>
            <a:off x="9004301" y="6085897"/>
            <a:ext cx="2743200" cy="365125"/>
          </a:xfrm>
        </p:spPr>
        <p:txBody>
          <a:bodyPr/>
          <a:lstStyle/>
          <a:p>
            <a:fld id="{2CCBFC96-D0B0-4748-8307-6E5E2D74C2B0}" type="slidenum">
              <a:rPr lang="cs-CZ" smtClean="0"/>
              <a:t>‹#›</a:t>
            </a:fld>
            <a:endParaRPr lang="cs-CZ"/>
          </a:p>
        </p:txBody>
      </p:sp>
      <p:sp>
        <p:nvSpPr>
          <p:cNvPr id="6" name="Text názvu">
            <a:extLst>
              <a:ext uri="{FF2B5EF4-FFF2-40B4-BE49-F238E27FC236}">
                <a16:creationId xmlns:a16="http://schemas.microsoft.com/office/drawing/2014/main" id="{FF7E7A73-21D0-413A-A71D-342857EBB711}"/>
              </a:ext>
            </a:extLst>
          </p:cNvPr>
          <p:cNvSpPr txBox="1">
            <a:spLocks noGrp="1"/>
          </p:cNvSpPr>
          <p:nvPr>
            <p:ph type="title"/>
          </p:nvPr>
        </p:nvSpPr>
        <p:spPr>
          <a:xfrm>
            <a:off x="444500" y="2973323"/>
            <a:ext cx="6535739" cy="736437"/>
          </a:xfrm>
          <a:prstGeom prst="rect">
            <a:avLst/>
          </a:prstGeom>
        </p:spPr>
        <p:txBody>
          <a:bodyPr/>
          <a:lstStyle/>
          <a:p>
            <a:r>
              <a:t>Text názvu</a:t>
            </a:r>
          </a:p>
        </p:txBody>
      </p:sp>
      <p:sp>
        <p:nvSpPr>
          <p:cNvPr id="7" name="Zástupný text 6">
            <a:extLst>
              <a:ext uri="{FF2B5EF4-FFF2-40B4-BE49-F238E27FC236}">
                <a16:creationId xmlns:a16="http://schemas.microsoft.com/office/drawing/2014/main" id="{48EEE370-3843-4069-B9CB-48DBD1E46234}"/>
              </a:ext>
            </a:extLst>
          </p:cNvPr>
          <p:cNvSpPr>
            <a:spLocks noGrp="1"/>
          </p:cNvSpPr>
          <p:nvPr>
            <p:ph type="body" sz="quarter" idx="21" hasCustomPrompt="1"/>
          </p:nvPr>
        </p:nvSpPr>
        <p:spPr>
          <a:xfrm>
            <a:off x="444500" y="2506663"/>
            <a:ext cx="6535738" cy="448234"/>
          </a:xfrm>
          <a:prstGeom prst="rect">
            <a:avLst/>
          </a:prstGeom>
        </p:spPr>
        <p:txBody>
          <a:bodyPr>
            <a:normAutofit/>
          </a:bodyPr>
          <a:lstStyle>
            <a:lvl1pPr marL="0" indent="0" defTabSz="786384">
              <a:spcBef>
                <a:spcPts val="800"/>
              </a:spcBef>
              <a:buClr>
                <a:srgbClr val="D9D9D9"/>
              </a:buClr>
              <a:buSzTx/>
              <a:buFont typeface="Wingdings"/>
              <a:buNone/>
              <a:defRPr sz="2580" b="1">
                <a:solidFill>
                  <a:schemeClr val="accent5"/>
                </a:solidFill>
              </a:defRPr>
            </a:lvl1pPr>
          </a:lstStyle>
          <a:p>
            <a:r>
              <a:rPr dirty="0" err="1"/>
              <a:t>Kliknutím</a:t>
            </a:r>
            <a:r>
              <a:rPr dirty="0"/>
              <a:t> </a:t>
            </a:r>
            <a:r>
              <a:rPr dirty="0" err="1"/>
              <a:t>vložíte</a:t>
            </a:r>
            <a:r>
              <a:rPr dirty="0"/>
              <a:t> </a:t>
            </a:r>
            <a:r>
              <a:rPr dirty="0" err="1"/>
              <a:t>číslo</a:t>
            </a:r>
            <a:r>
              <a:rPr dirty="0"/>
              <a:t> </a:t>
            </a:r>
            <a:r>
              <a:rPr dirty="0" err="1"/>
              <a:t>kapitoly</a:t>
            </a:r>
            <a:r>
              <a:rPr dirty="0"/>
              <a:t>.</a:t>
            </a:r>
          </a:p>
        </p:txBody>
      </p:sp>
      <p:sp>
        <p:nvSpPr>
          <p:cNvPr id="8" name="Text úrovně 1">
            <a:extLst>
              <a:ext uri="{FF2B5EF4-FFF2-40B4-BE49-F238E27FC236}">
                <a16:creationId xmlns:a16="http://schemas.microsoft.com/office/drawing/2014/main" id="{CB2A18A9-072A-4C1E-8A0B-C14E9E74A602}"/>
              </a:ext>
            </a:extLst>
          </p:cNvPr>
          <p:cNvSpPr txBox="1">
            <a:spLocks noGrp="1"/>
          </p:cNvSpPr>
          <p:nvPr>
            <p:ph type="body" sz="quarter" idx="23" hasCustomPrompt="1"/>
          </p:nvPr>
        </p:nvSpPr>
        <p:spPr>
          <a:xfrm>
            <a:off x="444500" y="3718814"/>
            <a:ext cx="6553200" cy="2276380"/>
          </a:xfrm>
          <a:prstGeom prst="rect">
            <a:avLst/>
          </a:prstGeom>
        </p:spPr>
        <p:txBody>
          <a:bodyPr>
            <a:normAutofit/>
          </a:bodyPr>
          <a:lstStyle>
            <a:lvl1pPr marL="0" indent="0">
              <a:lnSpc>
                <a:spcPct val="120000"/>
              </a:lnSpc>
              <a:buClr>
                <a:srgbClr val="D9D9D9"/>
              </a:buClr>
              <a:buSzTx/>
              <a:buFont typeface="Wingdings"/>
              <a:buNone/>
              <a:defRPr sz="1800">
                <a:solidFill>
                  <a:schemeClr val="tx1"/>
                </a:solidFill>
              </a:defRPr>
            </a:lvl1pPr>
          </a:lstStyle>
          <a:p>
            <a:r>
              <a:rPr dirty="0"/>
              <a:t>Text </a:t>
            </a:r>
            <a:r>
              <a:rPr dirty="0" err="1"/>
              <a:t>úrovně</a:t>
            </a:r>
            <a:r>
              <a:rPr dirty="0"/>
              <a:t> 1</a:t>
            </a:r>
          </a:p>
        </p:txBody>
      </p:sp>
      <p:sp>
        <p:nvSpPr>
          <p:cNvPr id="12" name="Zástupný symbol obrázku 11">
            <a:extLst>
              <a:ext uri="{FF2B5EF4-FFF2-40B4-BE49-F238E27FC236}">
                <a16:creationId xmlns:a16="http://schemas.microsoft.com/office/drawing/2014/main" id="{1F90B6E8-8A32-4354-A1C5-8B5012EA2982}"/>
              </a:ext>
            </a:extLst>
          </p:cNvPr>
          <p:cNvSpPr>
            <a:spLocks noGrp="1"/>
          </p:cNvSpPr>
          <p:nvPr>
            <p:ph type="pic" sz="quarter" idx="24" hasCustomPrompt="1"/>
          </p:nvPr>
        </p:nvSpPr>
        <p:spPr>
          <a:xfrm>
            <a:off x="7749459" y="0"/>
            <a:ext cx="4442541" cy="6180138"/>
          </a:xfrm>
          <a:custGeom>
            <a:avLst/>
            <a:gdLst>
              <a:gd name="connsiteX0" fmla="*/ 0 w 4440237"/>
              <a:gd name="connsiteY0" fmla="*/ 6180138 h 6180138"/>
              <a:gd name="connsiteX1" fmla="*/ 1110059 w 4440237"/>
              <a:gd name="connsiteY1" fmla="*/ 0 h 6180138"/>
              <a:gd name="connsiteX2" fmla="*/ 4440237 w 4440237"/>
              <a:gd name="connsiteY2" fmla="*/ 0 h 6180138"/>
              <a:gd name="connsiteX3" fmla="*/ 3330178 w 4440237"/>
              <a:gd name="connsiteY3" fmla="*/ 6180138 h 6180138"/>
              <a:gd name="connsiteX4" fmla="*/ 0 w 4440237"/>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3332482 w 4442541"/>
              <a:gd name="connsiteY3" fmla="*/ 6180138 h 6180138"/>
              <a:gd name="connsiteX4" fmla="*/ 2304 w 4442541"/>
              <a:gd name="connsiteY4" fmla="*/ 6180138 h 6180138"/>
              <a:gd name="connsiteX0" fmla="*/ 2304 w 4444845"/>
              <a:gd name="connsiteY0" fmla="*/ 6180138 h 6180138"/>
              <a:gd name="connsiteX1" fmla="*/ 0 w 4444845"/>
              <a:gd name="connsiteY1" fmla="*/ 0 h 6180138"/>
              <a:gd name="connsiteX2" fmla="*/ 4442541 w 4444845"/>
              <a:gd name="connsiteY2" fmla="*/ 0 h 6180138"/>
              <a:gd name="connsiteX3" fmla="*/ 4444845 w 4444845"/>
              <a:gd name="connsiteY3" fmla="*/ 4577581 h 6180138"/>
              <a:gd name="connsiteX4" fmla="*/ 2304 w 4444845"/>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4435418 w 4442541"/>
              <a:gd name="connsiteY3" fmla="*/ 4605861 h 6180138"/>
              <a:gd name="connsiteX4" fmla="*/ 2304 w 4442541"/>
              <a:gd name="connsiteY4" fmla="*/ 6180138 h 618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541" h="6180138">
                <a:moveTo>
                  <a:pt x="2304" y="6180138"/>
                </a:moveTo>
                <a:lnTo>
                  <a:pt x="0" y="0"/>
                </a:lnTo>
                <a:lnTo>
                  <a:pt x="4442541" y="0"/>
                </a:lnTo>
                <a:cubicBezTo>
                  <a:pt x="4440167" y="1535287"/>
                  <a:pt x="4437792" y="3070574"/>
                  <a:pt x="4435418" y="4605861"/>
                </a:cubicBezTo>
                <a:lnTo>
                  <a:pt x="2304" y="6180138"/>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Tree>
    <p:extLst>
      <p:ext uri="{BB962C8B-B14F-4D97-AF65-F5344CB8AC3E}">
        <p14:creationId xmlns:p14="http://schemas.microsoft.com/office/powerpoint/2010/main" val="208610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sa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Modelování produkčních a logistických systémů - cvičení, ŠAVŠ, Jan Fábry, 26.1.2022</a:t>
            </a:r>
            <a:endParaRPr lang="cs-CZ" dirty="0"/>
          </a:p>
        </p:txBody>
      </p:sp>
    </p:spTree>
    <p:extLst>
      <p:ext uri="{BB962C8B-B14F-4D97-AF65-F5344CB8AC3E}">
        <p14:creationId xmlns:p14="http://schemas.microsoft.com/office/powerpoint/2010/main" val="4072943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bsah - prázdn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Modelování produkčních a logistických systémů - cvičení, ŠAVŠ, Jan Fábry, 26.1.2022</a:t>
            </a:r>
            <a:endParaRPr lang="cs-CZ" dirty="0"/>
          </a:p>
        </p:txBody>
      </p:sp>
    </p:spTree>
    <p:extLst>
      <p:ext uri="{BB962C8B-B14F-4D97-AF65-F5344CB8AC3E}">
        <p14:creationId xmlns:p14="http://schemas.microsoft.com/office/powerpoint/2010/main" val="2066240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bsah - obráz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428945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lang="cs-CZ" dirty="0"/>
              <a:t>Text úrovně 1</a:t>
            </a:r>
          </a:p>
          <a:p>
            <a:pPr lvl="1"/>
            <a:r>
              <a:rPr lang="cs-CZ" dirty="0"/>
              <a:t>Text úrovně 2</a:t>
            </a:r>
          </a:p>
          <a:p>
            <a:pPr lvl="2"/>
            <a:r>
              <a:rPr lang="cs-CZ" dirty="0"/>
              <a:t>Text úrovně 2</a:t>
            </a:r>
          </a:p>
          <a:p>
            <a:pPr lvl="3"/>
            <a:r>
              <a:rPr lang="cs-CZ" dirty="0"/>
              <a:t>Text úrovně 3</a:t>
            </a:r>
          </a:p>
          <a:p>
            <a:pPr lvl="4"/>
            <a:r>
              <a:rPr lang="cs-CZ" dirty="0"/>
              <a:t>Text úrovně 4</a:t>
            </a:r>
          </a:p>
          <a:p>
            <a:pPr lvl="5"/>
            <a:r>
              <a:rPr lang="cs-CZ" dirty="0"/>
              <a:t>Text úrovně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Modelování produkčních a logistických systémů - cvičení, ŠAVŠ, Jan Fábry, 26.1.2022</a:t>
            </a:r>
            <a:endParaRPr lang="cs-CZ" dirty="0"/>
          </a:p>
        </p:txBody>
      </p:sp>
      <p:sp>
        <p:nvSpPr>
          <p:cNvPr id="3" name="Zástupný symbol obrázku 2">
            <a:extLst>
              <a:ext uri="{FF2B5EF4-FFF2-40B4-BE49-F238E27FC236}">
                <a16:creationId xmlns:a16="http://schemas.microsoft.com/office/drawing/2014/main" id="{DB6AB0FB-5C1D-4B7A-8CE7-F1BF56E2E1C4}"/>
              </a:ext>
            </a:extLst>
          </p:cNvPr>
          <p:cNvSpPr>
            <a:spLocks noGrp="1"/>
          </p:cNvSpPr>
          <p:nvPr>
            <p:ph type="pic" sz="quarter" idx="24" hasCustomPrompt="1"/>
          </p:nvPr>
        </p:nvSpPr>
        <p:spPr>
          <a:xfrm>
            <a:off x="6320573" y="1654135"/>
            <a:ext cx="5429911" cy="4289453"/>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Tree>
    <p:extLst>
      <p:ext uri="{BB962C8B-B14F-4D97-AF65-F5344CB8AC3E}">
        <p14:creationId xmlns:p14="http://schemas.microsoft.com/office/powerpoint/2010/main" val="1277589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bsah - 4 obrázk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Zástupný symbol obrázku 3">
            <a:extLst>
              <a:ext uri="{FF2B5EF4-FFF2-40B4-BE49-F238E27FC236}">
                <a16:creationId xmlns:a16="http://schemas.microsoft.com/office/drawing/2014/main" id="{AB7F9E6A-777D-44DD-A47B-5DD5FC8C8A86}"/>
              </a:ext>
            </a:extLst>
          </p:cNvPr>
          <p:cNvSpPr>
            <a:spLocks noGrp="1"/>
          </p:cNvSpPr>
          <p:nvPr>
            <p:ph type="pic" sz="quarter" idx="25" hasCustomPrompt="1"/>
          </p:nvPr>
        </p:nvSpPr>
        <p:spPr>
          <a:xfrm>
            <a:off x="9002780" y="1515861"/>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0" name="Zástupný symbol obrázku 3">
            <a:extLst>
              <a:ext uri="{FF2B5EF4-FFF2-40B4-BE49-F238E27FC236}">
                <a16:creationId xmlns:a16="http://schemas.microsoft.com/office/drawing/2014/main" id="{EDCA234F-0E17-4D14-AB29-11CFBF7D94B5}"/>
              </a:ext>
            </a:extLst>
          </p:cNvPr>
          <p:cNvSpPr>
            <a:spLocks noGrp="1"/>
          </p:cNvSpPr>
          <p:nvPr>
            <p:ph type="pic" sz="quarter" idx="26" hasCustomPrompt="1"/>
          </p:nvPr>
        </p:nvSpPr>
        <p:spPr>
          <a:xfrm>
            <a:off x="5990209" y="1515860"/>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1" name="Zástupný symbol obrázku 3">
            <a:extLst>
              <a:ext uri="{FF2B5EF4-FFF2-40B4-BE49-F238E27FC236}">
                <a16:creationId xmlns:a16="http://schemas.microsoft.com/office/drawing/2014/main" id="{17411511-1D11-48AE-8839-6957854EF4BE}"/>
              </a:ext>
            </a:extLst>
          </p:cNvPr>
          <p:cNvSpPr>
            <a:spLocks noGrp="1"/>
          </p:cNvSpPr>
          <p:nvPr>
            <p:ph type="pic" sz="quarter" idx="27" hasCustomPrompt="1"/>
          </p:nvPr>
        </p:nvSpPr>
        <p:spPr>
          <a:xfrm>
            <a:off x="5990209" y="3648588"/>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2" name="Zástupný symbol obrázku 3">
            <a:extLst>
              <a:ext uri="{FF2B5EF4-FFF2-40B4-BE49-F238E27FC236}">
                <a16:creationId xmlns:a16="http://schemas.microsoft.com/office/drawing/2014/main" id="{D299162E-383C-4EBB-821A-1A31ACCF5315}"/>
              </a:ext>
            </a:extLst>
          </p:cNvPr>
          <p:cNvSpPr>
            <a:spLocks noGrp="1"/>
          </p:cNvSpPr>
          <p:nvPr>
            <p:ph type="pic" sz="quarter" idx="28" hasCustomPrompt="1"/>
          </p:nvPr>
        </p:nvSpPr>
        <p:spPr>
          <a:xfrm>
            <a:off x="9002780" y="3648587"/>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390604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Modelování produkčních a logistických systémů - cvičení, ŠAVŠ, Jan Fábry, 26.1.2022</a:t>
            </a:r>
            <a:endParaRPr lang="cs-CZ" dirty="0"/>
          </a:p>
        </p:txBody>
      </p:sp>
    </p:spTree>
    <p:extLst>
      <p:ext uri="{BB962C8B-B14F-4D97-AF65-F5344CB8AC3E}">
        <p14:creationId xmlns:p14="http://schemas.microsoft.com/office/powerpoint/2010/main" val="3345950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Úvodní snímek - obrázky">
    <p:spTree>
      <p:nvGrpSpPr>
        <p:cNvPr id="1" name=""/>
        <p:cNvGrpSpPr/>
        <p:nvPr/>
      </p:nvGrpSpPr>
      <p:grpSpPr>
        <a:xfrm>
          <a:off x="0" y="0"/>
          <a:ext cx="0" cy="0"/>
          <a:chOff x="0" y="0"/>
          <a:chExt cx="0" cy="0"/>
        </a:xfrm>
      </p:grpSpPr>
      <p:sp>
        <p:nvSpPr>
          <p:cNvPr id="12" name="Zástupný symbol obrázku 11">
            <a:extLst>
              <a:ext uri="{FF2B5EF4-FFF2-40B4-BE49-F238E27FC236}">
                <a16:creationId xmlns:a16="http://schemas.microsoft.com/office/drawing/2014/main" id="{D5D16A0C-FC9C-489D-A2E4-12BAE5162934}"/>
              </a:ext>
            </a:extLst>
          </p:cNvPr>
          <p:cNvSpPr>
            <a:spLocks noGrp="1"/>
          </p:cNvSpPr>
          <p:nvPr>
            <p:ph type="pic" sz="quarter" idx="24" hasCustomPrompt="1"/>
          </p:nvPr>
        </p:nvSpPr>
        <p:spPr>
          <a:xfrm>
            <a:off x="11127942" y="-17585"/>
            <a:ext cx="1067297" cy="4642339"/>
          </a:xfrm>
          <a:custGeom>
            <a:avLst/>
            <a:gdLst>
              <a:gd name="connsiteX0" fmla="*/ 0 w 3070225"/>
              <a:gd name="connsiteY0" fmla="*/ 7518400 h 7518400"/>
              <a:gd name="connsiteX1" fmla="*/ 767556 w 3070225"/>
              <a:gd name="connsiteY1" fmla="*/ 0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0225"/>
              <a:gd name="connsiteY0" fmla="*/ 7518400 h 7518400"/>
              <a:gd name="connsiteX1" fmla="*/ 428191 w 3070225"/>
              <a:gd name="connsiteY1" fmla="*/ 2290713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5667"/>
              <a:gd name="connsiteY0" fmla="*/ 7518400 h 7518400"/>
              <a:gd name="connsiteX1" fmla="*/ 428191 w 3075667"/>
              <a:gd name="connsiteY1" fmla="*/ 2290713 h 7518400"/>
              <a:gd name="connsiteX2" fmla="*/ 3070225 w 3075667"/>
              <a:gd name="connsiteY2" fmla="*/ 0 h 7518400"/>
              <a:gd name="connsiteX3" fmla="*/ 3075667 w 3075667"/>
              <a:gd name="connsiteY3" fmla="*/ 7452413 h 7518400"/>
              <a:gd name="connsiteX4" fmla="*/ 0 w 3075667"/>
              <a:gd name="connsiteY4" fmla="*/ 7518400 h 7518400"/>
              <a:gd name="connsiteX0" fmla="*/ 5442 w 2647476"/>
              <a:gd name="connsiteY0" fmla="*/ 5312528 h 7452413"/>
              <a:gd name="connsiteX1" fmla="*/ 0 w 2647476"/>
              <a:gd name="connsiteY1" fmla="*/ 2290713 h 7452413"/>
              <a:gd name="connsiteX2" fmla="*/ 2642034 w 2647476"/>
              <a:gd name="connsiteY2" fmla="*/ 0 h 7452413"/>
              <a:gd name="connsiteX3" fmla="*/ 2647476 w 2647476"/>
              <a:gd name="connsiteY3" fmla="*/ 7452413 h 7452413"/>
              <a:gd name="connsiteX4" fmla="*/ 5442 w 2647476"/>
              <a:gd name="connsiteY4" fmla="*/ 5312528 h 7452413"/>
              <a:gd name="connsiteX0" fmla="*/ 5442 w 2647476"/>
              <a:gd name="connsiteY0" fmla="*/ 5312528 h 7452413"/>
              <a:gd name="connsiteX1" fmla="*/ 0 w 2647476"/>
              <a:gd name="connsiteY1" fmla="*/ 2290713 h 7452413"/>
              <a:gd name="connsiteX2" fmla="*/ 891143 w 2647476"/>
              <a:gd name="connsiteY2" fmla="*/ 1512766 h 7452413"/>
              <a:gd name="connsiteX3" fmla="*/ 2642034 w 2647476"/>
              <a:gd name="connsiteY3" fmla="*/ 0 h 7452413"/>
              <a:gd name="connsiteX4" fmla="*/ 2647476 w 2647476"/>
              <a:gd name="connsiteY4" fmla="*/ 7452413 h 7452413"/>
              <a:gd name="connsiteX5" fmla="*/ 5442 w 2647476"/>
              <a:gd name="connsiteY5" fmla="*/ 5312528 h 7452413"/>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5442 w 2647476"/>
              <a:gd name="connsiteY5" fmla="*/ 3799762 h 5939647"/>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1058196 w 2647476"/>
              <a:gd name="connsiteY5" fmla="*/ 4642339 h 5939647"/>
              <a:gd name="connsiteX6" fmla="*/ 5442 w 2647476"/>
              <a:gd name="connsiteY6" fmla="*/ 3799762 h 5939647"/>
              <a:gd name="connsiteX0" fmla="*/ 5442 w 1064860"/>
              <a:gd name="connsiteY0" fmla="*/ 3799762 h 4642339"/>
              <a:gd name="connsiteX1" fmla="*/ 0 w 1064860"/>
              <a:gd name="connsiteY1" fmla="*/ 777947 h 4642339"/>
              <a:gd name="connsiteX2" fmla="*/ 891143 w 1064860"/>
              <a:gd name="connsiteY2" fmla="*/ 0 h 4642339"/>
              <a:gd name="connsiteX3" fmla="*/ 1050626 w 1064860"/>
              <a:gd name="connsiteY3" fmla="*/ 17095 h 4642339"/>
              <a:gd name="connsiteX4" fmla="*/ 1064860 w 1064860"/>
              <a:gd name="connsiteY4" fmla="*/ 3556932 h 4642339"/>
              <a:gd name="connsiteX5" fmla="*/ 1058196 w 1064860"/>
              <a:gd name="connsiteY5" fmla="*/ 4642339 h 4642339"/>
              <a:gd name="connsiteX6" fmla="*/ 5442 w 1064860"/>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9252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7297" h="4642339">
                <a:moveTo>
                  <a:pt x="5442" y="3799762"/>
                </a:moveTo>
                <a:lnTo>
                  <a:pt x="0" y="777947"/>
                </a:lnTo>
                <a:cubicBezTo>
                  <a:pt x="291186" y="518631"/>
                  <a:pt x="599957" y="259316"/>
                  <a:pt x="891143" y="0"/>
                </a:cubicBezTo>
                <a:lnTo>
                  <a:pt x="1059252" y="17095"/>
                </a:lnTo>
                <a:cubicBezTo>
                  <a:pt x="1063997" y="1197041"/>
                  <a:pt x="1060115" y="2376986"/>
                  <a:pt x="1064860" y="3556932"/>
                </a:cubicBezTo>
                <a:cubicBezTo>
                  <a:pt x="1062639" y="3918734"/>
                  <a:pt x="1069043" y="4280537"/>
                  <a:pt x="1066822" y="4642339"/>
                </a:cubicBezTo>
                <a:lnTo>
                  <a:pt x="5442" y="3799762"/>
                </a:lnTo>
                <a:close/>
              </a:path>
            </a:pathLst>
          </a:custGeom>
          <a:gradFill>
            <a:gsLst>
              <a:gs pos="0">
                <a:schemeClr val="bg1">
                  <a:lumMod val="65000"/>
                  <a:alpha val="0"/>
                </a:schemeClr>
              </a:gs>
              <a:gs pos="100000">
                <a:schemeClr val="bg1">
                  <a:lumMod val="85000"/>
                </a:schemeClr>
              </a:gs>
            </a:gsLst>
            <a:lin ang="10800000" scaled="0"/>
          </a:gradFill>
        </p:spPr>
        <p:txBody>
          <a:bodyPr anchor="ctr">
            <a:normAutofit/>
          </a:bodyPr>
          <a:lstStyle>
            <a:lvl1pPr marL="0" indent="0">
              <a:buNone/>
              <a:defRPr sz="1100"/>
            </a:lvl1pPr>
          </a:lstStyle>
          <a:p>
            <a:r>
              <a:rPr lang="cs-CZ" dirty="0"/>
              <a:t>Vložte obrázek</a:t>
            </a:r>
          </a:p>
        </p:txBody>
      </p:sp>
      <p:sp>
        <p:nvSpPr>
          <p:cNvPr id="3" name="Zástupný symbol obrázku 2">
            <a:extLst>
              <a:ext uri="{FF2B5EF4-FFF2-40B4-BE49-F238E27FC236}">
                <a16:creationId xmlns:a16="http://schemas.microsoft.com/office/drawing/2014/main" id="{9AFD0005-5D43-4B0A-90DC-41604A6F85D0}"/>
              </a:ext>
            </a:extLst>
          </p:cNvPr>
          <p:cNvSpPr>
            <a:spLocks noGrp="1"/>
          </p:cNvSpPr>
          <p:nvPr>
            <p:ph type="pic" sz="quarter" idx="22" hasCustomPrompt="1"/>
          </p:nvPr>
        </p:nvSpPr>
        <p:spPr>
          <a:xfrm>
            <a:off x="5840210" y="-8792"/>
            <a:ext cx="4657397" cy="4852299"/>
          </a:xfrm>
          <a:custGeom>
            <a:avLst/>
            <a:gdLst>
              <a:gd name="connsiteX0" fmla="*/ 0 w 4677281"/>
              <a:gd name="connsiteY0" fmla="*/ 5588949 h 5588949"/>
              <a:gd name="connsiteX1" fmla="*/ 1169320 w 4677281"/>
              <a:gd name="connsiteY1" fmla="*/ 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77281"/>
              <a:gd name="connsiteY0" fmla="*/ 5588949 h 5588949"/>
              <a:gd name="connsiteX1" fmla="*/ 397 w 4677281"/>
              <a:gd name="connsiteY1" fmla="*/ 2828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49001"/>
              <a:gd name="connsiteY0" fmla="*/ 5560669 h 5560669"/>
              <a:gd name="connsiteX1" fmla="*/ 397 w 4649001"/>
              <a:gd name="connsiteY1" fmla="*/ 0 h 5560669"/>
              <a:gd name="connsiteX2" fmla="*/ 4649001 w 4649001"/>
              <a:gd name="connsiteY2" fmla="*/ 1451729 h 5560669"/>
              <a:gd name="connsiteX3" fmla="*/ 3507961 w 4649001"/>
              <a:gd name="connsiteY3" fmla="*/ 5560669 h 5560669"/>
              <a:gd name="connsiteX4" fmla="*/ 0 w 4649001"/>
              <a:gd name="connsiteY4" fmla="*/ 5560669 h 5560669"/>
              <a:gd name="connsiteX0" fmla="*/ 0 w 4649001"/>
              <a:gd name="connsiteY0" fmla="*/ 5560669 h 5560669"/>
              <a:gd name="connsiteX1" fmla="*/ 397 w 4649001"/>
              <a:gd name="connsiteY1" fmla="*/ 0 h 5560669"/>
              <a:gd name="connsiteX2" fmla="*/ 4649001 w 4649001"/>
              <a:gd name="connsiteY2" fmla="*/ 1451729 h 5560669"/>
              <a:gd name="connsiteX3" fmla="*/ 4648604 w 4649001"/>
              <a:gd name="connsiteY3" fmla="*/ 3976966 h 5560669"/>
              <a:gd name="connsiteX4" fmla="*/ 0 w 4649001"/>
              <a:gd name="connsiteY4" fmla="*/ 5560669 h 5560669"/>
              <a:gd name="connsiteX0" fmla="*/ 0 w 4649001"/>
              <a:gd name="connsiteY0" fmla="*/ 5560669 h 5560669"/>
              <a:gd name="connsiteX1" fmla="*/ 397 w 4649001"/>
              <a:gd name="connsiteY1" fmla="*/ 0 h 5560669"/>
              <a:gd name="connsiteX2" fmla="*/ 2293071 w 4649001"/>
              <a:gd name="connsiteY2" fmla="*/ 708370 h 5560669"/>
              <a:gd name="connsiteX3" fmla="*/ 4649001 w 4649001"/>
              <a:gd name="connsiteY3" fmla="*/ 1451729 h 5560669"/>
              <a:gd name="connsiteX4" fmla="*/ 4648604 w 4649001"/>
              <a:gd name="connsiteY4" fmla="*/ 3976966 h 5560669"/>
              <a:gd name="connsiteX5" fmla="*/ 0 w 4649001"/>
              <a:gd name="connsiteY5" fmla="*/ 5560669 h 5560669"/>
              <a:gd name="connsiteX0" fmla="*/ 17187 w 4666188"/>
              <a:gd name="connsiteY0" fmla="*/ 4852299 h 4852299"/>
              <a:gd name="connsiteX1" fmla="*/ 0 w 4666188"/>
              <a:gd name="connsiteY1" fmla="*/ 3807 h 4852299"/>
              <a:gd name="connsiteX2" fmla="*/ 2310258 w 4666188"/>
              <a:gd name="connsiteY2" fmla="*/ 0 h 4852299"/>
              <a:gd name="connsiteX3" fmla="*/ 4666188 w 4666188"/>
              <a:gd name="connsiteY3" fmla="*/ 743359 h 4852299"/>
              <a:gd name="connsiteX4" fmla="*/ 4665791 w 4666188"/>
              <a:gd name="connsiteY4" fmla="*/ 3268596 h 4852299"/>
              <a:gd name="connsiteX5" fmla="*/ 17187 w 4666188"/>
              <a:gd name="connsiteY5" fmla="*/ 4852299 h 4852299"/>
              <a:gd name="connsiteX0" fmla="*/ 0 w 4649001"/>
              <a:gd name="connsiteY0" fmla="*/ 4852299 h 4852299"/>
              <a:gd name="connsiteX1" fmla="*/ 397 w 4649001"/>
              <a:gd name="connsiteY1" fmla="*/ 3807 h 4852299"/>
              <a:gd name="connsiteX2" fmla="*/ 2293071 w 4649001"/>
              <a:gd name="connsiteY2" fmla="*/ 0 h 4852299"/>
              <a:gd name="connsiteX3" fmla="*/ 4649001 w 4649001"/>
              <a:gd name="connsiteY3" fmla="*/ 743359 h 4852299"/>
              <a:gd name="connsiteX4" fmla="*/ 4648604 w 4649001"/>
              <a:gd name="connsiteY4" fmla="*/ 3268596 h 4852299"/>
              <a:gd name="connsiteX5" fmla="*/ 0 w 4649001"/>
              <a:gd name="connsiteY5" fmla="*/ 4852299 h 4852299"/>
              <a:gd name="connsiteX0" fmla="*/ 8396 w 4657397"/>
              <a:gd name="connsiteY0" fmla="*/ 4852299 h 4852299"/>
              <a:gd name="connsiteX1" fmla="*/ 1 w 4657397"/>
              <a:gd name="connsiteY1" fmla="*/ 3807 h 4852299"/>
              <a:gd name="connsiteX2" fmla="*/ 2301467 w 4657397"/>
              <a:gd name="connsiteY2" fmla="*/ 0 h 4852299"/>
              <a:gd name="connsiteX3" fmla="*/ 4657397 w 4657397"/>
              <a:gd name="connsiteY3" fmla="*/ 743359 h 4852299"/>
              <a:gd name="connsiteX4" fmla="*/ 4657000 w 4657397"/>
              <a:gd name="connsiteY4" fmla="*/ 3268596 h 4852299"/>
              <a:gd name="connsiteX5" fmla="*/ 8396 w 4657397"/>
              <a:gd name="connsiteY5" fmla="*/ 4852299 h 485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7397" h="4852299">
                <a:moveTo>
                  <a:pt x="8396" y="4852299"/>
                </a:moveTo>
                <a:cubicBezTo>
                  <a:pt x="8528" y="2998743"/>
                  <a:pt x="-131" y="1857363"/>
                  <a:pt x="1" y="3807"/>
                </a:cubicBezTo>
                <a:lnTo>
                  <a:pt x="2301467" y="0"/>
                </a:lnTo>
                <a:lnTo>
                  <a:pt x="4657397" y="743359"/>
                </a:lnTo>
                <a:cubicBezTo>
                  <a:pt x="4657265" y="1585105"/>
                  <a:pt x="4657132" y="2426850"/>
                  <a:pt x="4657000" y="3268596"/>
                </a:cubicBezTo>
                <a:lnTo>
                  <a:pt x="8396" y="4852299"/>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t>Zadejte nadpis.</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accent2"/>
                </a:solidFill>
              </a:defRPr>
            </a:lvl1pPr>
            <a:lvl2pPr marL="628650" indent="-171450">
              <a:lnSpc>
                <a:spcPct val="120000"/>
              </a:lnSpc>
              <a:buClr>
                <a:srgbClr val="D9D9D9"/>
              </a:buClr>
              <a:buSzPct val="100000"/>
              <a:buFontTx/>
              <a:buChar char="•"/>
              <a:defRPr sz="1800">
                <a:solidFill>
                  <a:schemeClr val="accent2"/>
                </a:solidFill>
              </a:defRPr>
            </a:lvl2pPr>
            <a:lvl3pPr marL="1120139" indent="-205739">
              <a:lnSpc>
                <a:spcPct val="120000"/>
              </a:lnSpc>
              <a:buClr>
                <a:srgbClr val="D9D9D9"/>
              </a:buClr>
              <a:buFontTx/>
              <a:defRPr sz="1800">
                <a:solidFill>
                  <a:schemeClr val="accent2"/>
                </a:solidFill>
              </a:defRPr>
            </a:lvl3pPr>
            <a:lvl4pPr marL="1600200" indent="-228600">
              <a:lnSpc>
                <a:spcPct val="120000"/>
              </a:lnSpc>
              <a:buClr>
                <a:srgbClr val="D9D9D9"/>
              </a:buClr>
              <a:buFontTx/>
              <a:defRPr sz="1800">
                <a:solidFill>
                  <a:schemeClr val="accent2"/>
                </a:solidFill>
              </a:defRPr>
            </a:lvl4pPr>
            <a:lvl5pPr marL="2057400" indent="-228600">
              <a:lnSpc>
                <a:spcPct val="120000"/>
              </a:lnSpc>
              <a:buClr>
                <a:srgbClr val="D9D9D9"/>
              </a:buClr>
              <a:buSzPct val="100000"/>
              <a:buFontTx/>
              <a:buChar char="•"/>
              <a:defRPr sz="1800">
                <a:solidFill>
                  <a:schemeClr val="accent2"/>
                </a:solidFill>
              </a:defRPr>
            </a:lvl5pPr>
          </a:lstStyle>
          <a:p>
            <a:r>
              <a:t>Zadejte podnadpis.</a:t>
            </a:r>
          </a:p>
          <a:p>
            <a:pPr lvl="1"/>
            <a:endParaRPr/>
          </a:p>
          <a:p>
            <a:pPr lvl="2"/>
            <a:endParaRPr/>
          </a:p>
          <a:p>
            <a:pPr lvl="3"/>
            <a:endParaRPr/>
          </a:p>
          <a:p>
            <a:pPr lvl="4"/>
            <a:endParaRPr/>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a:t>Autor</a:t>
            </a:r>
            <a:br>
              <a:rPr lang="cs-CZ" dirty="0"/>
            </a:br>
            <a:r>
              <a:rPr dirty="0"/>
              <a:t>Datum</a:t>
            </a:r>
          </a:p>
        </p:txBody>
      </p:sp>
      <p:pic>
        <p:nvPicPr>
          <p:cNvPr id="13" name="SAVS_logo_vertical_CZ.png" descr="SAVS_logo_vertical_CZ.png">
            <a:extLst>
              <a:ext uri="{FF2B5EF4-FFF2-40B4-BE49-F238E27FC236}">
                <a16:creationId xmlns:a16="http://schemas.microsoft.com/office/drawing/2014/main" id="{CBEA5A7A-3B2D-4ED2-BA09-1DB772D4268A}"/>
              </a:ext>
            </a:extLst>
          </p:cNvPr>
          <p:cNvPicPr>
            <a:picLocks noChangeAspect="1"/>
          </p:cNvPicPr>
          <p:nvPr userDrawn="1"/>
        </p:nvPicPr>
        <p:blipFill>
          <a:blip r:embed="rId2"/>
          <a:stretch>
            <a:fillRect/>
          </a:stretch>
        </p:blipFill>
        <p:spPr>
          <a:xfrm>
            <a:off x="441126" y="450575"/>
            <a:ext cx="1961672" cy="1018170"/>
          </a:xfrm>
          <a:prstGeom prst="rect">
            <a:avLst/>
          </a:prstGeom>
          <a:ln w="12700">
            <a:miter lim="400000"/>
          </a:ln>
        </p:spPr>
      </p:pic>
      <p:sp>
        <p:nvSpPr>
          <p:cNvPr id="5" name="Zástupný symbol obrázku 4">
            <a:extLst>
              <a:ext uri="{FF2B5EF4-FFF2-40B4-BE49-F238E27FC236}">
                <a16:creationId xmlns:a16="http://schemas.microsoft.com/office/drawing/2014/main" id="{6EFDB9B7-8CAA-46D8-AA1F-D840BD257321}"/>
              </a:ext>
            </a:extLst>
          </p:cNvPr>
          <p:cNvSpPr>
            <a:spLocks noGrp="1"/>
          </p:cNvSpPr>
          <p:nvPr>
            <p:ph type="pic" sz="quarter" idx="23" hasCustomPrompt="1"/>
          </p:nvPr>
        </p:nvSpPr>
        <p:spPr>
          <a:xfrm>
            <a:off x="6741084" y="2903303"/>
            <a:ext cx="5456883" cy="3468573"/>
          </a:xfrm>
          <a:custGeom>
            <a:avLst/>
            <a:gdLst>
              <a:gd name="connsiteX0" fmla="*/ 0 w 5659437"/>
              <a:gd name="connsiteY0" fmla="*/ 2695575 h 2695575"/>
              <a:gd name="connsiteX1" fmla="*/ 673894 w 5659437"/>
              <a:gd name="connsiteY1" fmla="*/ 0 h 2695575"/>
              <a:gd name="connsiteX2" fmla="*/ 5659437 w 5659437"/>
              <a:gd name="connsiteY2" fmla="*/ 0 h 2695575"/>
              <a:gd name="connsiteX3" fmla="*/ 4985543 w 5659437"/>
              <a:gd name="connsiteY3" fmla="*/ 2695575 h 2695575"/>
              <a:gd name="connsiteX4" fmla="*/ 0 w 5659437"/>
              <a:gd name="connsiteY4" fmla="*/ 2695575 h 2695575"/>
              <a:gd name="connsiteX0" fmla="*/ 0 w 5659437"/>
              <a:gd name="connsiteY0" fmla="*/ 3044367 h 3044367"/>
              <a:gd name="connsiteX1" fmla="*/ 211981 w 5659437"/>
              <a:gd name="connsiteY1" fmla="*/ 0 h 3044367"/>
              <a:gd name="connsiteX2" fmla="*/ 5659437 w 5659437"/>
              <a:gd name="connsiteY2" fmla="*/ 348792 h 3044367"/>
              <a:gd name="connsiteX3" fmla="*/ 4985543 w 5659437"/>
              <a:gd name="connsiteY3" fmla="*/ 3044367 h 3044367"/>
              <a:gd name="connsiteX4" fmla="*/ 0 w 5659437"/>
              <a:gd name="connsiteY4" fmla="*/ 3044367 h 3044367"/>
              <a:gd name="connsiteX0" fmla="*/ 23689 w 5447456"/>
              <a:gd name="connsiteY0" fmla="*/ 2167674 h 3044367"/>
              <a:gd name="connsiteX1" fmla="*/ 0 w 5447456"/>
              <a:gd name="connsiteY1" fmla="*/ 0 h 3044367"/>
              <a:gd name="connsiteX2" fmla="*/ 5447456 w 5447456"/>
              <a:gd name="connsiteY2" fmla="*/ 348792 h 3044367"/>
              <a:gd name="connsiteX3" fmla="*/ 4773562 w 5447456"/>
              <a:gd name="connsiteY3" fmla="*/ 3044367 h 3044367"/>
              <a:gd name="connsiteX4" fmla="*/ 23689 w 5447456"/>
              <a:gd name="connsiteY4" fmla="*/ 2167674 h 3044367"/>
              <a:gd name="connsiteX0" fmla="*/ 23689 w 5452292"/>
              <a:gd name="connsiteY0" fmla="*/ 2167674 h 3468573"/>
              <a:gd name="connsiteX1" fmla="*/ 0 w 5452292"/>
              <a:gd name="connsiteY1" fmla="*/ 0 h 3468573"/>
              <a:gd name="connsiteX2" fmla="*/ 5447456 w 5452292"/>
              <a:gd name="connsiteY2" fmla="*/ 348792 h 3468573"/>
              <a:gd name="connsiteX3" fmla="*/ 5452292 w 5452292"/>
              <a:gd name="connsiteY3" fmla="*/ 3468573 h 3468573"/>
              <a:gd name="connsiteX4" fmla="*/ 23689 w 5452292"/>
              <a:gd name="connsiteY4" fmla="*/ 2167674 h 3468573"/>
              <a:gd name="connsiteX0" fmla="*/ 23689 w 5456883"/>
              <a:gd name="connsiteY0" fmla="*/ 2167674 h 3468573"/>
              <a:gd name="connsiteX1" fmla="*/ 0 w 5456883"/>
              <a:gd name="connsiteY1" fmla="*/ 0 h 3468573"/>
              <a:gd name="connsiteX2" fmla="*/ 5456883 w 5456883"/>
              <a:gd name="connsiteY2" fmla="*/ 377072 h 3468573"/>
              <a:gd name="connsiteX3" fmla="*/ 5452292 w 5456883"/>
              <a:gd name="connsiteY3" fmla="*/ 3468573 h 3468573"/>
              <a:gd name="connsiteX4" fmla="*/ 23689 w 5456883"/>
              <a:gd name="connsiteY4" fmla="*/ 2167674 h 346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6883" h="3468573">
                <a:moveTo>
                  <a:pt x="23689" y="2167674"/>
                </a:moveTo>
                <a:lnTo>
                  <a:pt x="0" y="0"/>
                </a:lnTo>
                <a:lnTo>
                  <a:pt x="5456883" y="377072"/>
                </a:lnTo>
                <a:cubicBezTo>
                  <a:pt x="5455353" y="1407572"/>
                  <a:pt x="5453822" y="2438073"/>
                  <a:pt x="5452292" y="3468573"/>
                </a:cubicBezTo>
                <a:lnTo>
                  <a:pt x="23689" y="2167674"/>
                </a:lnTo>
                <a:close/>
              </a:path>
            </a:pathLst>
          </a:custGeom>
          <a:gradFill>
            <a:gsLst>
              <a:gs pos="0">
                <a:schemeClr val="bg1">
                  <a:lumMod val="65000"/>
                </a:schemeClr>
              </a:gs>
              <a:gs pos="100000">
                <a:schemeClr val="bg1">
                  <a:lumMod val="85000"/>
                </a:schemeClr>
              </a:gs>
            </a:gsLst>
            <a:lin ang="10800000" scaled="0"/>
          </a:gradFill>
        </p:spPr>
        <p:txBody>
          <a:bodyPr anchor="ctr">
            <a:normAutofit/>
          </a:bodyPr>
          <a:lstStyle>
            <a:lvl1pPr>
              <a:buNone/>
              <a:defRPr sz="1100"/>
            </a:lvl1pPr>
          </a:lstStyle>
          <a:p>
            <a:r>
              <a:rPr lang="cs-CZ" dirty="0"/>
              <a:t>Vložte obrázek</a:t>
            </a:r>
          </a:p>
        </p:txBody>
      </p:sp>
    </p:spTree>
    <p:extLst>
      <p:ext uri="{BB962C8B-B14F-4D97-AF65-F5344CB8AC3E}">
        <p14:creationId xmlns:p14="http://schemas.microsoft.com/office/powerpoint/2010/main" val="1169962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bsah - velký obráz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1359337"/>
            <a:ext cx="11308968" cy="456045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Modelování produkčních a logistických systémů - cvičení, ŠAVŠ, Jan Fábry, 26.1.2022</a:t>
            </a:r>
            <a:endParaRPr lang="cs-CZ" dirty="0"/>
          </a:p>
        </p:txBody>
      </p:sp>
    </p:spTree>
    <p:extLst>
      <p:ext uri="{BB962C8B-B14F-4D97-AF65-F5344CB8AC3E}">
        <p14:creationId xmlns:p14="http://schemas.microsoft.com/office/powerpoint/2010/main" val="3919801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bsah - celý obráz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441393"/>
            <a:ext cx="11308968" cy="5478395"/>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Modelování produkčních a logistických systémů - cvičení, ŠAVŠ, Jan Fábry, 26.1.2022</a:t>
            </a:r>
            <a:endParaRPr lang="cs-CZ" dirty="0"/>
          </a:p>
        </p:txBody>
      </p:sp>
    </p:spTree>
    <p:extLst>
      <p:ext uri="{BB962C8B-B14F-4D97-AF65-F5344CB8AC3E}">
        <p14:creationId xmlns:p14="http://schemas.microsoft.com/office/powerpoint/2010/main" val="3835826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one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ěkuji za pozornost.">
            <a:extLst>
              <a:ext uri="{FF2B5EF4-FFF2-40B4-BE49-F238E27FC236}">
                <a16:creationId xmlns:a16="http://schemas.microsoft.com/office/drawing/2014/main" id="{96DA163D-293A-4071-90D4-4484B7E0ED28}"/>
              </a:ext>
            </a:extLst>
          </p:cNvPr>
          <p:cNvSpPr txBox="1">
            <a:spLocks noGrp="1"/>
          </p:cNvSpPr>
          <p:nvPr>
            <p:ph type="title" hasCustomPrompt="1"/>
          </p:nvPr>
        </p:nvSpPr>
        <p:spPr>
          <a:xfrm>
            <a:off x="701963" y="2701172"/>
            <a:ext cx="10812703" cy="1286628"/>
          </a:xfrm>
          <a:prstGeom prst="rect">
            <a:avLst/>
          </a:prstGeom>
        </p:spPr>
        <p:txBody>
          <a:bodyPr/>
          <a:lstStyle>
            <a:lvl1pPr algn="ctr">
              <a:defRPr sz="6000" b="1"/>
            </a:lvl1pPr>
          </a:lstStyle>
          <a:p>
            <a:r>
              <a:rPr lang="cs-CZ" dirty="0"/>
              <a:t>Děkuji za pozornost.</a:t>
            </a:r>
            <a:endParaRPr dirty="0"/>
          </a:p>
        </p:txBody>
      </p:sp>
      <p:sp>
        <p:nvSpPr>
          <p:cNvPr id="8" name="Jméno">
            <a:extLst>
              <a:ext uri="{FF2B5EF4-FFF2-40B4-BE49-F238E27FC236}">
                <a16:creationId xmlns:a16="http://schemas.microsoft.com/office/drawing/2014/main" id="{16CFA609-4657-4603-9DEA-0A11A05DA0AA}"/>
              </a:ext>
            </a:extLst>
          </p:cNvPr>
          <p:cNvSpPr txBox="1">
            <a:spLocks noGrp="1"/>
          </p:cNvSpPr>
          <p:nvPr>
            <p:ph type="body" sz="quarter" idx="1" hasCustomPrompt="1"/>
          </p:nvPr>
        </p:nvSpPr>
        <p:spPr>
          <a:xfrm>
            <a:off x="701675" y="3987800"/>
            <a:ext cx="10812464" cy="406647"/>
          </a:xfrm>
          <a:prstGeom prst="rect">
            <a:avLst/>
          </a:prstGeom>
        </p:spPr>
        <p:txBody>
          <a:bodyPr/>
          <a:lstStyle>
            <a:lvl1pPr algn="ctr">
              <a:buNone/>
              <a:defRPr sz="2000" b="1"/>
            </a:lvl1pPr>
          </a:lstStyle>
          <a:p>
            <a:r>
              <a:rPr lang="cs-CZ" dirty="0"/>
              <a:t>Jméno</a:t>
            </a:r>
            <a:endParaRPr dirty="0"/>
          </a:p>
        </p:txBody>
      </p:sp>
      <p:sp>
        <p:nvSpPr>
          <p:cNvPr id="10" name="Zástupný text 10">
            <a:extLst>
              <a:ext uri="{FF2B5EF4-FFF2-40B4-BE49-F238E27FC236}">
                <a16:creationId xmlns:a16="http://schemas.microsoft.com/office/drawing/2014/main" id="{EC67C78D-9CD4-4FF3-B15D-7A707D56671E}"/>
              </a:ext>
            </a:extLst>
          </p:cNvPr>
          <p:cNvSpPr>
            <a:spLocks noGrp="1"/>
          </p:cNvSpPr>
          <p:nvPr>
            <p:ph type="body" idx="21" hasCustomPrompt="1"/>
          </p:nvPr>
        </p:nvSpPr>
        <p:spPr>
          <a:xfrm>
            <a:off x="702202" y="4394446"/>
            <a:ext cx="10812465" cy="406647"/>
          </a:xfrm>
          <a:prstGeom prst="rect">
            <a:avLst/>
          </a:prstGeom>
        </p:spPr>
        <p:txBody>
          <a:bodyPr/>
          <a:lstStyle>
            <a:lvl1pPr algn="ctr">
              <a:buNone/>
              <a:defRPr sz="1600" b="1">
                <a:solidFill>
                  <a:schemeClr val="tx2"/>
                </a:solidFill>
              </a:defRPr>
            </a:lvl1pPr>
          </a:lstStyle>
          <a:p>
            <a:r>
              <a:rPr lang="cs-CZ" dirty="0"/>
              <a:t>Pozice</a:t>
            </a:r>
            <a:endParaRPr dirty="0"/>
          </a:p>
        </p:txBody>
      </p:sp>
      <p:sp>
        <p:nvSpPr>
          <p:cNvPr id="12" name="Zástupný text 10">
            <a:extLst>
              <a:ext uri="{FF2B5EF4-FFF2-40B4-BE49-F238E27FC236}">
                <a16:creationId xmlns:a16="http://schemas.microsoft.com/office/drawing/2014/main" id="{AB15E619-4691-4FC1-9F7F-AC937C81A14D}"/>
              </a:ext>
            </a:extLst>
          </p:cNvPr>
          <p:cNvSpPr>
            <a:spLocks noGrp="1"/>
          </p:cNvSpPr>
          <p:nvPr>
            <p:ph type="body" idx="22" hasCustomPrompt="1"/>
          </p:nvPr>
        </p:nvSpPr>
        <p:spPr>
          <a:xfrm>
            <a:off x="707523" y="5207741"/>
            <a:ext cx="10812465" cy="406647"/>
          </a:xfrm>
          <a:prstGeom prst="rect">
            <a:avLst/>
          </a:prstGeom>
        </p:spPr>
        <p:txBody>
          <a:bodyPr/>
          <a:lstStyle>
            <a:lvl1pPr algn="ctr">
              <a:buNone/>
              <a:defRPr sz="1600" b="1">
                <a:solidFill>
                  <a:schemeClr val="bg1">
                    <a:lumMod val="65000"/>
                  </a:schemeClr>
                </a:solidFill>
              </a:defRPr>
            </a:lvl1pPr>
          </a:lstStyle>
          <a:p>
            <a:r>
              <a:rPr lang="cs-CZ" dirty="0"/>
              <a:t>Kontakt</a:t>
            </a:r>
            <a:endParaRPr dirty="0"/>
          </a:p>
        </p:txBody>
      </p:sp>
      <p:sp>
        <p:nvSpPr>
          <p:cNvPr id="2" name="TextovéPole 16">
            <a:extLst>
              <a:ext uri="{FF2B5EF4-FFF2-40B4-BE49-F238E27FC236}">
                <a16:creationId xmlns:a16="http://schemas.microsoft.com/office/drawing/2014/main" id="{98E839B3-B47D-4C13-A9B7-B3202B6A43A4}"/>
              </a:ext>
            </a:extLst>
          </p:cNvPr>
          <p:cNvSpPr txBox="1"/>
          <p:nvPr userDrawn="1"/>
        </p:nvSpPr>
        <p:spPr>
          <a:xfrm>
            <a:off x="747394" y="6073809"/>
            <a:ext cx="10726874"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a:solidFill>
                  <a:schemeClr val="accent2"/>
                </a:solidFill>
              </a:defRPr>
            </a:lvl1pPr>
          </a:lstStyle>
          <a:p>
            <a:r>
              <a:rPr b="1" dirty="0">
                <a:solidFill>
                  <a:schemeClr val="tx2"/>
                </a:solidFill>
                <a:latin typeface="Arial" panose="020B0604020202020204" pitchFamily="34" charset="0"/>
                <a:cs typeface="Arial" panose="020B0604020202020204" pitchFamily="34" charset="0"/>
              </a:rPr>
              <a:t>www.savs.cz</a:t>
            </a:r>
          </a:p>
        </p:txBody>
      </p:sp>
    </p:spTree>
    <p:extLst>
      <p:ext uri="{BB962C8B-B14F-4D97-AF65-F5344CB8AC3E}">
        <p14:creationId xmlns:p14="http://schemas.microsoft.com/office/powerpoint/2010/main" val="2330674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pic>
        <p:nvPicPr>
          <p:cNvPr id="8" name="Untitled-9.png" descr="Untitled-9.png">
            <a:extLst>
              <a:ext uri="{FF2B5EF4-FFF2-40B4-BE49-F238E27FC236}">
                <a16:creationId xmlns:a16="http://schemas.microsoft.com/office/drawing/2014/main" id="{E7213F5E-61A6-4F7C-B817-A43AF5F3E6FF}"/>
              </a:ext>
            </a:extLst>
          </p:cNvPr>
          <p:cNvPicPr>
            <a:picLocks noChangeAspect="1"/>
          </p:cNvPicPr>
          <p:nvPr userDrawn="1"/>
        </p:nvPicPr>
        <p:blipFill rotWithShape="1">
          <a:blip r:embed="rId2"/>
          <a:srcRect t="19324" r="19914"/>
          <a:stretch/>
        </p:blipFill>
        <p:spPr>
          <a:xfrm>
            <a:off x="5848101" y="0"/>
            <a:ext cx="6343899" cy="6390730"/>
          </a:xfrm>
          <a:prstGeom prst="rect">
            <a:avLst/>
          </a:prstGeom>
          <a:ln w="12700">
            <a:miter lim="400000"/>
          </a:ln>
        </p:spPr>
      </p:pic>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rPr dirty="0" err="1"/>
              <a:t>Zadejte</a:t>
            </a:r>
            <a:r>
              <a:rPr dirty="0"/>
              <a:t> </a:t>
            </a:r>
            <a:r>
              <a:rPr dirty="0" err="1"/>
              <a:t>nadpis</a:t>
            </a:r>
            <a:r>
              <a:rPr dirty="0"/>
              <a:t>.</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tx2"/>
                </a:solidFill>
              </a:defRPr>
            </a:lvl1pPr>
            <a:lvl2pPr marL="628650" indent="-171450">
              <a:lnSpc>
                <a:spcPct val="120000"/>
              </a:lnSpc>
              <a:buClr>
                <a:srgbClr val="D9D9D9"/>
              </a:buClr>
              <a:buSzPct val="100000"/>
              <a:buFontTx/>
              <a:buChar char="•"/>
              <a:defRPr sz="1800">
                <a:solidFill>
                  <a:schemeClr val="tx2"/>
                </a:solidFill>
              </a:defRPr>
            </a:lvl2pPr>
            <a:lvl3pPr marL="1120139" indent="-205739">
              <a:lnSpc>
                <a:spcPct val="120000"/>
              </a:lnSpc>
              <a:buClr>
                <a:srgbClr val="D9D9D9"/>
              </a:buClr>
              <a:buFontTx/>
              <a:defRPr sz="1800">
                <a:solidFill>
                  <a:schemeClr val="tx2"/>
                </a:solidFill>
              </a:defRPr>
            </a:lvl3pPr>
            <a:lvl4pPr marL="1600200" indent="-228600">
              <a:lnSpc>
                <a:spcPct val="120000"/>
              </a:lnSpc>
              <a:buClr>
                <a:srgbClr val="D9D9D9"/>
              </a:buClr>
              <a:buFontTx/>
              <a:defRPr sz="1800">
                <a:solidFill>
                  <a:schemeClr val="tx2"/>
                </a:solidFill>
              </a:defRPr>
            </a:lvl4pPr>
            <a:lvl5pPr marL="2057400" indent="-228600">
              <a:lnSpc>
                <a:spcPct val="120000"/>
              </a:lnSpc>
              <a:buClr>
                <a:srgbClr val="D9D9D9"/>
              </a:buClr>
              <a:buSzPct val="100000"/>
              <a:buFontTx/>
              <a:buChar char="•"/>
              <a:defRPr sz="1800">
                <a:solidFill>
                  <a:schemeClr val="tx2"/>
                </a:solidFill>
              </a:defRPr>
            </a:lvl5pPr>
          </a:lstStyle>
          <a:p>
            <a:r>
              <a:rPr dirty="0" err="1"/>
              <a:t>Zadejte</a:t>
            </a:r>
            <a:r>
              <a:rPr dirty="0"/>
              <a:t> </a:t>
            </a:r>
            <a:r>
              <a:rPr dirty="0" err="1"/>
              <a:t>podnadpis</a:t>
            </a:r>
            <a:r>
              <a:rPr dirty="0"/>
              <a:t>.</a:t>
            </a:r>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tx2">
                    <a:lumMod val="60000"/>
                    <a:lumOff val="40000"/>
                  </a:schemeClr>
                </a:solidFill>
              </a:defRPr>
            </a:lvl1pPr>
          </a:lstStyle>
          <a:p>
            <a:r>
              <a:rPr dirty="0"/>
              <a:t>Autor</a:t>
            </a:r>
            <a:br>
              <a:rPr lang="cs-CZ" dirty="0"/>
            </a:br>
            <a:r>
              <a:rPr dirty="0"/>
              <a:t>Datum</a:t>
            </a:r>
          </a:p>
        </p:txBody>
      </p:sp>
      <p:pic>
        <p:nvPicPr>
          <p:cNvPr id="13" name="SAVS_logo_vertical_CZ.png" descr="SAVS_logo_vertical_CZ.png">
            <a:extLst>
              <a:ext uri="{FF2B5EF4-FFF2-40B4-BE49-F238E27FC236}">
                <a16:creationId xmlns:a16="http://schemas.microsoft.com/office/drawing/2014/main" id="{CBEA5A7A-3B2D-4ED2-BA09-1DB772D4268A}"/>
              </a:ext>
            </a:extLst>
          </p:cNvPr>
          <p:cNvPicPr>
            <a:picLocks noChangeAspect="1"/>
          </p:cNvPicPr>
          <p:nvPr userDrawn="1"/>
        </p:nvPicPr>
        <p:blipFill>
          <a:blip r:embed="rId3"/>
          <a:stretch>
            <a:fillRect/>
          </a:stretch>
        </p:blipFill>
        <p:spPr>
          <a:xfrm>
            <a:off x="441126" y="450575"/>
            <a:ext cx="1961672" cy="1018170"/>
          </a:xfrm>
          <a:prstGeom prst="rect">
            <a:avLst/>
          </a:prstGeom>
          <a:ln w="12700">
            <a:miter lim="400000"/>
          </a:ln>
        </p:spPr>
      </p:pic>
    </p:spTree>
    <p:extLst>
      <p:ext uri="{BB962C8B-B14F-4D97-AF65-F5344CB8AC3E}">
        <p14:creationId xmlns:p14="http://schemas.microsoft.com/office/powerpoint/2010/main" val="2780457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Úvodní snímek - obrázky">
    <p:spTree>
      <p:nvGrpSpPr>
        <p:cNvPr id="1" name=""/>
        <p:cNvGrpSpPr/>
        <p:nvPr/>
      </p:nvGrpSpPr>
      <p:grpSpPr>
        <a:xfrm>
          <a:off x="0" y="0"/>
          <a:ext cx="0" cy="0"/>
          <a:chOff x="0" y="0"/>
          <a:chExt cx="0" cy="0"/>
        </a:xfrm>
      </p:grpSpPr>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t>Zadejte nadpis.</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tx2"/>
                </a:solidFill>
              </a:defRPr>
            </a:lvl1pPr>
            <a:lvl2pPr marL="628650" indent="-171450">
              <a:lnSpc>
                <a:spcPct val="120000"/>
              </a:lnSpc>
              <a:buClr>
                <a:srgbClr val="D9D9D9"/>
              </a:buClr>
              <a:buSzPct val="100000"/>
              <a:buFontTx/>
              <a:buChar char="•"/>
              <a:defRPr sz="1800">
                <a:solidFill>
                  <a:schemeClr val="tx2"/>
                </a:solidFill>
              </a:defRPr>
            </a:lvl2pPr>
            <a:lvl3pPr marL="1120139" indent="-205739">
              <a:lnSpc>
                <a:spcPct val="120000"/>
              </a:lnSpc>
              <a:buClr>
                <a:srgbClr val="D9D9D9"/>
              </a:buClr>
              <a:buFontTx/>
              <a:defRPr sz="1800">
                <a:solidFill>
                  <a:schemeClr val="tx2"/>
                </a:solidFill>
              </a:defRPr>
            </a:lvl3pPr>
            <a:lvl4pPr marL="1600200" indent="-228600">
              <a:lnSpc>
                <a:spcPct val="120000"/>
              </a:lnSpc>
              <a:buClr>
                <a:srgbClr val="D9D9D9"/>
              </a:buClr>
              <a:buFontTx/>
              <a:defRPr sz="1800">
                <a:solidFill>
                  <a:schemeClr val="tx2"/>
                </a:solidFill>
              </a:defRPr>
            </a:lvl4pPr>
            <a:lvl5pPr marL="2057400" indent="-228600">
              <a:lnSpc>
                <a:spcPct val="120000"/>
              </a:lnSpc>
              <a:buClr>
                <a:srgbClr val="D9D9D9"/>
              </a:buClr>
              <a:buSzPct val="100000"/>
              <a:buFontTx/>
              <a:buChar char="•"/>
              <a:defRPr sz="1800">
                <a:solidFill>
                  <a:schemeClr val="tx2"/>
                </a:solidFill>
              </a:defRPr>
            </a:lvl5pPr>
          </a:lstStyle>
          <a:p>
            <a:r>
              <a:rPr dirty="0" err="1"/>
              <a:t>Zadejte</a:t>
            </a:r>
            <a:r>
              <a:rPr dirty="0"/>
              <a:t> </a:t>
            </a:r>
            <a:r>
              <a:rPr dirty="0" err="1"/>
              <a:t>podnadpis</a:t>
            </a:r>
            <a:r>
              <a:rPr dirty="0"/>
              <a:t>.</a:t>
            </a:r>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tx2">
                    <a:lumMod val="60000"/>
                    <a:lumOff val="40000"/>
                  </a:schemeClr>
                </a:solidFill>
              </a:defRPr>
            </a:lvl1pPr>
          </a:lstStyle>
          <a:p>
            <a:r>
              <a:rPr dirty="0"/>
              <a:t>Autor</a:t>
            </a:r>
            <a:br>
              <a:rPr lang="cs-CZ" dirty="0"/>
            </a:br>
            <a:r>
              <a:rPr dirty="0"/>
              <a:t>Datum</a:t>
            </a:r>
          </a:p>
        </p:txBody>
      </p:sp>
      <p:pic>
        <p:nvPicPr>
          <p:cNvPr id="13" name="SAVS_logo_vertical_CZ.png" descr="SAVS_logo_vertical_CZ.png">
            <a:extLst>
              <a:ext uri="{FF2B5EF4-FFF2-40B4-BE49-F238E27FC236}">
                <a16:creationId xmlns:a16="http://schemas.microsoft.com/office/drawing/2014/main" id="{CBEA5A7A-3B2D-4ED2-BA09-1DB772D4268A}"/>
              </a:ext>
            </a:extLst>
          </p:cNvPr>
          <p:cNvPicPr>
            <a:picLocks noChangeAspect="1"/>
          </p:cNvPicPr>
          <p:nvPr userDrawn="1"/>
        </p:nvPicPr>
        <p:blipFill>
          <a:blip r:embed="rId2"/>
          <a:stretch>
            <a:fillRect/>
          </a:stretch>
        </p:blipFill>
        <p:spPr>
          <a:xfrm>
            <a:off x="441126" y="450575"/>
            <a:ext cx="1961672" cy="1018170"/>
          </a:xfrm>
          <a:prstGeom prst="rect">
            <a:avLst/>
          </a:prstGeom>
          <a:ln w="12700">
            <a:miter lim="400000"/>
          </a:ln>
        </p:spPr>
      </p:pic>
      <p:sp>
        <p:nvSpPr>
          <p:cNvPr id="14" name="Zástupný symbol obrázku 11">
            <a:extLst>
              <a:ext uri="{FF2B5EF4-FFF2-40B4-BE49-F238E27FC236}">
                <a16:creationId xmlns:a16="http://schemas.microsoft.com/office/drawing/2014/main" id="{4E4A1681-8585-45A5-9765-833F31600866}"/>
              </a:ext>
            </a:extLst>
          </p:cNvPr>
          <p:cNvSpPr>
            <a:spLocks noGrp="1"/>
          </p:cNvSpPr>
          <p:nvPr>
            <p:ph type="pic" sz="quarter" idx="24" hasCustomPrompt="1"/>
          </p:nvPr>
        </p:nvSpPr>
        <p:spPr>
          <a:xfrm>
            <a:off x="11127942" y="-17585"/>
            <a:ext cx="1067297" cy="4642339"/>
          </a:xfrm>
          <a:custGeom>
            <a:avLst/>
            <a:gdLst>
              <a:gd name="connsiteX0" fmla="*/ 0 w 3070225"/>
              <a:gd name="connsiteY0" fmla="*/ 7518400 h 7518400"/>
              <a:gd name="connsiteX1" fmla="*/ 767556 w 3070225"/>
              <a:gd name="connsiteY1" fmla="*/ 0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0225"/>
              <a:gd name="connsiteY0" fmla="*/ 7518400 h 7518400"/>
              <a:gd name="connsiteX1" fmla="*/ 428191 w 3070225"/>
              <a:gd name="connsiteY1" fmla="*/ 2290713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5667"/>
              <a:gd name="connsiteY0" fmla="*/ 7518400 h 7518400"/>
              <a:gd name="connsiteX1" fmla="*/ 428191 w 3075667"/>
              <a:gd name="connsiteY1" fmla="*/ 2290713 h 7518400"/>
              <a:gd name="connsiteX2" fmla="*/ 3070225 w 3075667"/>
              <a:gd name="connsiteY2" fmla="*/ 0 h 7518400"/>
              <a:gd name="connsiteX3" fmla="*/ 3075667 w 3075667"/>
              <a:gd name="connsiteY3" fmla="*/ 7452413 h 7518400"/>
              <a:gd name="connsiteX4" fmla="*/ 0 w 3075667"/>
              <a:gd name="connsiteY4" fmla="*/ 7518400 h 7518400"/>
              <a:gd name="connsiteX0" fmla="*/ 5442 w 2647476"/>
              <a:gd name="connsiteY0" fmla="*/ 5312528 h 7452413"/>
              <a:gd name="connsiteX1" fmla="*/ 0 w 2647476"/>
              <a:gd name="connsiteY1" fmla="*/ 2290713 h 7452413"/>
              <a:gd name="connsiteX2" fmla="*/ 2642034 w 2647476"/>
              <a:gd name="connsiteY2" fmla="*/ 0 h 7452413"/>
              <a:gd name="connsiteX3" fmla="*/ 2647476 w 2647476"/>
              <a:gd name="connsiteY3" fmla="*/ 7452413 h 7452413"/>
              <a:gd name="connsiteX4" fmla="*/ 5442 w 2647476"/>
              <a:gd name="connsiteY4" fmla="*/ 5312528 h 7452413"/>
              <a:gd name="connsiteX0" fmla="*/ 5442 w 2647476"/>
              <a:gd name="connsiteY0" fmla="*/ 5312528 h 7452413"/>
              <a:gd name="connsiteX1" fmla="*/ 0 w 2647476"/>
              <a:gd name="connsiteY1" fmla="*/ 2290713 h 7452413"/>
              <a:gd name="connsiteX2" fmla="*/ 891143 w 2647476"/>
              <a:gd name="connsiteY2" fmla="*/ 1512766 h 7452413"/>
              <a:gd name="connsiteX3" fmla="*/ 2642034 w 2647476"/>
              <a:gd name="connsiteY3" fmla="*/ 0 h 7452413"/>
              <a:gd name="connsiteX4" fmla="*/ 2647476 w 2647476"/>
              <a:gd name="connsiteY4" fmla="*/ 7452413 h 7452413"/>
              <a:gd name="connsiteX5" fmla="*/ 5442 w 2647476"/>
              <a:gd name="connsiteY5" fmla="*/ 5312528 h 7452413"/>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5442 w 2647476"/>
              <a:gd name="connsiteY5" fmla="*/ 3799762 h 5939647"/>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1058196 w 2647476"/>
              <a:gd name="connsiteY5" fmla="*/ 4642339 h 5939647"/>
              <a:gd name="connsiteX6" fmla="*/ 5442 w 2647476"/>
              <a:gd name="connsiteY6" fmla="*/ 3799762 h 5939647"/>
              <a:gd name="connsiteX0" fmla="*/ 5442 w 1064860"/>
              <a:gd name="connsiteY0" fmla="*/ 3799762 h 4642339"/>
              <a:gd name="connsiteX1" fmla="*/ 0 w 1064860"/>
              <a:gd name="connsiteY1" fmla="*/ 777947 h 4642339"/>
              <a:gd name="connsiteX2" fmla="*/ 891143 w 1064860"/>
              <a:gd name="connsiteY2" fmla="*/ 0 h 4642339"/>
              <a:gd name="connsiteX3" fmla="*/ 1050626 w 1064860"/>
              <a:gd name="connsiteY3" fmla="*/ 17095 h 4642339"/>
              <a:gd name="connsiteX4" fmla="*/ 1064860 w 1064860"/>
              <a:gd name="connsiteY4" fmla="*/ 3556932 h 4642339"/>
              <a:gd name="connsiteX5" fmla="*/ 1058196 w 1064860"/>
              <a:gd name="connsiteY5" fmla="*/ 4642339 h 4642339"/>
              <a:gd name="connsiteX6" fmla="*/ 5442 w 1064860"/>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9252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7297" h="4642339">
                <a:moveTo>
                  <a:pt x="5442" y="3799762"/>
                </a:moveTo>
                <a:lnTo>
                  <a:pt x="0" y="777947"/>
                </a:lnTo>
                <a:cubicBezTo>
                  <a:pt x="291186" y="518631"/>
                  <a:pt x="599957" y="259316"/>
                  <a:pt x="891143" y="0"/>
                </a:cubicBezTo>
                <a:lnTo>
                  <a:pt x="1059252" y="17095"/>
                </a:lnTo>
                <a:cubicBezTo>
                  <a:pt x="1063997" y="1197041"/>
                  <a:pt x="1060115" y="2376986"/>
                  <a:pt x="1064860" y="3556932"/>
                </a:cubicBezTo>
                <a:cubicBezTo>
                  <a:pt x="1062639" y="3918734"/>
                  <a:pt x="1069043" y="4280537"/>
                  <a:pt x="1066822" y="4642339"/>
                </a:cubicBezTo>
                <a:lnTo>
                  <a:pt x="5442" y="3799762"/>
                </a:lnTo>
                <a:close/>
              </a:path>
            </a:pathLst>
          </a:custGeom>
          <a:gradFill>
            <a:gsLst>
              <a:gs pos="0">
                <a:schemeClr val="bg1">
                  <a:lumMod val="65000"/>
                  <a:alpha val="0"/>
                </a:schemeClr>
              </a:gs>
              <a:gs pos="100000">
                <a:schemeClr val="bg1">
                  <a:lumMod val="85000"/>
                </a:schemeClr>
              </a:gs>
            </a:gsLst>
            <a:lin ang="10800000" scaled="0"/>
          </a:gradFill>
        </p:spPr>
        <p:txBody>
          <a:bodyPr anchor="ctr">
            <a:normAutofit/>
          </a:bodyPr>
          <a:lstStyle>
            <a:lvl1pPr marL="0" indent="0">
              <a:buNone/>
              <a:defRPr sz="1100"/>
            </a:lvl1pPr>
          </a:lstStyle>
          <a:p>
            <a:r>
              <a:rPr lang="cs-CZ" dirty="0"/>
              <a:t>Vložte obrázek</a:t>
            </a:r>
          </a:p>
        </p:txBody>
      </p:sp>
      <p:sp>
        <p:nvSpPr>
          <p:cNvPr id="15" name="Zástupný symbol obrázku 2">
            <a:extLst>
              <a:ext uri="{FF2B5EF4-FFF2-40B4-BE49-F238E27FC236}">
                <a16:creationId xmlns:a16="http://schemas.microsoft.com/office/drawing/2014/main" id="{D562FE04-AC1A-4DCE-8269-7EBC1464456B}"/>
              </a:ext>
            </a:extLst>
          </p:cNvPr>
          <p:cNvSpPr>
            <a:spLocks noGrp="1"/>
          </p:cNvSpPr>
          <p:nvPr>
            <p:ph type="pic" sz="quarter" idx="22" hasCustomPrompt="1"/>
          </p:nvPr>
        </p:nvSpPr>
        <p:spPr>
          <a:xfrm>
            <a:off x="5840210" y="-8792"/>
            <a:ext cx="4657397" cy="4852299"/>
          </a:xfrm>
          <a:custGeom>
            <a:avLst/>
            <a:gdLst>
              <a:gd name="connsiteX0" fmla="*/ 0 w 4677281"/>
              <a:gd name="connsiteY0" fmla="*/ 5588949 h 5588949"/>
              <a:gd name="connsiteX1" fmla="*/ 1169320 w 4677281"/>
              <a:gd name="connsiteY1" fmla="*/ 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77281"/>
              <a:gd name="connsiteY0" fmla="*/ 5588949 h 5588949"/>
              <a:gd name="connsiteX1" fmla="*/ 397 w 4677281"/>
              <a:gd name="connsiteY1" fmla="*/ 2828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49001"/>
              <a:gd name="connsiteY0" fmla="*/ 5560669 h 5560669"/>
              <a:gd name="connsiteX1" fmla="*/ 397 w 4649001"/>
              <a:gd name="connsiteY1" fmla="*/ 0 h 5560669"/>
              <a:gd name="connsiteX2" fmla="*/ 4649001 w 4649001"/>
              <a:gd name="connsiteY2" fmla="*/ 1451729 h 5560669"/>
              <a:gd name="connsiteX3" fmla="*/ 3507961 w 4649001"/>
              <a:gd name="connsiteY3" fmla="*/ 5560669 h 5560669"/>
              <a:gd name="connsiteX4" fmla="*/ 0 w 4649001"/>
              <a:gd name="connsiteY4" fmla="*/ 5560669 h 5560669"/>
              <a:gd name="connsiteX0" fmla="*/ 0 w 4649001"/>
              <a:gd name="connsiteY0" fmla="*/ 5560669 h 5560669"/>
              <a:gd name="connsiteX1" fmla="*/ 397 w 4649001"/>
              <a:gd name="connsiteY1" fmla="*/ 0 h 5560669"/>
              <a:gd name="connsiteX2" fmla="*/ 4649001 w 4649001"/>
              <a:gd name="connsiteY2" fmla="*/ 1451729 h 5560669"/>
              <a:gd name="connsiteX3" fmla="*/ 4648604 w 4649001"/>
              <a:gd name="connsiteY3" fmla="*/ 3976966 h 5560669"/>
              <a:gd name="connsiteX4" fmla="*/ 0 w 4649001"/>
              <a:gd name="connsiteY4" fmla="*/ 5560669 h 5560669"/>
              <a:gd name="connsiteX0" fmla="*/ 0 w 4649001"/>
              <a:gd name="connsiteY0" fmla="*/ 5560669 h 5560669"/>
              <a:gd name="connsiteX1" fmla="*/ 397 w 4649001"/>
              <a:gd name="connsiteY1" fmla="*/ 0 h 5560669"/>
              <a:gd name="connsiteX2" fmla="*/ 2293071 w 4649001"/>
              <a:gd name="connsiteY2" fmla="*/ 708370 h 5560669"/>
              <a:gd name="connsiteX3" fmla="*/ 4649001 w 4649001"/>
              <a:gd name="connsiteY3" fmla="*/ 1451729 h 5560669"/>
              <a:gd name="connsiteX4" fmla="*/ 4648604 w 4649001"/>
              <a:gd name="connsiteY4" fmla="*/ 3976966 h 5560669"/>
              <a:gd name="connsiteX5" fmla="*/ 0 w 4649001"/>
              <a:gd name="connsiteY5" fmla="*/ 5560669 h 5560669"/>
              <a:gd name="connsiteX0" fmla="*/ 17187 w 4666188"/>
              <a:gd name="connsiteY0" fmla="*/ 4852299 h 4852299"/>
              <a:gd name="connsiteX1" fmla="*/ 0 w 4666188"/>
              <a:gd name="connsiteY1" fmla="*/ 3807 h 4852299"/>
              <a:gd name="connsiteX2" fmla="*/ 2310258 w 4666188"/>
              <a:gd name="connsiteY2" fmla="*/ 0 h 4852299"/>
              <a:gd name="connsiteX3" fmla="*/ 4666188 w 4666188"/>
              <a:gd name="connsiteY3" fmla="*/ 743359 h 4852299"/>
              <a:gd name="connsiteX4" fmla="*/ 4665791 w 4666188"/>
              <a:gd name="connsiteY4" fmla="*/ 3268596 h 4852299"/>
              <a:gd name="connsiteX5" fmla="*/ 17187 w 4666188"/>
              <a:gd name="connsiteY5" fmla="*/ 4852299 h 4852299"/>
              <a:gd name="connsiteX0" fmla="*/ 0 w 4649001"/>
              <a:gd name="connsiteY0" fmla="*/ 4852299 h 4852299"/>
              <a:gd name="connsiteX1" fmla="*/ 397 w 4649001"/>
              <a:gd name="connsiteY1" fmla="*/ 3807 h 4852299"/>
              <a:gd name="connsiteX2" fmla="*/ 2293071 w 4649001"/>
              <a:gd name="connsiteY2" fmla="*/ 0 h 4852299"/>
              <a:gd name="connsiteX3" fmla="*/ 4649001 w 4649001"/>
              <a:gd name="connsiteY3" fmla="*/ 743359 h 4852299"/>
              <a:gd name="connsiteX4" fmla="*/ 4648604 w 4649001"/>
              <a:gd name="connsiteY4" fmla="*/ 3268596 h 4852299"/>
              <a:gd name="connsiteX5" fmla="*/ 0 w 4649001"/>
              <a:gd name="connsiteY5" fmla="*/ 4852299 h 4852299"/>
              <a:gd name="connsiteX0" fmla="*/ 8396 w 4657397"/>
              <a:gd name="connsiteY0" fmla="*/ 4852299 h 4852299"/>
              <a:gd name="connsiteX1" fmla="*/ 1 w 4657397"/>
              <a:gd name="connsiteY1" fmla="*/ 3807 h 4852299"/>
              <a:gd name="connsiteX2" fmla="*/ 2301467 w 4657397"/>
              <a:gd name="connsiteY2" fmla="*/ 0 h 4852299"/>
              <a:gd name="connsiteX3" fmla="*/ 4657397 w 4657397"/>
              <a:gd name="connsiteY3" fmla="*/ 743359 h 4852299"/>
              <a:gd name="connsiteX4" fmla="*/ 4657000 w 4657397"/>
              <a:gd name="connsiteY4" fmla="*/ 3268596 h 4852299"/>
              <a:gd name="connsiteX5" fmla="*/ 8396 w 4657397"/>
              <a:gd name="connsiteY5" fmla="*/ 4852299 h 485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7397" h="4852299">
                <a:moveTo>
                  <a:pt x="8396" y="4852299"/>
                </a:moveTo>
                <a:cubicBezTo>
                  <a:pt x="8528" y="2998743"/>
                  <a:pt x="-131" y="1857363"/>
                  <a:pt x="1" y="3807"/>
                </a:cubicBezTo>
                <a:lnTo>
                  <a:pt x="2301467" y="0"/>
                </a:lnTo>
                <a:lnTo>
                  <a:pt x="4657397" y="743359"/>
                </a:lnTo>
                <a:cubicBezTo>
                  <a:pt x="4657265" y="1585105"/>
                  <a:pt x="4657132" y="2426850"/>
                  <a:pt x="4657000" y="3268596"/>
                </a:cubicBezTo>
                <a:lnTo>
                  <a:pt x="8396" y="4852299"/>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5" name="Zástupný symbol obrázku 4">
            <a:extLst>
              <a:ext uri="{FF2B5EF4-FFF2-40B4-BE49-F238E27FC236}">
                <a16:creationId xmlns:a16="http://schemas.microsoft.com/office/drawing/2014/main" id="{6EFDB9B7-8CAA-46D8-AA1F-D840BD257321}"/>
              </a:ext>
            </a:extLst>
          </p:cNvPr>
          <p:cNvSpPr>
            <a:spLocks noGrp="1"/>
          </p:cNvSpPr>
          <p:nvPr>
            <p:ph type="pic" sz="quarter" idx="23" hasCustomPrompt="1"/>
          </p:nvPr>
        </p:nvSpPr>
        <p:spPr>
          <a:xfrm>
            <a:off x="6741084" y="2903303"/>
            <a:ext cx="5456883" cy="3468573"/>
          </a:xfrm>
          <a:custGeom>
            <a:avLst/>
            <a:gdLst>
              <a:gd name="connsiteX0" fmla="*/ 0 w 5659437"/>
              <a:gd name="connsiteY0" fmla="*/ 2695575 h 2695575"/>
              <a:gd name="connsiteX1" fmla="*/ 673894 w 5659437"/>
              <a:gd name="connsiteY1" fmla="*/ 0 h 2695575"/>
              <a:gd name="connsiteX2" fmla="*/ 5659437 w 5659437"/>
              <a:gd name="connsiteY2" fmla="*/ 0 h 2695575"/>
              <a:gd name="connsiteX3" fmla="*/ 4985543 w 5659437"/>
              <a:gd name="connsiteY3" fmla="*/ 2695575 h 2695575"/>
              <a:gd name="connsiteX4" fmla="*/ 0 w 5659437"/>
              <a:gd name="connsiteY4" fmla="*/ 2695575 h 2695575"/>
              <a:gd name="connsiteX0" fmla="*/ 0 w 5659437"/>
              <a:gd name="connsiteY0" fmla="*/ 3044367 h 3044367"/>
              <a:gd name="connsiteX1" fmla="*/ 211981 w 5659437"/>
              <a:gd name="connsiteY1" fmla="*/ 0 h 3044367"/>
              <a:gd name="connsiteX2" fmla="*/ 5659437 w 5659437"/>
              <a:gd name="connsiteY2" fmla="*/ 348792 h 3044367"/>
              <a:gd name="connsiteX3" fmla="*/ 4985543 w 5659437"/>
              <a:gd name="connsiteY3" fmla="*/ 3044367 h 3044367"/>
              <a:gd name="connsiteX4" fmla="*/ 0 w 5659437"/>
              <a:gd name="connsiteY4" fmla="*/ 3044367 h 3044367"/>
              <a:gd name="connsiteX0" fmla="*/ 23689 w 5447456"/>
              <a:gd name="connsiteY0" fmla="*/ 2167674 h 3044367"/>
              <a:gd name="connsiteX1" fmla="*/ 0 w 5447456"/>
              <a:gd name="connsiteY1" fmla="*/ 0 h 3044367"/>
              <a:gd name="connsiteX2" fmla="*/ 5447456 w 5447456"/>
              <a:gd name="connsiteY2" fmla="*/ 348792 h 3044367"/>
              <a:gd name="connsiteX3" fmla="*/ 4773562 w 5447456"/>
              <a:gd name="connsiteY3" fmla="*/ 3044367 h 3044367"/>
              <a:gd name="connsiteX4" fmla="*/ 23689 w 5447456"/>
              <a:gd name="connsiteY4" fmla="*/ 2167674 h 3044367"/>
              <a:gd name="connsiteX0" fmla="*/ 23689 w 5452292"/>
              <a:gd name="connsiteY0" fmla="*/ 2167674 h 3468573"/>
              <a:gd name="connsiteX1" fmla="*/ 0 w 5452292"/>
              <a:gd name="connsiteY1" fmla="*/ 0 h 3468573"/>
              <a:gd name="connsiteX2" fmla="*/ 5447456 w 5452292"/>
              <a:gd name="connsiteY2" fmla="*/ 348792 h 3468573"/>
              <a:gd name="connsiteX3" fmla="*/ 5452292 w 5452292"/>
              <a:gd name="connsiteY3" fmla="*/ 3468573 h 3468573"/>
              <a:gd name="connsiteX4" fmla="*/ 23689 w 5452292"/>
              <a:gd name="connsiteY4" fmla="*/ 2167674 h 3468573"/>
              <a:gd name="connsiteX0" fmla="*/ 23689 w 5456883"/>
              <a:gd name="connsiteY0" fmla="*/ 2167674 h 3468573"/>
              <a:gd name="connsiteX1" fmla="*/ 0 w 5456883"/>
              <a:gd name="connsiteY1" fmla="*/ 0 h 3468573"/>
              <a:gd name="connsiteX2" fmla="*/ 5456883 w 5456883"/>
              <a:gd name="connsiteY2" fmla="*/ 377072 h 3468573"/>
              <a:gd name="connsiteX3" fmla="*/ 5452292 w 5456883"/>
              <a:gd name="connsiteY3" fmla="*/ 3468573 h 3468573"/>
              <a:gd name="connsiteX4" fmla="*/ 23689 w 5456883"/>
              <a:gd name="connsiteY4" fmla="*/ 2167674 h 346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6883" h="3468573">
                <a:moveTo>
                  <a:pt x="23689" y="2167674"/>
                </a:moveTo>
                <a:lnTo>
                  <a:pt x="0" y="0"/>
                </a:lnTo>
                <a:lnTo>
                  <a:pt x="5456883" y="377072"/>
                </a:lnTo>
                <a:cubicBezTo>
                  <a:pt x="5455353" y="1407572"/>
                  <a:pt x="5453822" y="2438073"/>
                  <a:pt x="5452292" y="3468573"/>
                </a:cubicBezTo>
                <a:lnTo>
                  <a:pt x="23689" y="2167674"/>
                </a:lnTo>
                <a:close/>
              </a:path>
            </a:pathLst>
          </a:custGeom>
          <a:gradFill>
            <a:gsLst>
              <a:gs pos="0">
                <a:schemeClr val="bg1">
                  <a:lumMod val="65000"/>
                </a:schemeClr>
              </a:gs>
              <a:gs pos="100000">
                <a:schemeClr val="bg1">
                  <a:lumMod val="85000"/>
                </a:schemeClr>
              </a:gs>
            </a:gsLst>
            <a:lin ang="10800000" scaled="0"/>
          </a:gradFill>
        </p:spPr>
        <p:txBody>
          <a:bodyPr anchor="ctr">
            <a:normAutofit/>
          </a:bodyPr>
          <a:lstStyle>
            <a:lvl1pPr>
              <a:buNone/>
              <a:defRPr sz="1100"/>
            </a:lvl1pPr>
          </a:lstStyle>
          <a:p>
            <a:r>
              <a:rPr lang="cs-CZ" dirty="0"/>
              <a:t>Vložte obrázek</a:t>
            </a:r>
          </a:p>
        </p:txBody>
      </p:sp>
    </p:spTree>
    <p:extLst>
      <p:ext uri="{BB962C8B-B14F-4D97-AF65-F5344CB8AC3E}">
        <p14:creationId xmlns:p14="http://schemas.microsoft.com/office/powerpoint/2010/main" val="1139148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pitola">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32843ED8-1DF7-4BAB-8E56-0295B9562E47}"/>
              </a:ext>
            </a:extLst>
          </p:cNvPr>
          <p:cNvSpPr>
            <a:spLocks noGrp="1"/>
          </p:cNvSpPr>
          <p:nvPr>
            <p:ph type="ftr" sz="quarter" idx="11"/>
          </p:nvPr>
        </p:nvSpPr>
        <p:spPr>
          <a:xfrm>
            <a:off x="444499" y="6173787"/>
            <a:ext cx="6553200" cy="365125"/>
          </a:xfrm>
        </p:spPr>
        <p:txBody>
          <a:bodyPr/>
          <a:lstStyle>
            <a:lvl1pPr algn="l">
              <a:defRPr/>
            </a:lvl1pPr>
          </a:lstStyle>
          <a:p>
            <a:pPr algn="l"/>
            <a:r>
              <a:rPr lang="en-US"/>
              <a:t>Modelování produkčních a logistických systémů - cvičení, ŠAVŠ, Jan Fábry, 26.1.2022</a:t>
            </a:r>
            <a:endParaRPr lang="cs-CZ" dirty="0"/>
          </a:p>
        </p:txBody>
      </p:sp>
      <p:sp>
        <p:nvSpPr>
          <p:cNvPr id="5" name="Zástupný symbol pro číslo snímku 4">
            <a:extLst>
              <a:ext uri="{FF2B5EF4-FFF2-40B4-BE49-F238E27FC236}">
                <a16:creationId xmlns:a16="http://schemas.microsoft.com/office/drawing/2014/main" id="{B3D6331E-CB7B-4362-AD65-E326A47E5F5B}"/>
              </a:ext>
            </a:extLst>
          </p:cNvPr>
          <p:cNvSpPr>
            <a:spLocks noGrp="1"/>
          </p:cNvSpPr>
          <p:nvPr>
            <p:ph type="sldNum" sz="quarter" idx="12"/>
          </p:nvPr>
        </p:nvSpPr>
        <p:spPr>
          <a:xfrm>
            <a:off x="9004301" y="6085897"/>
            <a:ext cx="2743200" cy="365125"/>
          </a:xfrm>
        </p:spPr>
        <p:txBody>
          <a:bodyPr/>
          <a:lstStyle/>
          <a:p>
            <a:fld id="{2CCBFC96-D0B0-4748-8307-6E5E2D74C2B0}" type="slidenum">
              <a:rPr lang="cs-CZ" smtClean="0"/>
              <a:t>‹#›</a:t>
            </a:fld>
            <a:endParaRPr lang="cs-CZ"/>
          </a:p>
        </p:txBody>
      </p:sp>
      <p:sp>
        <p:nvSpPr>
          <p:cNvPr id="6" name="Text názvu">
            <a:extLst>
              <a:ext uri="{FF2B5EF4-FFF2-40B4-BE49-F238E27FC236}">
                <a16:creationId xmlns:a16="http://schemas.microsoft.com/office/drawing/2014/main" id="{FF7E7A73-21D0-413A-A71D-342857EBB711}"/>
              </a:ext>
            </a:extLst>
          </p:cNvPr>
          <p:cNvSpPr txBox="1">
            <a:spLocks noGrp="1"/>
          </p:cNvSpPr>
          <p:nvPr>
            <p:ph type="title"/>
          </p:nvPr>
        </p:nvSpPr>
        <p:spPr>
          <a:xfrm>
            <a:off x="444500" y="2973323"/>
            <a:ext cx="6535739" cy="736437"/>
          </a:xfrm>
          <a:prstGeom prst="rect">
            <a:avLst/>
          </a:prstGeom>
        </p:spPr>
        <p:txBody>
          <a:bodyPr/>
          <a:lstStyle/>
          <a:p>
            <a:r>
              <a:t>Text názvu</a:t>
            </a:r>
          </a:p>
        </p:txBody>
      </p:sp>
      <p:sp>
        <p:nvSpPr>
          <p:cNvPr id="7" name="Zástupný text 6">
            <a:extLst>
              <a:ext uri="{FF2B5EF4-FFF2-40B4-BE49-F238E27FC236}">
                <a16:creationId xmlns:a16="http://schemas.microsoft.com/office/drawing/2014/main" id="{48EEE370-3843-4069-B9CB-48DBD1E46234}"/>
              </a:ext>
            </a:extLst>
          </p:cNvPr>
          <p:cNvSpPr>
            <a:spLocks noGrp="1"/>
          </p:cNvSpPr>
          <p:nvPr>
            <p:ph type="body" sz="quarter" idx="21" hasCustomPrompt="1"/>
          </p:nvPr>
        </p:nvSpPr>
        <p:spPr>
          <a:xfrm>
            <a:off x="444500" y="2506663"/>
            <a:ext cx="6535738" cy="448234"/>
          </a:xfrm>
          <a:prstGeom prst="rect">
            <a:avLst/>
          </a:prstGeom>
        </p:spPr>
        <p:txBody>
          <a:bodyPr>
            <a:normAutofit/>
          </a:bodyPr>
          <a:lstStyle>
            <a:lvl1pPr marL="0" indent="0" defTabSz="786384">
              <a:spcBef>
                <a:spcPts val="800"/>
              </a:spcBef>
              <a:buClr>
                <a:srgbClr val="D9D9D9"/>
              </a:buClr>
              <a:buSzTx/>
              <a:buFont typeface="Wingdings"/>
              <a:buNone/>
              <a:defRPr sz="2580" b="1">
                <a:solidFill>
                  <a:schemeClr val="tx2"/>
                </a:solidFill>
              </a:defRPr>
            </a:lvl1pPr>
          </a:lstStyle>
          <a:p>
            <a:r>
              <a:rPr dirty="0" err="1"/>
              <a:t>Kliknutím</a:t>
            </a:r>
            <a:r>
              <a:rPr dirty="0"/>
              <a:t> </a:t>
            </a:r>
            <a:r>
              <a:rPr dirty="0" err="1"/>
              <a:t>vložíte</a:t>
            </a:r>
            <a:r>
              <a:rPr dirty="0"/>
              <a:t> </a:t>
            </a:r>
            <a:r>
              <a:rPr dirty="0" err="1"/>
              <a:t>číslo</a:t>
            </a:r>
            <a:r>
              <a:rPr dirty="0"/>
              <a:t> </a:t>
            </a:r>
            <a:r>
              <a:rPr dirty="0" err="1"/>
              <a:t>kapitoly</a:t>
            </a:r>
            <a:r>
              <a:rPr dirty="0"/>
              <a:t>.</a:t>
            </a:r>
          </a:p>
        </p:txBody>
      </p:sp>
      <p:sp>
        <p:nvSpPr>
          <p:cNvPr id="8" name="Text úrovně 1">
            <a:extLst>
              <a:ext uri="{FF2B5EF4-FFF2-40B4-BE49-F238E27FC236}">
                <a16:creationId xmlns:a16="http://schemas.microsoft.com/office/drawing/2014/main" id="{CB2A18A9-072A-4C1E-8A0B-C14E9E74A602}"/>
              </a:ext>
            </a:extLst>
          </p:cNvPr>
          <p:cNvSpPr txBox="1">
            <a:spLocks noGrp="1"/>
          </p:cNvSpPr>
          <p:nvPr>
            <p:ph type="body" sz="quarter" idx="23" hasCustomPrompt="1"/>
          </p:nvPr>
        </p:nvSpPr>
        <p:spPr>
          <a:xfrm>
            <a:off x="444500" y="3718814"/>
            <a:ext cx="6553200" cy="2276380"/>
          </a:xfrm>
          <a:prstGeom prst="rect">
            <a:avLst/>
          </a:prstGeom>
        </p:spPr>
        <p:txBody>
          <a:bodyPr>
            <a:normAutofit/>
          </a:bodyPr>
          <a:lstStyle>
            <a:lvl1pPr marL="0" indent="0">
              <a:lnSpc>
                <a:spcPct val="120000"/>
              </a:lnSpc>
              <a:buClr>
                <a:srgbClr val="D9D9D9"/>
              </a:buClr>
              <a:buSzTx/>
              <a:buFont typeface="Wingdings"/>
              <a:buNone/>
              <a:defRPr sz="1800">
                <a:solidFill>
                  <a:schemeClr val="tx1"/>
                </a:solidFill>
              </a:defRPr>
            </a:lvl1pPr>
          </a:lstStyle>
          <a:p>
            <a:r>
              <a:rPr dirty="0"/>
              <a:t>Text </a:t>
            </a:r>
            <a:r>
              <a:rPr dirty="0" err="1"/>
              <a:t>úrovně</a:t>
            </a:r>
            <a:r>
              <a:rPr dirty="0"/>
              <a:t> 1</a:t>
            </a:r>
          </a:p>
        </p:txBody>
      </p:sp>
      <p:sp>
        <p:nvSpPr>
          <p:cNvPr id="12" name="Zástupný symbol obrázku 11">
            <a:extLst>
              <a:ext uri="{FF2B5EF4-FFF2-40B4-BE49-F238E27FC236}">
                <a16:creationId xmlns:a16="http://schemas.microsoft.com/office/drawing/2014/main" id="{1F90B6E8-8A32-4354-A1C5-8B5012EA2982}"/>
              </a:ext>
            </a:extLst>
          </p:cNvPr>
          <p:cNvSpPr>
            <a:spLocks noGrp="1"/>
          </p:cNvSpPr>
          <p:nvPr>
            <p:ph type="pic" sz="quarter" idx="24" hasCustomPrompt="1"/>
          </p:nvPr>
        </p:nvSpPr>
        <p:spPr>
          <a:xfrm>
            <a:off x="7749459" y="0"/>
            <a:ext cx="4442541" cy="6180138"/>
          </a:xfrm>
          <a:custGeom>
            <a:avLst/>
            <a:gdLst>
              <a:gd name="connsiteX0" fmla="*/ 0 w 4440237"/>
              <a:gd name="connsiteY0" fmla="*/ 6180138 h 6180138"/>
              <a:gd name="connsiteX1" fmla="*/ 1110059 w 4440237"/>
              <a:gd name="connsiteY1" fmla="*/ 0 h 6180138"/>
              <a:gd name="connsiteX2" fmla="*/ 4440237 w 4440237"/>
              <a:gd name="connsiteY2" fmla="*/ 0 h 6180138"/>
              <a:gd name="connsiteX3" fmla="*/ 3330178 w 4440237"/>
              <a:gd name="connsiteY3" fmla="*/ 6180138 h 6180138"/>
              <a:gd name="connsiteX4" fmla="*/ 0 w 4440237"/>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3332482 w 4442541"/>
              <a:gd name="connsiteY3" fmla="*/ 6180138 h 6180138"/>
              <a:gd name="connsiteX4" fmla="*/ 2304 w 4442541"/>
              <a:gd name="connsiteY4" fmla="*/ 6180138 h 6180138"/>
              <a:gd name="connsiteX0" fmla="*/ 2304 w 4444845"/>
              <a:gd name="connsiteY0" fmla="*/ 6180138 h 6180138"/>
              <a:gd name="connsiteX1" fmla="*/ 0 w 4444845"/>
              <a:gd name="connsiteY1" fmla="*/ 0 h 6180138"/>
              <a:gd name="connsiteX2" fmla="*/ 4442541 w 4444845"/>
              <a:gd name="connsiteY2" fmla="*/ 0 h 6180138"/>
              <a:gd name="connsiteX3" fmla="*/ 4444845 w 4444845"/>
              <a:gd name="connsiteY3" fmla="*/ 4577581 h 6180138"/>
              <a:gd name="connsiteX4" fmla="*/ 2304 w 4444845"/>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4435418 w 4442541"/>
              <a:gd name="connsiteY3" fmla="*/ 4605861 h 6180138"/>
              <a:gd name="connsiteX4" fmla="*/ 2304 w 4442541"/>
              <a:gd name="connsiteY4" fmla="*/ 6180138 h 618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541" h="6180138">
                <a:moveTo>
                  <a:pt x="2304" y="6180138"/>
                </a:moveTo>
                <a:lnTo>
                  <a:pt x="0" y="0"/>
                </a:lnTo>
                <a:lnTo>
                  <a:pt x="4442541" y="0"/>
                </a:lnTo>
                <a:cubicBezTo>
                  <a:pt x="4440167" y="1535287"/>
                  <a:pt x="4437792" y="3070574"/>
                  <a:pt x="4435418" y="4605861"/>
                </a:cubicBezTo>
                <a:lnTo>
                  <a:pt x="2304" y="6180138"/>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Tree>
    <p:extLst>
      <p:ext uri="{BB962C8B-B14F-4D97-AF65-F5344CB8AC3E}">
        <p14:creationId xmlns:p14="http://schemas.microsoft.com/office/powerpoint/2010/main" val="3217677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bsa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Modelování produkčních a logistických systémů - cvičení, ŠAVŠ, Jan Fábry, 26.1.2022</a:t>
            </a:r>
            <a:endParaRPr lang="cs-CZ" dirty="0"/>
          </a:p>
        </p:txBody>
      </p:sp>
    </p:spTree>
    <p:extLst>
      <p:ext uri="{BB962C8B-B14F-4D97-AF65-F5344CB8AC3E}">
        <p14:creationId xmlns:p14="http://schemas.microsoft.com/office/powerpoint/2010/main" val="3818667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bsah - prázdn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Modelování produkčních a logistických systémů - cvičení, ŠAVŠ, Jan Fábry, 26.1.2022</a:t>
            </a:r>
            <a:endParaRPr lang="cs-CZ" dirty="0"/>
          </a:p>
        </p:txBody>
      </p:sp>
    </p:spTree>
    <p:extLst>
      <p:ext uri="{BB962C8B-B14F-4D97-AF65-F5344CB8AC3E}">
        <p14:creationId xmlns:p14="http://schemas.microsoft.com/office/powerpoint/2010/main" val="7394839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bsah - obráz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428945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lang="cs-CZ" dirty="0"/>
              <a:t>Text úrovně 1</a:t>
            </a:r>
          </a:p>
          <a:p>
            <a:pPr lvl="1"/>
            <a:r>
              <a:rPr lang="cs-CZ" dirty="0"/>
              <a:t>Text úrovně 2</a:t>
            </a:r>
          </a:p>
          <a:p>
            <a:pPr lvl="2"/>
            <a:r>
              <a:rPr lang="cs-CZ" dirty="0"/>
              <a:t>Text úrovně 2</a:t>
            </a:r>
          </a:p>
          <a:p>
            <a:pPr lvl="3"/>
            <a:r>
              <a:rPr lang="cs-CZ" dirty="0"/>
              <a:t>Text úrovně 3</a:t>
            </a:r>
          </a:p>
          <a:p>
            <a:pPr lvl="4"/>
            <a:r>
              <a:rPr lang="cs-CZ" dirty="0"/>
              <a:t>Text úrovně 4</a:t>
            </a:r>
          </a:p>
          <a:p>
            <a:pPr lvl="5"/>
            <a:r>
              <a:rPr lang="cs-CZ" dirty="0"/>
              <a:t>Text úrovně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Modelování produkčních a logistických systémů - cvičení, ŠAVŠ, Jan Fábry, 26.1.2022</a:t>
            </a:r>
            <a:endParaRPr lang="cs-CZ" dirty="0"/>
          </a:p>
        </p:txBody>
      </p:sp>
      <p:sp>
        <p:nvSpPr>
          <p:cNvPr id="3" name="Zástupný symbol obrázku 2">
            <a:extLst>
              <a:ext uri="{FF2B5EF4-FFF2-40B4-BE49-F238E27FC236}">
                <a16:creationId xmlns:a16="http://schemas.microsoft.com/office/drawing/2014/main" id="{DB6AB0FB-5C1D-4B7A-8CE7-F1BF56E2E1C4}"/>
              </a:ext>
            </a:extLst>
          </p:cNvPr>
          <p:cNvSpPr>
            <a:spLocks noGrp="1"/>
          </p:cNvSpPr>
          <p:nvPr>
            <p:ph type="pic" sz="quarter" idx="24" hasCustomPrompt="1"/>
          </p:nvPr>
        </p:nvSpPr>
        <p:spPr>
          <a:xfrm>
            <a:off x="6320573" y="1654135"/>
            <a:ext cx="5429911" cy="4289453"/>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Tree>
    <p:extLst>
      <p:ext uri="{BB962C8B-B14F-4D97-AF65-F5344CB8AC3E}">
        <p14:creationId xmlns:p14="http://schemas.microsoft.com/office/powerpoint/2010/main" val="2988023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bsah - 4 obrázk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Zástupný symbol obrázku 3">
            <a:extLst>
              <a:ext uri="{FF2B5EF4-FFF2-40B4-BE49-F238E27FC236}">
                <a16:creationId xmlns:a16="http://schemas.microsoft.com/office/drawing/2014/main" id="{AB7F9E6A-777D-44DD-A47B-5DD5FC8C8A86}"/>
              </a:ext>
            </a:extLst>
          </p:cNvPr>
          <p:cNvSpPr>
            <a:spLocks noGrp="1"/>
          </p:cNvSpPr>
          <p:nvPr>
            <p:ph type="pic" sz="quarter" idx="25" hasCustomPrompt="1"/>
          </p:nvPr>
        </p:nvSpPr>
        <p:spPr>
          <a:xfrm>
            <a:off x="9002780" y="1515861"/>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0" name="Zástupný symbol obrázku 3">
            <a:extLst>
              <a:ext uri="{FF2B5EF4-FFF2-40B4-BE49-F238E27FC236}">
                <a16:creationId xmlns:a16="http://schemas.microsoft.com/office/drawing/2014/main" id="{EDCA234F-0E17-4D14-AB29-11CFBF7D94B5}"/>
              </a:ext>
            </a:extLst>
          </p:cNvPr>
          <p:cNvSpPr>
            <a:spLocks noGrp="1"/>
          </p:cNvSpPr>
          <p:nvPr>
            <p:ph type="pic" sz="quarter" idx="26" hasCustomPrompt="1"/>
          </p:nvPr>
        </p:nvSpPr>
        <p:spPr>
          <a:xfrm>
            <a:off x="5990209" y="1515860"/>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1" name="Zástupný symbol obrázku 3">
            <a:extLst>
              <a:ext uri="{FF2B5EF4-FFF2-40B4-BE49-F238E27FC236}">
                <a16:creationId xmlns:a16="http://schemas.microsoft.com/office/drawing/2014/main" id="{17411511-1D11-48AE-8839-6957854EF4BE}"/>
              </a:ext>
            </a:extLst>
          </p:cNvPr>
          <p:cNvSpPr>
            <a:spLocks noGrp="1"/>
          </p:cNvSpPr>
          <p:nvPr>
            <p:ph type="pic" sz="quarter" idx="27" hasCustomPrompt="1"/>
          </p:nvPr>
        </p:nvSpPr>
        <p:spPr>
          <a:xfrm>
            <a:off x="5990209" y="3648588"/>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2" name="Zástupný symbol obrázku 3">
            <a:extLst>
              <a:ext uri="{FF2B5EF4-FFF2-40B4-BE49-F238E27FC236}">
                <a16:creationId xmlns:a16="http://schemas.microsoft.com/office/drawing/2014/main" id="{D299162E-383C-4EBB-821A-1A31ACCF5315}"/>
              </a:ext>
            </a:extLst>
          </p:cNvPr>
          <p:cNvSpPr>
            <a:spLocks noGrp="1"/>
          </p:cNvSpPr>
          <p:nvPr>
            <p:ph type="pic" sz="quarter" idx="28" hasCustomPrompt="1"/>
          </p:nvPr>
        </p:nvSpPr>
        <p:spPr>
          <a:xfrm>
            <a:off x="9002780" y="3648587"/>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390604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Modelování produkčních a logistických systémů - cvičení, ŠAVŠ, Jan Fábry, 26.1.2022</a:t>
            </a:r>
            <a:endParaRPr lang="cs-CZ" dirty="0"/>
          </a:p>
        </p:txBody>
      </p:sp>
    </p:spTree>
    <p:extLst>
      <p:ext uri="{BB962C8B-B14F-4D97-AF65-F5344CB8AC3E}">
        <p14:creationId xmlns:p14="http://schemas.microsoft.com/office/powerpoint/2010/main" val="569674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ola">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32843ED8-1DF7-4BAB-8E56-0295B9562E47}"/>
              </a:ext>
            </a:extLst>
          </p:cNvPr>
          <p:cNvSpPr>
            <a:spLocks noGrp="1"/>
          </p:cNvSpPr>
          <p:nvPr>
            <p:ph type="ftr" sz="quarter" idx="11"/>
          </p:nvPr>
        </p:nvSpPr>
        <p:spPr>
          <a:xfrm>
            <a:off x="444499" y="6173787"/>
            <a:ext cx="6553200" cy="365125"/>
          </a:xfrm>
        </p:spPr>
        <p:txBody>
          <a:bodyPr/>
          <a:lstStyle>
            <a:lvl1pPr algn="l">
              <a:defRPr/>
            </a:lvl1pPr>
          </a:lstStyle>
          <a:p>
            <a:pPr algn="l"/>
            <a:r>
              <a:rPr lang="en-US"/>
              <a:t>Modelování produkčních a logistických systémů - cvičení, ŠAVŠ, Jan Fábry, 26.1.2022</a:t>
            </a:r>
            <a:endParaRPr lang="cs-CZ" dirty="0"/>
          </a:p>
        </p:txBody>
      </p:sp>
      <p:sp>
        <p:nvSpPr>
          <p:cNvPr id="5" name="Zástupný symbol pro číslo snímku 4">
            <a:extLst>
              <a:ext uri="{FF2B5EF4-FFF2-40B4-BE49-F238E27FC236}">
                <a16:creationId xmlns:a16="http://schemas.microsoft.com/office/drawing/2014/main" id="{B3D6331E-CB7B-4362-AD65-E326A47E5F5B}"/>
              </a:ext>
            </a:extLst>
          </p:cNvPr>
          <p:cNvSpPr>
            <a:spLocks noGrp="1"/>
          </p:cNvSpPr>
          <p:nvPr>
            <p:ph type="sldNum" sz="quarter" idx="12"/>
          </p:nvPr>
        </p:nvSpPr>
        <p:spPr>
          <a:xfrm>
            <a:off x="9004301" y="6085897"/>
            <a:ext cx="2743200" cy="365125"/>
          </a:xfrm>
        </p:spPr>
        <p:txBody>
          <a:bodyPr/>
          <a:lstStyle/>
          <a:p>
            <a:fld id="{2CCBFC96-D0B0-4748-8307-6E5E2D74C2B0}" type="slidenum">
              <a:rPr lang="cs-CZ" smtClean="0"/>
              <a:t>‹#›</a:t>
            </a:fld>
            <a:endParaRPr lang="cs-CZ"/>
          </a:p>
        </p:txBody>
      </p:sp>
      <p:sp>
        <p:nvSpPr>
          <p:cNvPr id="6" name="Text názvu">
            <a:extLst>
              <a:ext uri="{FF2B5EF4-FFF2-40B4-BE49-F238E27FC236}">
                <a16:creationId xmlns:a16="http://schemas.microsoft.com/office/drawing/2014/main" id="{FF7E7A73-21D0-413A-A71D-342857EBB711}"/>
              </a:ext>
            </a:extLst>
          </p:cNvPr>
          <p:cNvSpPr txBox="1">
            <a:spLocks noGrp="1"/>
          </p:cNvSpPr>
          <p:nvPr>
            <p:ph type="title"/>
          </p:nvPr>
        </p:nvSpPr>
        <p:spPr>
          <a:xfrm>
            <a:off x="444500" y="2973323"/>
            <a:ext cx="6535739" cy="736437"/>
          </a:xfrm>
          <a:prstGeom prst="rect">
            <a:avLst/>
          </a:prstGeom>
        </p:spPr>
        <p:txBody>
          <a:bodyPr/>
          <a:lstStyle/>
          <a:p>
            <a:r>
              <a:t>Text názvu</a:t>
            </a:r>
          </a:p>
        </p:txBody>
      </p:sp>
      <p:sp>
        <p:nvSpPr>
          <p:cNvPr id="7" name="Zástupný text 6">
            <a:extLst>
              <a:ext uri="{FF2B5EF4-FFF2-40B4-BE49-F238E27FC236}">
                <a16:creationId xmlns:a16="http://schemas.microsoft.com/office/drawing/2014/main" id="{48EEE370-3843-4069-B9CB-48DBD1E46234}"/>
              </a:ext>
            </a:extLst>
          </p:cNvPr>
          <p:cNvSpPr>
            <a:spLocks noGrp="1"/>
          </p:cNvSpPr>
          <p:nvPr>
            <p:ph type="body" sz="quarter" idx="21" hasCustomPrompt="1"/>
          </p:nvPr>
        </p:nvSpPr>
        <p:spPr>
          <a:xfrm>
            <a:off x="444500" y="2506663"/>
            <a:ext cx="6535738" cy="448234"/>
          </a:xfrm>
          <a:prstGeom prst="rect">
            <a:avLst/>
          </a:prstGeom>
        </p:spPr>
        <p:txBody>
          <a:bodyPr>
            <a:normAutofit/>
          </a:bodyPr>
          <a:lstStyle>
            <a:lvl1pPr marL="0" indent="0" defTabSz="786384">
              <a:spcBef>
                <a:spcPts val="800"/>
              </a:spcBef>
              <a:buClr>
                <a:srgbClr val="D9D9D9"/>
              </a:buClr>
              <a:buSzTx/>
              <a:buFont typeface="Wingdings"/>
              <a:buNone/>
              <a:defRPr sz="2580" b="1">
                <a:solidFill>
                  <a:schemeClr val="accent2"/>
                </a:solidFill>
              </a:defRPr>
            </a:lvl1pPr>
          </a:lstStyle>
          <a:p>
            <a:r>
              <a:rPr dirty="0" err="1"/>
              <a:t>Kliknutím</a:t>
            </a:r>
            <a:r>
              <a:rPr dirty="0"/>
              <a:t> </a:t>
            </a:r>
            <a:r>
              <a:rPr dirty="0" err="1"/>
              <a:t>vložíte</a:t>
            </a:r>
            <a:r>
              <a:rPr dirty="0"/>
              <a:t> </a:t>
            </a:r>
            <a:r>
              <a:rPr dirty="0" err="1"/>
              <a:t>číslo</a:t>
            </a:r>
            <a:r>
              <a:rPr dirty="0"/>
              <a:t> </a:t>
            </a:r>
            <a:r>
              <a:rPr dirty="0" err="1"/>
              <a:t>kapitoly</a:t>
            </a:r>
            <a:r>
              <a:rPr dirty="0"/>
              <a:t>.</a:t>
            </a:r>
          </a:p>
        </p:txBody>
      </p:sp>
      <p:sp>
        <p:nvSpPr>
          <p:cNvPr id="8" name="Text úrovně 1">
            <a:extLst>
              <a:ext uri="{FF2B5EF4-FFF2-40B4-BE49-F238E27FC236}">
                <a16:creationId xmlns:a16="http://schemas.microsoft.com/office/drawing/2014/main" id="{CB2A18A9-072A-4C1E-8A0B-C14E9E74A602}"/>
              </a:ext>
            </a:extLst>
          </p:cNvPr>
          <p:cNvSpPr txBox="1">
            <a:spLocks noGrp="1"/>
          </p:cNvSpPr>
          <p:nvPr>
            <p:ph type="body" sz="quarter" idx="23" hasCustomPrompt="1"/>
          </p:nvPr>
        </p:nvSpPr>
        <p:spPr>
          <a:xfrm>
            <a:off x="444500" y="3718814"/>
            <a:ext cx="6553200" cy="2276380"/>
          </a:xfrm>
          <a:prstGeom prst="rect">
            <a:avLst/>
          </a:prstGeom>
        </p:spPr>
        <p:txBody>
          <a:bodyPr>
            <a:normAutofit/>
          </a:bodyPr>
          <a:lstStyle>
            <a:lvl1pPr marL="0" indent="0">
              <a:lnSpc>
                <a:spcPct val="120000"/>
              </a:lnSpc>
              <a:buClr>
                <a:srgbClr val="D9D9D9"/>
              </a:buClr>
              <a:buSzTx/>
              <a:buFont typeface="Wingdings"/>
              <a:buNone/>
              <a:defRPr sz="1800">
                <a:solidFill>
                  <a:schemeClr val="tx1"/>
                </a:solidFill>
              </a:defRPr>
            </a:lvl1pPr>
          </a:lstStyle>
          <a:p>
            <a:r>
              <a:rPr dirty="0"/>
              <a:t>Text </a:t>
            </a:r>
            <a:r>
              <a:rPr dirty="0" err="1"/>
              <a:t>úrovně</a:t>
            </a:r>
            <a:r>
              <a:rPr dirty="0"/>
              <a:t> 1</a:t>
            </a:r>
          </a:p>
        </p:txBody>
      </p:sp>
      <p:sp>
        <p:nvSpPr>
          <p:cNvPr id="12" name="Zástupný symbol obrázku 11">
            <a:extLst>
              <a:ext uri="{FF2B5EF4-FFF2-40B4-BE49-F238E27FC236}">
                <a16:creationId xmlns:a16="http://schemas.microsoft.com/office/drawing/2014/main" id="{1F90B6E8-8A32-4354-A1C5-8B5012EA2982}"/>
              </a:ext>
            </a:extLst>
          </p:cNvPr>
          <p:cNvSpPr>
            <a:spLocks noGrp="1"/>
          </p:cNvSpPr>
          <p:nvPr>
            <p:ph type="pic" sz="quarter" idx="24" hasCustomPrompt="1"/>
          </p:nvPr>
        </p:nvSpPr>
        <p:spPr>
          <a:xfrm>
            <a:off x="7749459" y="0"/>
            <a:ext cx="4442541" cy="6180138"/>
          </a:xfrm>
          <a:custGeom>
            <a:avLst/>
            <a:gdLst>
              <a:gd name="connsiteX0" fmla="*/ 0 w 4440237"/>
              <a:gd name="connsiteY0" fmla="*/ 6180138 h 6180138"/>
              <a:gd name="connsiteX1" fmla="*/ 1110059 w 4440237"/>
              <a:gd name="connsiteY1" fmla="*/ 0 h 6180138"/>
              <a:gd name="connsiteX2" fmla="*/ 4440237 w 4440237"/>
              <a:gd name="connsiteY2" fmla="*/ 0 h 6180138"/>
              <a:gd name="connsiteX3" fmla="*/ 3330178 w 4440237"/>
              <a:gd name="connsiteY3" fmla="*/ 6180138 h 6180138"/>
              <a:gd name="connsiteX4" fmla="*/ 0 w 4440237"/>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3332482 w 4442541"/>
              <a:gd name="connsiteY3" fmla="*/ 6180138 h 6180138"/>
              <a:gd name="connsiteX4" fmla="*/ 2304 w 4442541"/>
              <a:gd name="connsiteY4" fmla="*/ 6180138 h 6180138"/>
              <a:gd name="connsiteX0" fmla="*/ 2304 w 4444845"/>
              <a:gd name="connsiteY0" fmla="*/ 6180138 h 6180138"/>
              <a:gd name="connsiteX1" fmla="*/ 0 w 4444845"/>
              <a:gd name="connsiteY1" fmla="*/ 0 h 6180138"/>
              <a:gd name="connsiteX2" fmla="*/ 4442541 w 4444845"/>
              <a:gd name="connsiteY2" fmla="*/ 0 h 6180138"/>
              <a:gd name="connsiteX3" fmla="*/ 4444845 w 4444845"/>
              <a:gd name="connsiteY3" fmla="*/ 4577581 h 6180138"/>
              <a:gd name="connsiteX4" fmla="*/ 2304 w 4444845"/>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4435418 w 4442541"/>
              <a:gd name="connsiteY3" fmla="*/ 4605861 h 6180138"/>
              <a:gd name="connsiteX4" fmla="*/ 2304 w 4442541"/>
              <a:gd name="connsiteY4" fmla="*/ 6180138 h 618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541" h="6180138">
                <a:moveTo>
                  <a:pt x="2304" y="6180138"/>
                </a:moveTo>
                <a:lnTo>
                  <a:pt x="0" y="0"/>
                </a:lnTo>
                <a:lnTo>
                  <a:pt x="4442541" y="0"/>
                </a:lnTo>
                <a:cubicBezTo>
                  <a:pt x="4440167" y="1535287"/>
                  <a:pt x="4437792" y="3070574"/>
                  <a:pt x="4435418" y="4605861"/>
                </a:cubicBezTo>
                <a:lnTo>
                  <a:pt x="2304" y="6180138"/>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Tree>
    <p:extLst>
      <p:ext uri="{BB962C8B-B14F-4D97-AF65-F5344CB8AC3E}">
        <p14:creationId xmlns:p14="http://schemas.microsoft.com/office/powerpoint/2010/main" val="19963775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bsah - velký obráz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1359337"/>
            <a:ext cx="11308968" cy="456045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Modelování produkčních a logistických systémů - cvičení, ŠAVŠ, Jan Fábry, 26.1.2022</a:t>
            </a:r>
            <a:endParaRPr lang="cs-CZ" dirty="0"/>
          </a:p>
        </p:txBody>
      </p:sp>
    </p:spTree>
    <p:extLst>
      <p:ext uri="{BB962C8B-B14F-4D97-AF65-F5344CB8AC3E}">
        <p14:creationId xmlns:p14="http://schemas.microsoft.com/office/powerpoint/2010/main" val="3102922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bsah - celý obráz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441393"/>
            <a:ext cx="11308968" cy="5478395"/>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Modelování produkčních a logistických systémů - cvičení, ŠAVŠ, Jan Fábry, 26.1.2022</a:t>
            </a:r>
            <a:endParaRPr lang="cs-CZ" dirty="0"/>
          </a:p>
        </p:txBody>
      </p:sp>
    </p:spTree>
    <p:extLst>
      <p:ext uri="{BB962C8B-B14F-4D97-AF65-F5344CB8AC3E}">
        <p14:creationId xmlns:p14="http://schemas.microsoft.com/office/powerpoint/2010/main" val="943707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one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ěkuji za pozornost.">
            <a:extLst>
              <a:ext uri="{FF2B5EF4-FFF2-40B4-BE49-F238E27FC236}">
                <a16:creationId xmlns:a16="http://schemas.microsoft.com/office/drawing/2014/main" id="{96DA163D-293A-4071-90D4-4484B7E0ED28}"/>
              </a:ext>
            </a:extLst>
          </p:cNvPr>
          <p:cNvSpPr txBox="1">
            <a:spLocks noGrp="1"/>
          </p:cNvSpPr>
          <p:nvPr>
            <p:ph type="title" hasCustomPrompt="1"/>
          </p:nvPr>
        </p:nvSpPr>
        <p:spPr>
          <a:xfrm>
            <a:off x="701963" y="2701172"/>
            <a:ext cx="10812703" cy="1286628"/>
          </a:xfrm>
          <a:prstGeom prst="rect">
            <a:avLst/>
          </a:prstGeom>
        </p:spPr>
        <p:txBody>
          <a:bodyPr/>
          <a:lstStyle>
            <a:lvl1pPr algn="ctr">
              <a:defRPr sz="6000" b="1"/>
            </a:lvl1pPr>
          </a:lstStyle>
          <a:p>
            <a:r>
              <a:rPr lang="cs-CZ" dirty="0"/>
              <a:t>Děkuji za pozornost.</a:t>
            </a:r>
            <a:endParaRPr dirty="0"/>
          </a:p>
        </p:txBody>
      </p:sp>
      <p:sp>
        <p:nvSpPr>
          <p:cNvPr id="8" name="Jméno">
            <a:extLst>
              <a:ext uri="{FF2B5EF4-FFF2-40B4-BE49-F238E27FC236}">
                <a16:creationId xmlns:a16="http://schemas.microsoft.com/office/drawing/2014/main" id="{16CFA609-4657-4603-9DEA-0A11A05DA0AA}"/>
              </a:ext>
            </a:extLst>
          </p:cNvPr>
          <p:cNvSpPr txBox="1">
            <a:spLocks noGrp="1"/>
          </p:cNvSpPr>
          <p:nvPr>
            <p:ph type="body" sz="quarter" idx="1" hasCustomPrompt="1"/>
          </p:nvPr>
        </p:nvSpPr>
        <p:spPr>
          <a:xfrm>
            <a:off x="701675" y="3987800"/>
            <a:ext cx="10812464" cy="406647"/>
          </a:xfrm>
          <a:prstGeom prst="rect">
            <a:avLst/>
          </a:prstGeom>
        </p:spPr>
        <p:txBody>
          <a:bodyPr/>
          <a:lstStyle>
            <a:lvl1pPr algn="ctr">
              <a:buNone/>
              <a:defRPr sz="2000" b="1"/>
            </a:lvl1pPr>
          </a:lstStyle>
          <a:p>
            <a:r>
              <a:rPr lang="cs-CZ" dirty="0"/>
              <a:t>Jméno</a:t>
            </a:r>
            <a:endParaRPr dirty="0"/>
          </a:p>
        </p:txBody>
      </p:sp>
      <p:sp>
        <p:nvSpPr>
          <p:cNvPr id="10" name="Zástupný text 10">
            <a:extLst>
              <a:ext uri="{FF2B5EF4-FFF2-40B4-BE49-F238E27FC236}">
                <a16:creationId xmlns:a16="http://schemas.microsoft.com/office/drawing/2014/main" id="{EC67C78D-9CD4-4FF3-B15D-7A707D56671E}"/>
              </a:ext>
            </a:extLst>
          </p:cNvPr>
          <p:cNvSpPr>
            <a:spLocks noGrp="1"/>
          </p:cNvSpPr>
          <p:nvPr>
            <p:ph type="body" idx="21" hasCustomPrompt="1"/>
          </p:nvPr>
        </p:nvSpPr>
        <p:spPr>
          <a:xfrm>
            <a:off x="702202" y="4394446"/>
            <a:ext cx="10812465" cy="406647"/>
          </a:xfrm>
          <a:prstGeom prst="rect">
            <a:avLst/>
          </a:prstGeom>
        </p:spPr>
        <p:txBody>
          <a:bodyPr/>
          <a:lstStyle>
            <a:lvl1pPr algn="ctr">
              <a:buNone/>
              <a:defRPr sz="1600" b="1">
                <a:solidFill>
                  <a:schemeClr val="tx2"/>
                </a:solidFill>
              </a:defRPr>
            </a:lvl1pPr>
          </a:lstStyle>
          <a:p>
            <a:r>
              <a:rPr lang="cs-CZ" dirty="0"/>
              <a:t>Pozice</a:t>
            </a:r>
            <a:endParaRPr dirty="0"/>
          </a:p>
        </p:txBody>
      </p:sp>
      <p:sp>
        <p:nvSpPr>
          <p:cNvPr id="12" name="Zástupný text 10">
            <a:extLst>
              <a:ext uri="{FF2B5EF4-FFF2-40B4-BE49-F238E27FC236}">
                <a16:creationId xmlns:a16="http://schemas.microsoft.com/office/drawing/2014/main" id="{AB15E619-4691-4FC1-9F7F-AC937C81A14D}"/>
              </a:ext>
            </a:extLst>
          </p:cNvPr>
          <p:cNvSpPr>
            <a:spLocks noGrp="1"/>
          </p:cNvSpPr>
          <p:nvPr>
            <p:ph type="body" idx="22" hasCustomPrompt="1"/>
          </p:nvPr>
        </p:nvSpPr>
        <p:spPr>
          <a:xfrm>
            <a:off x="707523" y="5207741"/>
            <a:ext cx="10812465" cy="406647"/>
          </a:xfrm>
          <a:prstGeom prst="rect">
            <a:avLst/>
          </a:prstGeom>
        </p:spPr>
        <p:txBody>
          <a:bodyPr/>
          <a:lstStyle>
            <a:lvl1pPr algn="ctr">
              <a:buNone/>
              <a:defRPr sz="1600" b="1">
                <a:solidFill>
                  <a:schemeClr val="bg1">
                    <a:lumMod val="65000"/>
                  </a:schemeClr>
                </a:solidFill>
              </a:defRPr>
            </a:lvl1pPr>
          </a:lstStyle>
          <a:p>
            <a:r>
              <a:rPr lang="cs-CZ" dirty="0"/>
              <a:t>Kontakt</a:t>
            </a:r>
            <a:endParaRPr dirty="0"/>
          </a:p>
        </p:txBody>
      </p:sp>
      <p:sp>
        <p:nvSpPr>
          <p:cNvPr id="2" name="TextovéPole 16">
            <a:extLst>
              <a:ext uri="{FF2B5EF4-FFF2-40B4-BE49-F238E27FC236}">
                <a16:creationId xmlns:a16="http://schemas.microsoft.com/office/drawing/2014/main" id="{98E839B3-B47D-4C13-A9B7-B3202B6A43A4}"/>
              </a:ext>
            </a:extLst>
          </p:cNvPr>
          <p:cNvSpPr txBox="1"/>
          <p:nvPr userDrawn="1"/>
        </p:nvSpPr>
        <p:spPr>
          <a:xfrm>
            <a:off x="747394" y="6073809"/>
            <a:ext cx="10726874"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a:solidFill>
                  <a:schemeClr val="accent2"/>
                </a:solidFill>
              </a:defRPr>
            </a:lvl1pPr>
          </a:lstStyle>
          <a:p>
            <a:r>
              <a:rPr b="1" dirty="0">
                <a:solidFill>
                  <a:schemeClr val="tx2"/>
                </a:solidFill>
                <a:latin typeface="Arial" panose="020B0604020202020204" pitchFamily="34" charset="0"/>
                <a:cs typeface="Arial" panose="020B0604020202020204" pitchFamily="34" charset="0"/>
              </a:rPr>
              <a:t>www.savs.cz</a:t>
            </a:r>
          </a:p>
        </p:txBody>
      </p:sp>
    </p:spTree>
    <p:extLst>
      <p:ext uri="{BB962C8B-B14F-4D97-AF65-F5344CB8AC3E}">
        <p14:creationId xmlns:p14="http://schemas.microsoft.com/office/powerpoint/2010/main" val="3797784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pic>
        <p:nvPicPr>
          <p:cNvPr id="8" name="Untitled-9.png" descr="Untitled-9.png">
            <a:extLst>
              <a:ext uri="{FF2B5EF4-FFF2-40B4-BE49-F238E27FC236}">
                <a16:creationId xmlns:a16="http://schemas.microsoft.com/office/drawing/2014/main" id="{E7213F5E-61A6-4F7C-B817-A43AF5F3E6FF}"/>
              </a:ext>
            </a:extLst>
          </p:cNvPr>
          <p:cNvPicPr>
            <a:picLocks noChangeAspect="1"/>
          </p:cNvPicPr>
          <p:nvPr userDrawn="1"/>
        </p:nvPicPr>
        <p:blipFill rotWithShape="1">
          <a:blip r:embed="rId2"/>
          <a:srcRect t="19324" r="19914"/>
          <a:stretch/>
        </p:blipFill>
        <p:spPr>
          <a:xfrm>
            <a:off x="5848101" y="0"/>
            <a:ext cx="6343899" cy="6390730"/>
          </a:xfrm>
          <a:prstGeom prst="rect">
            <a:avLst/>
          </a:prstGeom>
          <a:ln w="12700">
            <a:miter lim="400000"/>
          </a:ln>
        </p:spPr>
      </p:pic>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rPr dirty="0" err="1"/>
              <a:t>Zadejte</a:t>
            </a:r>
            <a:r>
              <a:rPr dirty="0"/>
              <a:t> </a:t>
            </a:r>
            <a:r>
              <a:rPr dirty="0" err="1"/>
              <a:t>nadpis</a:t>
            </a:r>
            <a:r>
              <a:rPr dirty="0"/>
              <a:t>.</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accent1">
                    <a:lumMod val="75000"/>
                  </a:schemeClr>
                </a:solidFill>
              </a:defRPr>
            </a:lvl1pPr>
            <a:lvl2pPr marL="628650" indent="-171450">
              <a:lnSpc>
                <a:spcPct val="120000"/>
              </a:lnSpc>
              <a:buClr>
                <a:srgbClr val="D9D9D9"/>
              </a:buClr>
              <a:buSzPct val="100000"/>
              <a:buFontTx/>
              <a:buChar char="•"/>
              <a:defRPr sz="1800">
                <a:solidFill>
                  <a:schemeClr val="accent2"/>
                </a:solidFill>
              </a:defRPr>
            </a:lvl2pPr>
            <a:lvl3pPr marL="1120139" indent="-205739">
              <a:lnSpc>
                <a:spcPct val="120000"/>
              </a:lnSpc>
              <a:buClr>
                <a:srgbClr val="D9D9D9"/>
              </a:buClr>
              <a:buFontTx/>
              <a:defRPr sz="1800">
                <a:solidFill>
                  <a:schemeClr val="accent2"/>
                </a:solidFill>
              </a:defRPr>
            </a:lvl3pPr>
            <a:lvl4pPr marL="1600200" indent="-228600">
              <a:lnSpc>
                <a:spcPct val="120000"/>
              </a:lnSpc>
              <a:buClr>
                <a:srgbClr val="D9D9D9"/>
              </a:buClr>
              <a:buFontTx/>
              <a:defRPr sz="1800">
                <a:solidFill>
                  <a:schemeClr val="accent2"/>
                </a:solidFill>
              </a:defRPr>
            </a:lvl4pPr>
            <a:lvl5pPr marL="2057400" indent="-228600">
              <a:lnSpc>
                <a:spcPct val="120000"/>
              </a:lnSpc>
              <a:buClr>
                <a:srgbClr val="D9D9D9"/>
              </a:buClr>
              <a:buSzPct val="100000"/>
              <a:buFontTx/>
              <a:buChar char="•"/>
              <a:defRPr sz="1800">
                <a:solidFill>
                  <a:schemeClr val="accent2"/>
                </a:solidFill>
              </a:defRPr>
            </a:lvl5pPr>
          </a:lstStyle>
          <a:p>
            <a:r>
              <a:rPr dirty="0" err="1"/>
              <a:t>Zadejte</a:t>
            </a:r>
            <a:r>
              <a:rPr dirty="0"/>
              <a:t> </a:t>
            </a:r>
            <a:r>
              <a:rPr dirty="0" err="1"/>
              <a:t>podnadpis</a:t>
            </a:r>
            <a:r>
              <a:rPr dirty="0"/>
              <a:t>.</a:t>
            </a:r>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a:t>Autor</a:t>
            </a:r>
            <a:br>
              <a:rPr lang="cs-CZ" dirty="0"/>
            </a:br>
            <a:r>
              <a:rPr dirty="0"/>
              <a:t>Datum</a:t>
            </a:r>
          </a:p>
        </p:txBody>
      </p:sp>
      <p:pic>
        <p:nvPicPr>
          <p:cNvPr id="13" name="SAVS_logo_vertical_CZ.png" descr="SAVS_logo_vertical_CZ.png">
            <a:extLst>
              <a:ext uri="{FF2B5EF4-FFF2-40B4-BE49-F238E27FC236}">
                <a16:creationId xmlns:a16="http://schemas.microsoft.com/office/drawing/2014/main" id="{CBEA5A7A-3B2D-4ED2-BA09-1DB772D4268A}"/>
              </a:ext>
            </a:extLst>
          </p:cNvPr>
          <p:cNvPicPr>
            <a:picLocks noChangeAspect="1"/>
          </p:cNvPicPr>
          <p:nvPr userDrawn="1"/>
        </p:nvPicPr>
        <p:blipFill>
          <a:blip r:embed="rId3"/>
          <a:stretch>
            <a:fillRect/>
          </a:stretch>
        </p:blipFill>
        <p:spPr>
          <a:xfrm>
            <a:off x="441126" y="450575"/>
            <a:ext cx="1961672" cy="1018170"/>
          </a:xfrm>
          <a:prstGeom prst="rect">
            <a:avLst/>
          </a:prstGeom>
          <a:ln w="12700">
            <a:miter lim="400000"/>
          </a:ln>
        </p:spPr>
      </p:pic>
    </p:spTree>
    <p:extLst>
      <p:ext uri="{BB962C8B-B14F-4D97-AF65-F5344CB8AC3E}">
        <p14:creationId xmlns:p14="http://schemas.microsoft.com/office/powerpoint/2010/main" val="41142438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Úvodní snímek - obrázky">
    <p:spTree>
      <p:nvGrpSpPr>
        <p:cNvPr id="1" name=""/>
        <p:cNvGrpSpPr/>
        <p:nvPr/>
      </p:nvGrpSpPr>
      <p:grpSpPr>
        <a:xfrm>
          <a:off x="0" y="0"/>
          <a:ext cx="0" cy="0"/>
          <a:chOff x="0" y="0"/>
          <a:chExt cx="0" cy="0"/>
        </a:xfrm>
      </p:grpSpPr>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t>Zadejte nadpis.</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accent1">
                    <a:lumMod val="75000"/>
                  </a:schemeClr>
                </a:solidFill>
              </a:defRPr>
            </a:lvl1pPr>
            <a:lvl2pPr marL="628650" indent="-171450">
              <a:lnSpc>
                <a:spcPct val="120000"/>
              </a:lnSpc>
              <a:buClr>
                <a:srgbClr val="D9D9D9"/>
              </a:buClr>
              <a:buSzPct val="100000"/>
              <a:buFontTx/>
              <a:buChar char="•"/>
              <a:defRPr sz="1800">
                <a:solidFill>
                  <a:schemeClr val="accent1">
                    <a:lumMod val="75000"/>
                  </a:schemeClr>
                </a:solidFill>
              </a:defRPr>
            </a:lvl2pPr>
            <a:lvl3pPr marL="1120139" indent="-205739">
              <a:lnSpc>
                <a:spcPct val="120000"/>
              </a:lnSpc>
              <a:buClr>
                <a:srgbClr val="D9D9D9"/>
              </a:buClr>
              <a:buFontTx/>
              <a:defRPr sz="1800">
                <a:solidFill>
                  <a:schemeClr val="accent1">
                    <a:lumMod val="75000"/>
                  </a:schemeClr>
                </a:solidFill>
              </a:defRPr>
            </a:lvl3pPr>
            <a:lvl4pPr marL="1600200" indent="-228600">
              <a:lnSpc>
                <a:spcPct val="120000"/>
              </a:lnSpc>
              <a:buClr>
                <a:srgbClr val="D9D9D9"/>
              </a:buClr>
              <a:buFontTx/>
              <a:defRPr sz="1800">
                <a:solidFill>
                  <a:schemeClr val="accent1">
                    <a:lumMod val="75000"/>
                  </a:schemeClr>
                </a:solidFill>
              </a:defRPr>
            </a:lvl4pPr>
            <a:lvl5pPr marL="2057400" indent="-228600">
              <a:lnSpc>
                <a:spcPct val="120000"/>
              </a:lnSpc>
              <a:buClr>
                <a:srgbClr val="D9D9D9"/>
              </a:buClr>
              <a:buSzPct val="100000"/>
              <a:buFontTx/>
              <a:buChar char="•"/>
              <a:defRPr sz="1800">
                <a:solidFill>
                  <a:schemeClr val="accent1">
                    <a:lumMod val="75000"/>
                  </a:schemeClr>
                </a:solidFill>
              </a:defRPr>
            </a:lvl5pPr>
          </a:lstStyle>
          <a:p>
            <a:r>
              <a:rPr dirty="0" err="1"/>
              <a:t>Zadejte</a:t>
            </a:r>
            <a:r>
              <a:rPr dirty="0"/>
              <a:t> </a:t>
            </a:r>
            <a:r>
              <a:rPr dirty="0" err="1"/>
              <a:t>podnadpis</a:t>
            </a:r>
            <a:r>
              <a:rPr dirty="0"/>
              <a:t>.</a:t>
            </a:r>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a:t>Autor</a:t>
            </a:r>
            <a:br>
              <a:rPr lang="cs-CZ" dirty="0"/>
            </a:br>
            <a:r>
              <a:rPr dirty="0"/>
              <a:t>Datum</a:t>
            </a:r>
          </a:p>
        </p:txBody>
      </p:sp>
      <p:pic>
        <p:nvPicPr>
          <p:cNvPr id="13" name="SAVS_logo_vertical_CZ.png" descr="SAVS_logo_vertical_CZ.png">
            <a:extLst>
              <a:ext uri="{FF2B5EF4-FFF2-40B4-BE49-F238E27FC236}">
                <a16:creationId xmlns:a16="http://schemas.microsoft.com/office/drawing/2014/main" id="{CBEA5A7A-3B2D-4ED2-BA09-1DB772D4268A}"/>
              </a:ext>
            </a:extLst>
          </p:cNvPr>
          <p:cNvPicPr>
            <a:picLocks noChangeAspect="1"/>
          </p:cNvPicPr>
          <p:nvPr userDrawn="1"/>
        </p:nvPicPr>
        <p:blipFill>
          <a:blip r:embed="rId2"/>
          <a:stretch>
            <a:fillRect/>
          </a:stretch>
        </p:blipFill>
        <p:spPr>
          <a:xfrm>
            <a:off x="441126" y="450575"/>
            <a:ext cx="1961672" cy="1018170"/>
          </a:xfrm>
          <a:prstGeom prst="rect">
            <a:avLst/>
          </a:prstGeom>
          <a:ln w="12700">
            <a:miter lim="400000"/>
          </a:ln>
        </p:spPr>
      </p:pic>
      <p:sp>
        <p:nvSpPr>
          <p:cNvPr id="14" name="Zástupný symbol obrázku 11">
            <a:extLst>
              <a:ext uri="{FF2B5EF4-FFF2-40B4-BE49-F238E27FC236}">
                <a16:creationId xmlns:a16="http://schemas.microsoft.com/office/drawing/2014/main" id="{32E4CA52-7B12-4421-8E99-C64B138BA4DE}"/>
              </a:ext>
            </a:extLst>
          </p:cNvPr>
          <p:cNvSpPr>
            <a:spLocks noGrp="1"/>
          </p:cNvSpPr>
          <p:nvPr>
            <p:ph type="pic" sz="quarter" idx="24" hasCustomPrompt="1"/>
          </p:nvPr>
        </p:nvSpPr>
        <p:spPr>
          <a:xfrm>
            <a:off x="11127942" y="-17585"/>
            <a:ext cx="1067297" cy="4642339"/>
          </a:xfrm>
          <a:custGeom>
            <a:avLst/>
            <a:gdLst>
              <a:gd name="connsiteX0" fmla="*/ 0 w 3070225"/>
              <a:gd name="connsiteY0" fmla="*/ 7518400 h 7518400"/>
              <a:gd name="connsiteX1" fmla="*/ 767556 w 3070225"/>
              <a:gd name="connsiteY1" fmla="*/ 0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0225"/>
              <a:gd name="connsiteY0" fmla="*/ 7518400 h 7518400"/>
              <a:gd name="connsiteX1" fmla="*/ 428191 w 3070225"/>
              <a:gd name="connsiteY1" fmla="*/ 2290713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5667"/>
              <a:gd name="connsiteY0" fmla="*/ 7518400 h 7518400"/>
              <a:gd name="connsiteX1" fmla="*/ 428191 w 3075667"/>
              <a:gd name="connsiteY1" fmla="*/ 2290713 h 7518400"/>
              <a:gd name="connsiteX2" fmla="*/ 3070225 w 3075667"/>
              <a:gd name="connsiteY2" fmla="*/ 0 h 7518400"/>
              <a:gd name="connsiteX3" fmla="*/ 3075667 w 3075667"/>
              <a:gd name="connsiteY3" fmla="*/ 7452413 h 7518400"/>
              <a:gd name="connsiteX4" fmla="*/ 0 w 3075667"/>
              <a:gd name="connsiteY4" fmla="*/ 7518400 h 7518400"/>
              <a:gd name="connsiteX0" fmla="*/ 5442 w 2647476"/>
              <a:gd name="connsiteY0" fmla="*/ 5312528 h 7452413"/>
              <a:gd name="connsiteX1" fmla="*/ 0 w 2647476"/>
              <a:gd name="connsiteY1" fmla="*/ 2290713 h 7452413"/>
              <a:gd name="connsiteX2" fmla="*/ 2642034 w 2647476"/>
              <a:gd name="connsiteY2" fmla="*/ 0 h 7452413"/>
              <a:gd name="connsiteX3" fmla="*/ 2647476 w 2647476"/>
              <a:gd name="connsiteY3" fmla="*/ 7452413 h 7452413"/>
              <a:gd name="connsiteX4" fmla="*/ 5442 w 2647476"/>
              <a:gd name="connsiteY4" fmla="*/ 5312528 h 7452413"/>
              <a:gd name="connsiteX0" fmla="*/ 5442 w 2647476"/>
              <a:gd name="connsiteY0" fmla="*/ 5312528 h 7452413"/>
              <a:gd name="connsiteX1" fmla="*/ 0 w 2647476"/>
              <a:gd name="connsiteY1" fmla="*/ 2290713 h 7452413"/>
              <a:gd name="connsiteX2" fmla="*/ 891143 w 2647476"/>
              <a:gd name="connsiteY2" fmla="*/ 1512766 h 7452413"/>
              <a:gd name="connsiteX3" fmla="*/ 2642034 w 2647476"/>
              <a:gd name="connsiteY3" fmla="*/ 0 h 7452413"/>
              <a:gd name="connsiteX4" fmla="*/ 2647476 w 2647476"/>
              <a:gd name="connsiteY4" fmla="*/ 7452413 h 7452413"/>
              <a:gd name="connsiteX5" fmla="*/ 5442 w 2647476"/>
              <a:gd name="connsiteY5" fmla="*/ 5312528 h 7452413"/>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5442 w 2647476"/>
              <a:gd name="connsiteY5" fmla="*/ 3799762 h 5939647"/>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1058196 w 2647476"/>
              <a:gd name="connsiteY5" fmla="*/ 4642339 h 5939647"/>
              <a:gd name="connsiteX6" fmla="*/ 5442 w 2647476"/>
              <a:gd name="connsiteY6" fmla="*/ 3799762 h 5939647"/>
              <a:gd name="connsiteX0" fmla="*/ 5442 w 1064860"/>
              <a:gd name="connsiteY0" fmla="*/ 3799762 h 4642339"/>
              <a:gd name="connsiteX1" fmla="*/ 0 w 1064860"/>
              <a:gd name="connsiteY1" fmla="*/ 777947 h 4642339"/>
              <a:gd name="connsiteX2" fmla="*/ 891143 w 1064860"/>
              <a:gd name="connsiteY2" fmla="*/ 0 h 4642339"/>
              <a:gd name="connsiteX3" fmla="*/ 1050626 w 1064860"/>
              <a:gd name="connsiteY3" fmla="*/ 17095 h 4642339"/>
              <a:gd name="connsiteX4" fmla="*/ 1064860 w 1064860"/>
              <a:gd name="connsiteY4" fmla="*/ 3556932 h 4642339"/>
              <a:gd name="connsiteX5" fmla="*/ 1058196 w 1064860"/>
              <a:gd name="connsiteY5" fmla="*/ 4642339 h 4642339"/>
              <a:gd name="connsiteX6" fmla="*/ 5442 w 1064860"/>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9252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7297" h="4642339">
                <a:moveTo>
                  <a:pt x="5442" y="3799762"/>
                </a:moveTo>
                <a:lnTo>
                  <a:pt x="0" y="777947"/>
                </a:lnTo>
                <a:cubicBezTo>
                  <a:pt x="291186" y="518631"/>
                  <a:pt x="599957" y="259316"/>
                  <a:pt x="891143" y="0"/>
                </a:cubicBezTo>
                <a:lnTo>
                  <a:pt x="1059252" y="17095"/>
                </a:lnTo>
                <a:cubicBezTo>
                  <a:pt x="1063997" y="1197041"/>
                  <a:pt x="1060115" y="2376986"/>
                  <a:pt x="1064860" y="3556932"/>
                </a:cubicBezTo>
                <a:cubicBezTo>
                  <a:pt x="1062639" y="3918734"/>
                  <a:pt x="1069043" y="4280537"/>
                  <a:pt x="1066822" y="4642339"/>
                </a:cubicBezTo>
                <a:lnTo>
                  <a:pt x="5442" y="3799762"/>
                </a:lnTo>
                <a:close/>
              </a:path>
            </a:pathLst>
          </a:custGeom>
          <a:gradFill>
            <a:gsLst>
              <a:gs pos="0">
                <a:schemeClr val="bg1">
                  <a:lumMod val="65000"/>
                  <a:alpha val="0"/>
                </a:schemeClr>
              </a:gs>
              <a:gs pos="100000">
                <a:schemeClr val="bg1">
                  <a:lumMod val="85000"/>
                </a:schemeClr>
              </a:gs>
            </a:gsLst>
            <a:lin ang="10800000" scaled="0"/>
          </a:gradFill>
        </p:spPr>
        <p:txBody>
          <a:bodyPr anchor="ctr">
            <a:normAutofit/>
          </a:bodyPr>
          <a:lstStyle>
            <a:lvl1pPr marL="0" indent="0">
              <a:buNone/>
              <a:defRPr sz="1100"/>
            </a:lvl1pPr>
          </a:lstStyle>
          <a:p>
            <a:r>
              <a:rPr lang="cs-CZ" dirty="0"/>
              <a:t>Vložte obrázek</a:t>
            </a:r>
          </a:p>
        </p:txBody>
      </p:sp>
      <p:sp>
        <p:nvSpPr>
          <p:cNvPr id="15" name="Zástupný symbol obrázku 2">
            <a:extLst>
              <a:ext uri="{FF2B5EF4-FFF2-40B4-BE49-F238E27FC236}">
                <a16:creationId xmlns:a16="http://schemas.microsoft.com/office/drawing/2014/main" id="{0FA1225F-80D4-4960-A1A7-DFCBFDD0069B}"/>
              </a:ext>
            </a:extLst>
          </p:cNvPr>
          <p:cNvSpPr>
            <a:spLocks noGrp="1"/>
          </p:cNvSpPr>
          <p:nvPr>
            <p:ph type="pic" sz="quarter" idx="22" hasCustomPrompt="1"/>
          </p:nvPr>
        </p:nvSpPr>
        <p:spPr>
          <a:xfrm>
            <a:off x="5840210" y="-8792"/>
            <a:ext cx="4657397" cy="4852299"/>
          </a:xfrm>
          <a:custGeom>
            <a:avLst/>
            <a:gdLst>
              <a:gd name="connsiteX0" fmla="*/ 0 w 4677281"/>
              <a:gd name="connsiteY0" fmla="*/ 5588949 h 5588949"/>
              <a:gd name="connsiteX1" fmla="*/ 1169320 w 4677281"/>
              <a:gd name="connsiteY1" fmla="*/ 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77281"/>
              <a:gd name="connsiteY0" fmla="*/ 5588949 h 5588949"/>
              <a:gd name="connsiteX1" fmla="*/ 397 w 4677281"/>
              <a:gd name="connsiteY1" fmla="*/ 2828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49001"/>
              <a:gd name="connsiteY0" fmla="*/ 5560669 h 5560669"/>
              <a:gd name="connsiteX1" fmla="*/ 397 w 4649001"/>
              <a:gd name="connsiteY1" fmla="*/ 0 h 5560669"/>
              <a:gd name="connsiteX2" fmla="*/ 4649001 w 4649001"/>
              <a:gd name="connsiteY2" fmla="*/ 1451729 h 5560669"/>
              <a:gd name="connsiteX3" fmla="*/ 3507961 w 4649001"/>
              <a:gd name="connsiteY3" fmla="*/ 5560669 h 5560669"/>
              <a:gd name="connsiteX4" fmla="*/ 0 w 4649001"/>
              <a:gd name="connsiteY4" fmla="*/ 5560669 h 5560669"/>
              <a:gd name="connsiteX0" fmla="*/ 0 w 4649001"/>
              <a:gd name="connsiteY0" fmla="*/ 5560669 h 5560669"/>
              <a:gd name="connsiteX1" fmla="*/ 397 w 4649001"/>
              <a:gd name="connsiteY1" fmla="*/ 0 h 5560669"/>
              <a:gd name="connsiteX2" fmla="*/ 4649001 w 4649001"/>
              <a:gd name="connsiteY2" fmla="*/ 1451729 h 5560669"/>
              <a:gd name="connsiteX3" fmla="*/ 4648604 w 4649001"/>
              <a:gd name="connsiteY3" fmla="*/ 3976966 h 5560669"/>
              <a:gd name="connsiteX4" fmla="*/ 0 w 4649001"/>
              <a:gd name="connsiteY4" fmla="*/ 5560669 h 5560669"/>
              <a:gd name="connsiteX0" fmla="*/ 0 w 4649001"/>
              <a:gd name="connsiteY0" fmla="*/ 5560669 h 5560669"/>
              <a:gd name="connsiteX1" fmla="*/ 397 w 4649001"/>
              <a:gd name="connsiteY1" fmla="*/ 0 h 5560669"/>
              <a:gd name="connsiteX2" fmla="*/ 2293071 w 4649001"/>
              <a:gd name="connsiteY2" fmla="*/ 708370 h 5560669"/>
              <a:gd name="connsiteX3" fmla="*/ 4649001 w 4649001"/>
              <a:gd name="connsiteY3" fmla="*/ 1451729 h 5560669"/>
              <a:gd name="connsiteX4" fmla="*/ 4648604 w 4649001"/>
              <a:gd name="connsiteY4" fmla="*/ 3976966 h 5560669"/>
              <a:gd name="connsiteX5" fmla="*/ 0 w 4649001"/>
              <a:gd name="connsiteY5" fmla="*/ 5560669 h 5560669"/>
              <a:gd name="connsiteX0" fmla="*/ 17187 w 4666188"/>
              <a:gd name="connsiteY0" fmla="*/ 4852299 h 4852299"/>
              <a:gd name="connsiteX1" fmla="*/ 0 w 4666188"/>
              <a:gd name="connsiteY1" fmla="*/ 3807 h 4852299"/>
              <a:gd name="connsiteX2" fmla="*/ 2310258 w 4666188"/>
              <a:gd name="connsiteY2" fmla="*/ 0 h 4852299"/>
              <a:gd name="connsiteX3" fmla="*/ 4666188 w 4666188"/>
              <a:gd name="connsiteY3" fmla="*/ 743359 h 4852299"/>
              <a:gd name="connsiteX4" fmla="*/ 4665791 w 4666188"/>
              <a:gd name="connsiteY4" fmla="*/ 3268596 h 4852299"/>
              <a:gd name="connsiteX5" fmla="*/ 17187 w 4666188"/>
              <a:gd name="connsiteY5" fmla="*/ 4852299 h 4852299"/>
              <a:gd name="connsiteX0" fmla="*/ 0 w 4649001"/>
              <a:gd name="connsiteY0" fmla="*/ 4852299 h 4852299"/>
              <a:gd name="connsiteX1" fmla="*/ 397 w 4649001"/>
              <a:gd name="connsiteY1" fmla="*/ 3807 h 4852299"/>
              <a:gd name="connsiteX2" fmla="*/ 2293071 w 4649001"/>
              <a:gd name="connsiteY2" fmla="*/ 0 h 4852299"/>
              <a:gd name="connsiteX3" fmla="*/ 4649001 w 4649001"/>
              <a:gd name="connsiteY3" fmla="*/ 743359 h 4852299"/>
              <a:gd name="connsiteX4" fmla="*/ 4648604 w 4649001"/>
              <a:gd name="connsiteY4" fmla="*/ 3268596 h 4852299"/>
              <a:gd name="connsiteX5" fmla="*/ 0 w 4649001"/>
              <a:gd name="connsiteY5" fmla="*/ 4852299 h 4852299"/>
              <a:gd name="connsiteX0" fmla="*/ 8396 w 4657397"/>
              <a:gd name="connsiteY0" fmla="*/ 4852299 h 4852299"/>
              <a:gd name="connsiteX1" fmla="*/ 1 w 4657397"/>
              <a:gd name="connsiteY1" fmla="*/ 3807 h 4852299"/>
              <a:gd name="connsiteX2" fmla="*/ 2301467 w 4657397"/>
              <a:gd name="connsiteY2" fmla="*/ 0 h 4852299"/>
              <a:gd name="connsiteX3" fmla="*/ 4657397 w 4657397"/>
              <a:gd name="connsiteY3" fmla="*/ 743359 h 4852299"/>
              <a:gd name="connsiteX4" fmla="*/ 4657000 w 4657397"/>
              <a:gd name="connsiteY4" fmla="*/ 3268596 h 4852299"/>
              <a:gd name="connsiteX5" fmla="*/ 8396 w 4657397"/>
              <a:gd name="connsiteY5" fmla="*/ 4852299 h 485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7397" h="4852299">
                <a:moveTo>
                  <a:pt x="8396" y="4852299"/>
                </a:moveTo>
                <a:cubicBezTo>
                  <a:pt x="8528" y="2998743"/>
                  <a:pt x="-131" y="1857363"/>
                  <a:pt x="1" y="3807"/>
                </a:cubicBezTo>
                <a:lnTo>
                  <a:pt x="2301467" y="0"/>
                </a:lnTo>
                <a:lnTo>
                  <a:pt x="4657397" y="743359"/>
                </a:lnTo>
                <a:cubicBezTo>
                  <a:pt x="4657265" y="1585105"/>
                  <a:pt x="4657132" y="2426850"/>
                  <a:pt x="4657000" y="3268596"/>
                </a:cubicBezTo>
                <a:lnTo>
                  <a:pt x="8396" y="4852299"/>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5" name="Zástupný symbol obrázku 4">
            <a:extLst>
              <a:ext uri="{FF2B5EF4-FFF2-40B4-BE49-F238E27FC236}">
                <a16:creationId xmlns:a16="http://schemas.microsoft.com/office/drawing/2014/main" id="{6EFDB9B7-8CAA-46D8-AA1F-D840BD257321}"/>
              </a:ext>
            </a:extLst>
          </p:cNvPr>
          <p:cNvSpPr>
            <a:spLocks noGrp="1"/>
          </p:cNvSpPr>
          <p:nvPr>
            <p:ph type="pic" sz="quarter" idx="23" hasCustomPrompt="1"/>
          </p:nvPr>
        </p:nvSpPr>
        <p:spPr>
          <a:xfrm>
            <a:off x="6741084" y="2903303"/>
            <a:ext cx="5456883" cy="3468573"/>
          </a:xfrm>
          <a:custGeom>
            <a:avLst/>
            <a:gdLst>
              <a:gd name="connsiteX0" fmla="*/ 0 w 5659437"/>
              <a:gd name="connsiteY0" fmla="*/ 2695575 h 2695575"/>
              <a:gd name="connsiteX1" fmla="*/ 673894 w 5659437"/>
              <a:gd name="connsiteY1" fmla="*/ 0 h 2695575"/>
              <a:gd name="connsiteX2" fmla="*/ 5659437 w 5659437"/>
              <a:gd name="connsiteY2" fmla="*/ 0 h 2695575"/>
              <a:gd name="connsiteX3" fmla="*/ 4985543 w 5659437"/>
              <a:gd name="connsiteY3" fmla="*/ 2695575 h 2695575"/>
              <a:gd name="connsiteX4" fmla="*/ 0 w 5659437"/>
              <a:gd name="connsiteY4" fmla="*/ 2695575 h 2695575"/>
              <a:gd name="connsiteX0" fmla="*/ 0 w 5659437"/>
              <a:gd name="connsiteY0" fmla="*/ 3044367 h 3044367"/>
              <a:gd name="connsiteX1" fmla="*/ 211981 w 5659437"/>
              <a:gd name="connsiteY1" fmla="*/ 0 h 3044367"/>
              <a:gd name="connsiteX2" fmla="*/ 5659437 w 5659437"/>
              <a:gd name="connsiteY2" fmla="*/ 348792 h 3044367"/>
              <a:gd name="connsiteX3" fmla="*/ 4985543 w 5659437"/>
              <a:gd name="connsiteY3" fmla="*/ 3044367 h 3044367"/>
              <a:gd name="connsiteX4" fmla="*/ 0 w 5659437"/>
              <a:gd name="connsiteY4" fmla="*/ 3044367 h 3044367"/>
              <a:gd name="connsiteX0" fmla="*/ 23689 w 5447456"/>
              <a:gd name="connsiteY0" fmla="*/ 2167674 h 3044367"/>
              <a:gd name="connsiteX1" fmla="*/ 0 w 5447456"/>
              <a:gd name="connsiteY1" fmla="*/ 0 h 3044367"/>
              <a:gd name="connsiteX2" fmla="*/ 5447456 w 5447456"/>
              <a:gd name="connsiteY2" fmla="*/ 348792 h 3044367"/>
              <a:gd name="connsiteX3" fmla="*/ 4773562 w 5447456"/>
              <a:gd name="connsiteY3" fmla="*/ 3044367 h 3044367"/>
              <a:gd name="connsiteX4" fmla="*/ 23689 w 5447456"/>
              <a:gd name="connsiteY4" fmla="*/ 2167674 h 3044367"/>
              <a:gd name="connsiteX0" fmla="*/ 23689 w 5452292"/>
              <a:gd name="connsiteY0" fmla="*/ 2167674 h 3468573"/>
              <a:gd name="connsiteX1" fmla="*/ 0 w 5452292"/>
              <a:gd name="connsiteY1" fmla="*/ 0 h 3468573"/>
              <a:gd name="connsiteX2" fmla="*/ 5447456 w 5452292"/>
              <a:gd name="connsiteY2" fmla="*/ 348792 h 3468573"/>
              <a:gd name="connsiteX3" fmla="*/ 5452292 w 5452292"/>
              <a:gd name="connsiteY3" fmla="*/ 3468573 h 3468573"/>
              <a:gd name="connsiteX4" fmla="*/ 23689 w 5452292"/>
              <a:gd name="connsiteY4" fmla="*/ 2167674 h 3468573"/>
              <a:gd name="connsiteX0" fmla="*/ 23689 w 5456883"/>
              <a:gd name="connsiteY0" fmla="*/ 2167674 h 3468573"/>
              <a:gd name="connsiteX1" fmla="*/ 0 w 5456883"/>
              <a:gd name="connsiteY1" fmla="*/ 0 h 3468573"/>
              <a:gd name="connsiteX2" fmla="*/ 5456883 w 5456883"/>
              <a:gd name="connsiteY2" fmla="*/ 377072 h 3468573"/>
              <a:gd name="connsiteX3" fmla="*/ 5452292 w 5456883"/>
              <a:gd name="connsiteY3" fmla="*/ 3468573 h 3468573"/>
              <a:gd name="connsiteX4" fmla="*/ 23689 w 5456883"/>
              <a:gd name="connsiteY4" fmla="*/ 2167674 h 346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6883" h="3468573">
                <a:moveTo>
                  <a:pt x="23689" y="2167674"/>
                </a:moveTo>
                <a:lnTo>
                  <a:pt x="0" y="0"/>
                </a:lnTo>
                <a:lnTo>
                  <a:pt x="5456883" y="377072"/>
                </a:lnTo>
                <a:cubicBezTo>
                  <a:pt x="5455353" y="1407572"/>
                  <a:pt x="5453822" y="2438073"/>
                  <a:pt x="5452292" y="3468573"/>
                </a:cubicBezTo>
                <a:lnTo>
                  <a:pt x="23689" y="2167674"/>
                </a:lnTo>
                <a:close/>
              </a:path>
            </a:pathLst>
          </a:custGeom>
          <a:gradFill>
            <a:gsLst>
              <a:gs pos="0">
                <a:schemeClr val="bg1">
                  <a:lumMod val="65000"/>
                </a:schemeClr>
              </a:gs>
              <a:gs pos="100000">
                <a:schemeClr val="bg1">
                  <a:lumMod val="85000"/>
                </a:schemeClr>
              </a:gs>
            </a:gsLst>
            <a:lin ang="10800000" scaled="0"/>
          </a:gradFill>
        </p:spPr>
        <p:txBody>
          <a:bodyPr anchor="ctr">
            <a:normAutofit/>
          </a:bodyPr>
          <a:lstStyle>
            <a:lvl1pPr>
              <a:buNone/>
              <a:defRPr sz="1100"/>
            </a:lvl1pPr>
          </a:lstStyle>
          <a:p>
            <a:r>
              <a:rPr lang="cs-CZ" dirty="0"/>
              <a:t>Vložte obrázek</a:t>
            </a:r>
          </a:p>
        </p:txBody>
      </p:sp>
    </p:spTree>
    <p:extLst>
      <p:ext uri="{BB962C8B-B14F-4D97-AF65-F5344CB8AC3E}">
        <p14:creationId xmlns:p14="http://schemas.microsoft.com/office/powerpoint/2010/main" val="2416806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ola">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32843ED8-1DF7-4BAB-8E56-0295B9562E47}"/>
              </a:ext>
            </a:extLst>
          </p:cNvPr>
          <p:cNvSpPr>
            <a:spLocks noGrp="1"/>
          </p:cNvSpPr>
          <p:nvPr>
            <p:ph type="ftr" sz="quarter" idx="11"/>
          </p:nvPr>
        </p:nvSpPr>
        <p:spPr>
          <a:xfrm>
            <a:off x="444499" y="6173787"/>
            <a:ext cx="6553200" cy="365125"/>
          </a:xfrm>
        </p:spPr>
        <p:txBody>
          <a:bodyPr/>
          <a:lstStyle>
            <a:lvl1pPr algn="l">
              <a:defRPr/>
            </a:lvl1pPr>
          </a:lstStyle>
          <a:p>
            <a:pPr algn="l"/>
            <a:r>
              <a:rPr lang="en-US"/>
              <a:t>Modelování produkčních a logistických systémů - cvičení, ŠAVŠ, Jan Fábry, 26.1.2022</a:t>
            </a:r>
            <a:endParaRPr lang="cs-CZ" dirty="0"/>
          </a:p>
        </p:txBody>
      </p:sp>
      <p:sp>
        <p:nvSpPr>
          <p:cNvPr id="5" name="Zástupný symbol pro číslo snímku 4">
            <a:extLst>
              <a:ext uri="{FF2B5EF4-FFF2-40B4-BE49-F238E27FC236}">
                <a16:creationId xmlns:a16="http://schemas.microsoft.com/office/drawing/2014/main" id="{B3D6331E-CB7B-4362-AD65-E326A47E5F5B}"/>
              </a:ext>
            </a:extLst>
          </p:cNvPr>
          <p:cNvSpPr>
            <a:spLocks noGrp="1"/>
          </p:cNvSpPr>
          <p:nvPr>
            <p:ph type="sldNum" sz="quarter" idx="12"/>
          </p:nvPr>
        </p:nvSpPr>
        <p:spPr>
          <a:xfrm>
            <a:off x="9004301" y="6085897"/>
            <a:ext cx="2743200" cy="365125"/>
          </a:xfrm>
        </p:spPr>
        <p:txBody>
          <a:bodyPr/>
          <a:lstStyle/>
          <a:p>
            <a:fld id="{2CCBFC96-D0B0-4748-8307-6E5E2D74C2B0}" type="slidenum">
              <a:rPr lang="cs-CZ" smtClean="0"/>
              <a:t>‹#›</a:t>
            </a:fld>
            <a:endParaRPr lang="cs-CZ"/>
          </a:p>
        </p:txBody>
      </p:sp>
      <p:sp>
        <p:nvSpPr>
          <p:cNvPr id="6" name="Text názvu">
            <a:extLst>
              <a:ext uri="{FF2B5EF4-FFF2-40B4-BE49-F238E27FC236}">
                <a16:creationId xmlns:a16="http://schemas.microsoft.com/office/drawing/2014/main" id="{FF7E7A73-21D0-413A-A71D-342857EBB711}"/>
              </a:ext>
            </a:extLst>
          </p:cNvPr>
          <p:cNvSpPr txBox="1">
            <a:spLocks noGrp="1"/>
          </p:cNvSpPr>
          <p:nvPr>
            <p:ph type="title"/>
          </p:nvPr>
        </p:nvSpPr>
        <p:spPr>
          <a:xfrm>
            <a:off x="444500" y="2973323"/>
            <a:ext cx="6535739" cy="736437"/>
          </a:xfrm>
          <a:prstGeom prst="rect">
            <a:avLst/>
          </a:prstGeom>
        </p:spPr>
        <p:txBody>
          <a:bodyPr/>
          <a:lstStyle/>
          <a:p>
            <a:r>
              <a:t>Text názvu</a:t>
            </a:r>
          </a:p>
        </p:txBody>
      </p:sp>
      <p:sp>
        <p:nvSpPr>
          <p:cNvPr id="7" name="Zástupný text 6">
            <a:extLst>
              <a:ext uri="{FF2B5EF4-FFF2-40B4-BE49-F238E27FC236}">
                <a16:creationId xmlns:a16="http://schemas.microsoft.com/office/drawing/2014/main" id="{48EEE370-3843-4069-B9CB-48DBD1E46234}"/>
              </a:ext>
            </a:extLst>
          </p:cNvPr>
          <p:cNvSpPr>
            <a:spLocks noGrp="1"/>
          </p:cNvSpPr>
          <p:nvPr>
            <p:ph type="body" sz="quarter" idx="21" hasCustomPrompt="1"/>
          </p:nvPr>
        </p:nvSpPr>
        <p:spPr>
          <a:xfrm>
            <a:off x="444500" y="2506663"/>
            <a:ext cx="6535738" cy="448234"/>
          </a:xfrm>
          <a:prstGeom prst="rect">
            <a:avLst/>
          </a:prstGeom>
        </p:spPr>
        <p:txBody>
          <a:bodyPr>
            <a:normAutofit/>
          </a:bodyPr>
          <a:lstStyle>
            <a:lvl1pPr marL="0" indent="0" defTabSz="786384">
              <a:spcBef>
                <a:spcPts val="800"/>
              </a:spcBef>
              <a:buClr>
                <a:srgbClr val="D9D9D9"/>
              </a:buClr>
              <a:buSzTx/>
              <a:buFont typeface="Wingdings"/>
              <a:buNone/>
              <a:defRPr sz="2580" b="1">
                <a:solidFill>
                  <a:schemeClr val="accent1">
                    <a:lumMod val="75000"/>
                  </a:schemeClr>
                </a:solidFill>
              </a:defRPr>
            </a:lvl1pPr>
          </a:lstStyle>
          <a:p>
            <a:r>
              <a:rPr dirty="0" err="1"/>
              <a:t>Kliknutím</a:t>
            </a:r>
            <a:r>
              <a:rPr dirty="0"/>
              <a:t> </a:t>
            </a:r>
            <a:r>
              <a:rPr dirty="0" err="1"/>
              <a:t>vložíte</a:t>
            </a:r>
            <a:r>
              <a:rPr dirty="0"/>
              <a:t> </a:t>
            </a:r>
            <a:r>
              <a:rPr dirty="0" err="1"/>
              <a:t>číslo</a:t>
            </a:r>
            <a:r>
              <a:rPr dirty="0"/>
              <a:t> </a:t>
            </a:r>
            <a:r>
              <a:rPr dirty="0" err="1"/>
              <a:t>kapitoly</a:t>
            </a:r>
            <a:r>
              <a:rPr dirty="0"/>
              <a:t>.</a:t>
            </a:r>
          </a:p>
        </p:txBody>
      </p:sp>
      <p:sp>
        <p:nvSpPr>
          <p:cNvPr id="8" name="Text úrovně 1">
            <a:extLst>
              <a:ext uri="{FF2B5EF4-FFF2-40B4-BE49-F238E27FC236}">
                <a16:creationId xmlns:a16="http://schemas.microsoft.com/office/drawing/2014/main" id="{CB2A18A9-072A-4C1E-8A0B-C14E9E74A602}"/>
              </a:ext>
            </a:extLst>
          </p:cNvPr>
          <p:cNvSpPr txBox="1">
            <a:spLocks noGrp="1"/>
          </p:cNvSpPr>
          <p:nvPr>
            <p:ph type="body" sz="quarter" idx="23" hasCustomPrompt="1"/>
          </p:nvPr>
        </p:nvSpPr>
        <p:spPr>
          <a:xfrm>
            <a:off x="444500" y="3718814"/>
            <a:ext cx="6553200" cy="2276380"/>
          </a:xfrm>
          <a:prstGeom prst="rect">
            <a:avLst/>
          </a:prstGeom>
        </p:spPr>
        <p:txBody>
          <a:bodyPr>
            <a:normAutofit/>
          </a:bodyPr>
          <a:lstStyle>
            <a:lvl1pPr marL="0" indent="0">
              <a:lnSpc>
                <a:spcPct val="120000"/>
              </a:lnSpc>
              <a:buClr>
                <a:srgbClr val="D9D9D9"/>
              </a:buClr>
              <a:buSzTx/>
              <a:buFont typeface="Wingdings"/>
              <a:buNone/>
              <a:defRPr sz="1800">
                <a:solidFill>
                  <a:schemeClr val="tx1"/>
                </a:solidFill>
              </a:defRPr>
            </a:lvl1pPr>
          </a:lstStyle>
          <a:p>
            <a:r>
              <a:rPr dirty="0"/>
              <a:t>Text </a:t>
            </a:r>
            <a:r>
              <a:rPr dirty="0" err="1"/>
              <a:t>úrovně</a:t>
            </a:r>
            <a:r>
              <a:rPr dirty="0"/>
              <a:t> 1</a:t>
            </a:r>
          </a:p>
        </p:txBody>
      </p:sp>
      <p:sp>
        <p:nvSpPr>
          <p:cNvPr id="12" name="Zástupný symbol obrázku 11">
            <a:extLst>
              <a:ext uri="{FF2B5EF4-FFF2-40B4-BE49-F238E27FC236}">
                <a16:creationId xmlns:a16="http://schemas.microsoft.com/office/drawing/2014/main" id="{1F90B6E8-8A32-4354-A1C5-8B5012EA2982}"/>
              </a:ext>
            </a:extLst>
          </p:cNvPr>
          <p:cNvSpPr>
            <a:spLocks noGrp="1"/>
          </p:cNvSpPr>
          <p:nvPr>
            <p:ph type="pic" sz="quarter" idx="24" hasCustomPrompt="1"/>
          </p:nvPr>
        </p:nvSpPr>
        <p:spPr>
          <a:xfrm>
            <a:off x="7749459" y="0"/>
            <a:ext cx="4442541" cy="6180138"/>
          </a:xfrm>
          <a:custGeom>
            <a:avLst/>
            <a:gdLst>
              <a:gd name="connsiteX0" fmla="*/ 0 w 4440237"/>
              <a:gd name="connsiteY0" fmla="*/ 6180138 h 6180138"/>
              <a:gd name="connsiteX1" fmla="*/ 1110059 w 4440237"/>
              <a:gd name="connsiteY1" fmla="*/ 0 h 6180138"/>
              <a:gd name="connsiteX2" fmla="*/ 4440237 w 4440237"/>
              <a:gd name="connsiteY2" fmla="*/ 0 h 6180138"/>
              <a:gd name="connsiteX3" fmla="*/ 3330178 w 4440237"/>
              <a:gd name="connsiteY3" fmla="*/ 6180138 h 6180138"/>
              <a:gd name="connsiteX4" fmla="*/ 0 w 4440237"/>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3332482 w 4442541"/>
              <a:gd name="connsiteY3" fmla="*/ 6180138 h 6180138"/>
              <a:gd name="connsiteX4" fmla="*/ 2304 w 4442541"/>
              <a:gd name="connsiteY4" fmla="*/ 6180138 h 6180138"/>
              <a:gd name="connsiteX0" fmla="*/ 2304 w 4444845"/>
              <a:gd name="connsiteY0" fmla="*/ 6180138 h 6180138"/>
              <a:gd name="connsiteX1" fmla="*/ 0 w 4444845"/>
              <a:gd name="connsiteY1" fmla="*/ 0 h 6180138"/>
              <a:gd name="connsiteX2" fmla="*/ 4442541 w 4444845"/>
              <a:gd name="connsiteY2" fmla="*/ 0 h 6180138"/>
              <a:gd name="connsiteX3" fmla="*/ 4444845 w 4444845"/>
              <a:gd name="connsiteY3" fmla="*/ 4577581 h 6180138"/>
              <a:gd name="connsiteX4" fmla="*/ 2304 w 4444845"/>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4435418 w 4442541"/>
              <a:gd name="connsiteY3" fmla="*/ 4605861 h 6180138"/>
              <a:gd name="connsiteX4" fmla="*/ 2304 w 4442541"/>
              <a:gd name="connsiteY4" fmla="*/ 6180138 h 618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541" h="6180138">
                <a:moveTo>
                  <a:pt x="2304" y="6180138"/>
                </a:moveTo>
                <a:lnTo>
                  <a:pt x="0" y="0"/>
                </a:lnTo>
                <a:lnTo>
                  <a:pt x="4442541" y="0"/>
                </a:lnTo>
                <a:cubicBezTo>
                  <a:pt x="4440167" y="1535287"/>
                  <a:pt x="4437792" y="3070574"/>
                  <a:pt x="4435418" y="4605861"/>
                </a:cubicBezTo>
                <a:lnTo>
                  <a:pt x="2304" y="6180138"/>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Tree>
    <p:extLst>
      <p:ext uri="{BB962C8B-B14F-4D97-AF65-F5344CB8AC3E}">
        <p14:creationId xmlns:p14="http://schemas.microsoft.com/office/powerpoint/2010/main" val="3714667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bsa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Modelování produkčních a logistických systémů - cvičení, ŠAVŠ, Jan Fábry, 26.1.2022</a:t>
            </a:r>
            <a:endParaRPr lang="cs-CZ" dirty="0"/>
          </a:p>
        </p:txBody>
      </p:sp>
    </p:spTree>
    <p:extLst>
      <p:ext uri="{BB962C8B-B14F-4D97-AF65-F5344CB8AC3E}">
        <p14:creationId xmlns:p14="http://schemas.microsoft.com/office/powerpoint/2010/main" val="34192368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bsah - prázdn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Modelování produkčních a logistických systémů - cvičení, ŠAVŠ, Jan Fábry, 26.1.2022</a:t>
            </a:r>
            <a:endParaRPr lang="cs-CZ" dirty="0"/>
          </a:p>
        </p:txBody>
      </p:sp>
    </p:spTree>
    <p:extLst>
      <p:ext uri="{BB962C8B-B14F-4D97-AF65-F5344CB8AC3E}">
        <p14:creationId xmlns:p14="http://schemas.microsoft.com/office/powerpoint/2010/main" val="25203593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bsah - obráz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428945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lang="cs-CZ" dirty="0"/>
              <a:t>Text úrovně 1</a:t>
            </a:r>
          </a:p>
          <a:p>
            <a:pPr lvl="1"/>
            <a:r>
              <a:rPr lang="cs-CZ" dirty="0"/>
              <a:t>Text úrovně 2</a:t>
            </a:r>
          </a:p>
          <a:p>
            <a:pPr lvl="2"/>
            <a:r>
              <a:rPr lang="cs-CZ" dirty="0"/>
              <a:t>Text úrovně 2</a:t>
            </a:r>
          </a:p>
          <a:p>
            <a:pPr lvl="3"/>
            <a:r>
              <a:rPr lang="cs-CZ" dirty="0"/>
              <a:t>Text úrovně 3</a:t>
            </a:r>
          </a:p>
          <a:p>
            <a:pPr lvl="4"/>
            <a:r>
              <a:rPr lang="cs-CZ" dirty="0"/>
              <a:t>Text úrovně 4</a:t>
            </a:r>
          </a:p>
          <a:p>
            <a:pPr lvl="5"/>
            <a:r>
              <a:rPr lang="cs-CZ" dirty="0"/>
              <a:t>Text úrovně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Modelování produkčních a logistických systémů - cvičení, ŠAVŠ, Jan Fábry, 26.1.2022</a:t>
            </a:r>
            <a:endParaRPr lang="cs-CZ" dirty="0"/>
          </a:p>
        </p:txBody>
      </p:sp>
      <p:sp>
        <p:nvSpPr>
          <p:cNvPr id="3" name="Zástupný symbol obrázku 2">
            <a:extLst>
              <a:ext uri="{FF2B5EF4-FFF2-40B4-BE49-F238E27FC236}">
                <a16:creationId xmlns:a16="http://schemas.microsoft.com/office/drawing/2014/main" id="{DB6AB0FB-5C1D-4B7A-8CE7-F1BF56E2E1C4}"/>
              </a:ext>
            </a:extLst>
          </p:cNvPr>
          <p:cNvSpPr>
            <a:spLocks noGrp="1"/>
          </p:cNvSpPr>
          <p:nvPr>
            <p:ph type="pic" sz="quarter" idx="24" hasCustomPrompt="1"/>
          </p:nvPr>
        </p:nvSpPr>
        <p:spPr>
          <a:xfrm>
            <a:off x="6320573" y="1654135"/>
            <a:ext cx="5429911" cy="4289453"/>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Tree>
    <p:extLst>
      <p:ext uri="{BB962C8B-B14F-4D97-AF65-F5344CB8AC3E}">
        <p14:creationId xmlns:p14="http://schemas.microsoft.com/office/powerpoint/2010/main" val="20078690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bsah - 4 obrázk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Zástupný symbol obrázku 3">
            <a:extLst>
              <a:ext uri="{FF2B5EF4-FFF2-40B4-BE49-F238E27FC236}">
                <a16:creationId xmlns:a16="http://schemas.microsoft.com/office/drawing/2014/main" id="{AB7F9E6A-777D-44DD-A47B-5DD5FC8C8A86}"/>
              </a:ext>
            </a:extLst>
          </p:cNvPr>
          <p:cNvSpPr>
            <a:spLocks noGrp="1"/>
          </p:cNvSpPr>
          <p:nvPr>
            <p:ph type="pic" sz="quarter" idx="25" hasCustomPrompt="1"/>
          </p:nvPr>
        </p:nvSpPr>
        <p:spPr>
          <a:xfrm>
            <a:off x="9002780" y="1515861"/>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0" name="Zástupný symbol obrázku 3">
            <a:extLst>
              <a:ext uri="{FF2B5EF4-FFF2-40B4-BE49-F238E27FC236}">
                <a16:creationId xmlns:a16="http://schemas.microsoft.com/office/drawing/2014/main" id="{EDCA234F-0E17-4D14-AB29-11CFBF7D94B5}"/>
              </a:ext>
            </a:extLst>
          </p:cNvPr>
          <p:cNvSpPr>
            <a:spLocks noGrp="1"/>
          </p:cNvSpPr>
          <p:nvPr>
            <p:ph type="pic" sz="quarter" idx="26" hasCustomPrompt="1"/>
          </p:nvPr>
        </p:nvSpPr>
        <p:spPr>
          <a:xfrm>
            <a:off x="5990209" y="1515860"/>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1" name="Zástupný symbol obrázku 3">
            <a:extLst>
              <a:ext uri="{FF2B5EF4-FFF2-40B4-BE49-F238E27FC236}">
                <a16:creationId xmlns:a16="http://schemas.microsoft.com/office/drawing/2014/main" id="{17411511-1D11-48AE-8839-6957854EF4BE}"/>
              </a:ext>
            </a:extLst>
          </p:cNvPr>
          <p:cNvSpPr>
            <a:spLocks noGrp="1"/>
          </p:cNvSpPr>
          <p:nvPr>
            <p:ph type="pic" sz="quarter" idx="27" hasCustomPrompt="1"/>
          </p:nvPr>
        </p:nvSpPr>
        <p:spPr>
          <a:xfrm>
            <a:off x="5990209" y="3648588"/>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2" name="Zástupný symbol obrázku 3">
            <a:extLst>
              <a:ext uri="{FF2B5EF4-FFF2-40B4-BE49-F238E27FC236}">
                <a16:creationId xmlns:a16="http://schemas.microsoft.com/office/drawing/2014/main" id="{D299162E-383C-4EBB-821A-1A31ACCF5315}"/>
              </a:ext>
            </a:extLst>
          </p:cNvPr>
          <p:cNvSpPr>
            <a:spLocks noGrp="1"/>
          </p:cNvSpPr>
          <p:nvPr>
            <p:ph type="pic" sz="quarter" idx="28" hasCustomPrompt="1"/>
          </p:nvPr>
        </p:nvSpPr>
        <p:spPr>
          <a:xfrm>
            <a:off x="9002780" y="3648587"/>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390604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Modelování produkčních a logistických systémů - cvičení, ŠAVŠ, Jan Fábry, 26.1.2022</a:t>
            </a:r>
            <a:endParaRPr lang="cs-CZ" dirty="0"/>
          </a:p>
        </p:txBody>
      </p:sp>
    </p:spTree>
    <p:extLst>
      <p:ext uri="{BB962C8B-B14F-4D97-AF65-F5344CB8AC3E}">
        <p14:creationId xmlns:p14="http://schemas.microsoft.com/office/powerpoint/2010/main" val="39691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bsa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Modelování produkčních a logistických systémů - cvičení, ŠAVŠ, Jan Fábry, 26.1.2022</a:t>
            </a:r>
            <a:endParaRPr lang="cs-CZ" dirty="0"/>
          </a:p>
        </p:txBody>
      </p:sp>
      <p:sp>
        <p:nvSpPr>
          <p:cNvPr id="7" name="Podnadpis">
            <a:extLst>
              <a:ext uri="{FF2B5EF4-FFF2-40B4-BE49-F238E27FC236}">
                <a16:creationId xmlns:a16="http://schemas.microsoft.com/office/drawing/2014/main" id="{4CEA6031-126F-4660-B831-AF344BF2998D}"/>
              </a:ext>
            </a:extLst>
          </p:cNvPr>
          <p:cNvSpPr txBox="1">
            <a:spLocks noGrp="1"/>
          </p:cNvSpPr>
          <p:nvPr>
            <p:ph type="body" sz="quarter" idx="23"/>
          </p:nvPr>
        </p:nvSpPr>
        <p:spPr>
          <a:xfrm>
            <a:off x="460326" y="1066638"/>
            <a:ext cx="9242159" cy="369332"/>
          </a:xfrm>
          <a:prstGeom prst="rect">
            <a:avLst/>
          </a:prstGeom>
        </p:spPr>
        <p:txBody>
          <a:bodyPr wrap="square">
            <a:spAutoFit/>
          </a:bodyPr>
          <a:lstStyle>
            <a:lvl1pPr marL="0" indent="0">
              <a:lnSpc>
                <a:spcPct val="100000"/>
              </a:lnSpc>
              <a:spcBef>
                <a:spcPts val="0"/>
              </a:spcBef>
              <a:buClr>
                <a:srgbClr val="D9D9D9"/>
              </a:buClr>
              <a:buSzTx/>
              <a:buFont typeface="Wingdings"/>
              <a:buNone/>
              <a:defRPr sz="1800" b="1"/>
            </a:lvl1pPr>
          </a:lstStyle>
          <a:p>
            <a:r>
              <a:t>Podnadpis</a:t>
            </a:r>
          </a:p>
        </p:txBody>
      </p:sp>
    </p:spTree>
    <p:extLst>
      <p:ext uri="{BB962C8B-B14F-4D97-AF65-F5344CB8AC3E}">
        <p14:creationId xmlns:p14="http://schemas.microsoft.com/office/powerpoint/2010/main" val="18501305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bsah - velký obráz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1359337"/>
            <a:ext cx="11308968" cy="456045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Modelování produkčních a logistických systémů - cvičení, ŠAVŠ, Jan Fábry, 26.1.2022</a:t>
            </a:r>
            <a:endParaRPr lang="cs-CZ" dirty="0"/>
          </a:p>
        </p:txBody>
      </p:sp>
    </p:spTree>
    <p:extLst>
      <p:ext uri="{BB962C8B-B14F-4D97-AF65-F5344CB8AC3E}">
        <p14:creationId xmlns:p14="http://schemas.microsoft.com/office/powerpoint/2010/main" val="2025315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bsah - celý obráz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441393"/>
            <a:ext cx="11308968" cy="5478395"/>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Modelování produkčních a logistických systémů - cvičení, ŠAVŠ, Jan Fábry, 26.1.2022</a:t>
            </a:r>
            <a:endParaRPr lang="cs-CZ" dirty="0"/>
          </a:p>
        </p:txBody>
      </p:sp>
    </p:spTree>
    <p:extLst>
      <p:ext uri="{BB962C8B-B14F-4D97-AF65-F5344CB8AC3E}">
        <p14:creationId xmlns:p14="http://schemas.microsoft.com/office/powerpoint/2010/main" val="11334753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one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ěkuji za pozornost.">
            <a:extLst>
              <a:ext uri="{FF2B5EF4-FFF2-40B4-BE49-F238E27FC236}">
                <a16:creationId xmlns:a16="http://schemas.microsoft.com/office/drawing/2014/main" id="{96DA163D-293A-4071-90D4-4484B7E0ED28}"/>
              </a:ext>
            </a:extLst>
          </p:cNvPr>
          <p:cNvSpPr txBox="1">
            <a:spLocks noGrp="1"/>
          </p:cNvSpPr>
          <p:nvPr>
            <p:ph type="title" hasCustomPrompt="1"/>
          </p:nvPr>
        </p:nvSpPr>
        <p:spPr>
          <a:xfrm>
            <a:off x="701963" y="2701172"/>
            <a:ext cx="10812703" cy="1286628"/>
          </a:xfrm>
          <a:prstGeom prst="rect">
            <a:avLst/>
          </a:prstGeom>
        </p:spPr>
        <p:txBody>
          <a:bodyPr/>
          <a:lstStyle>
            <a:lvl1pPr algn="ctr">
              <a:defRPr sz="6000" b="1"/>
            </a:lvl1pPr>
          </a:lstStyle>
          <a:p>
            <a:r>
              <a:rPr lang="cs-CZ" dirty="0"/>
              <a:t>Děkuji za pozornost.</a:t>
            </a:r>
            <a:endParaRPr dirty="0"/>
          </a:p>
        </p:txBody>
      </p:sp>
      <p:sp>
        <p:nvSpPr>
          <p:cNvPr id="8" name="Jméno">
            <a:extLst>
              <a:ext uri="{FF2B5EF4-FFF2-40B4-BE49-F238E27FC236}">
                <a16:creationId xmlns:a16="http://schemas.microsoft.com/office/drawing/2014/main" id="{16CFA609-4657-4603-9DEA-0A11A05DA0AA}"/>
              </a:ext>
            </a:extLst>
          </p:cNvPr>
          <p:cNvSpPr txBox="1">
            <a:spLocks noGrp="1"/>
          </p:cNvSpPr>
          <p:nvPr>
            <p:ph type="body" sz="quarter" idx="1" hasCustomPrompt="1"/>
          </p:nvPr>
        </p:nvSpPr>
        <p:spPr>
          <a:xfrm>
            <a:off x="701675" y="3987800"/>
            <a:ext cx="10812464" cy="406647"/>
          </a:xfrm>
          <a:prstGeom prst="rect">
            <a:avLst/>
          </a:prstGeom>
        </p:spPr>
        <p:txBody>
          <a:bodyPr/>
          <a:lstStyle>
            <a:lvl1pPr algn="ctr">
              <a:buNone/>
              <a:defRPr sz="2000" b="1"/>
            </a:lvl1pPr>
          </a:lstStyle>
          <a:p>
            <a:r>
              <a:rPr lang="cs-CZ" dirty="0"/>
              <a:t>Jméno</a:t>
            </a:r>
            <a:endParaRPr dirty="0"/>
          </a:p>
        </p:txBody>
      </p:sp>
      <p:sp>
        <p:nvSpPr>
          <p:cNvPr id="10" name="Zástupný text 10">
            <a:extLst>
              <a:ext uri="{FF2B5EF4-FFF2-40B4-BE49-F238E27FC236}">
                <a16:creationId xmlns:a16="http://schemas.microsoft.com/office/drawing/2014/main" id="{EC67C78D-9CD4-4FF3-B15D-7A707D56671E}"/>
              </a:ext>
            </a:extLst>
          </p:cNvPr>
          <p:cNvSpPr>
            <a:spLocks noGrp="1"/>
          </p:cNvSpPr>
          <p:nvPr>
            <p:ph type="body" idx="21" hasCustomPrompt="1"/>
          </p:nvPr>
        </p:nvSpPr>
        <p:spPr>
          <a:xfrm>
            <a:off x="702202" y="4394446"/>
            <a:ext cx="10812465" cy="406647"/>
          </a:xfrm>
          <a:prstGeom prst="rect">
            <a:avLst/>
          </a:prstGeom>
        </p:spPr>
        <p:txBody>
          <a:bodyPr/>
          <a:lstStyle>
            <a:lvl1pPr algn="ctr">
              <a:buNone/>
              <a:defRPr sz="1600" b="1">
                <a:solidFill>
                  <a:schemeClr val="accent1">
                    <a:lumMod val="75000"/>
                  </a:schemeClr>
                </a:solidFill>
              </a:defRPr>
            </a:lvl1pPr>
          </a:lstStyle>
          <a:p>
            <a:r>
              <a:rPr lang="cs-CZ" dirty="0"/>
              <a:t>Pozice</a:t>
            </a:r>
            <a:endParaRPr dirty="0"/>
          </a:p>
        </p:txBody>
      </p:sp>
      <p:sp>
        <p:nvSpPr>
          <p:cNvPr id="12" name="Zástupný text 10">
            <a:extLst>
              <a:ext uri="{FF2B5EF4-FFF2-40B4-BE49-F238E27FC236}">
                <a16:creationId xmlns:a16="http://schemas.microsoft.com/office/drawing/2014/main" id="{AB15E619-4691-4FC1-9F7F-AC937C81A14D}"/>
              </a:ext>
            </a:extLst>
          </p:cNvPr>
          <p:cNvSpPr>
            <a:spLocks noGrp="1"/>
          </p:cNvSpPr>
          <p:nvPr>
            <p:ph type="body" idx="22" hasCustomPrompt="1"/>
          </p:nvPr>
        </p:nvSpPr>
        <p:spPr>
          <a:xfrm>
            <a:off x="707523" y="5207741"/>
            <a:ext cx="10812465" cy="406647"/>
          </a:xfrm>
          <a:prstGeom prst="rect">
            <a:avLst/>
          </a:prstGeom>
        </p:spPr>
        <p:txBody>
          <a:bodyPr/>
          <a:lstStyle>
            <a:lvl1pPr algn="ctr">
              <a:buNone/>
              <a:defRPr sz="1600" b="1">
                <a:solidFill>
                  <a:schemeClr val="bg1">
                    <a:lumMod val="65000"/>
                  </a:schemeClr>
                </a:solidFill>
              </a:defRPr>
            </a:lvl1pPr>
          </a:lstStyle>
          <a:p>
            <a:r>
              <a:rPr lang="cs-CZ" dirty="0"/>
              <a:t>Kontakt</a:t>
            </a:r>
            <a:endParaRPr dirty="0"/>
          </a:p>
        </p:txBody>
      </p:sp>
      <p:sp>
        <p:nvSpPr>
          <p:cNvPr id="2" name="TextovéPole 16">
            <a:extLst>
              <a:ext uri="{FF2B5EF4-FFF2-40B4-BE49-F238E27FC236}">
                <a16:creationId xmlns:a16="http://schemas.microsoft.com/office/drawing/2014/main" id="{98E839B3-B47D-4C13-A9B7-B3202B6A43A4}"/>
              </a:ext>
            </a:extLst>
          </p:cNvPr>
          <p:cNvSpPr txBox="1"/>
          <p:nvPr userDrawn="1"/>
        </p:nvSpPr>
        <p:spPr>
          <a:xfrm>
            <a:off x="747394" y="6073809"/>
            <a:ext cx="10726874"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a:solidFill>
                  <a:schemeClr val="accent2"/>
                </a:solidFill>
              </a:defRPr>
            </a:lvl1pPr>
          </a:lstStyle>
          <a:p>
            <a:r>
              <a:rPr b="1" dirty="0">
                <a:solidFill>
                  <a:schemeClr val="accent1">
                    <a:lumMod val="75000"/>
                  </a:schemeClr>
                </a:solidFill>
                <a:latin typeface="Arial" panose="020B0604020202020204" pitchFamily="34" charset="0"/>
                <a:cs typeface="Arial" panose="020B0604020202020204" pitchFamily="34" charset="0"/>
              </a:rPr>
              <a:t>www.savs.cz</a:t>
            </a:r>
          </a:p>
        </p:txBody>
      </p:sp>
    </p:spTree>
    <p:extLst>
      <p:ext uri="{BB962C8B-B14F-4D97-AF65-F5344CB8AC3E}">
        <p14:creationId xmlns:p14="http://schemas.microsoft.com/office/powerpoint/2010/main" val="1175413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pic>
        <p:nvPicPr>
          <p:cNvPr id="8" name="Untitled-9.png" descr="Untitled-9.png">
            <a:extLst>
              <a:ext uri="{FF2B5EF4-FFF2-40B4-BE49-F238E27FC236}">
                <a16:creationId xmlns:a16="http://schemas.microsoft.com/office/drawing/2014/main" id="{E7213F5E-61A6-4F7C-B817-A43AF5F3E6FF}"/>
              </a:ext>
            </a:extLst>
          </p:cNvPr>
          <p:cNvPicPr>
            <a:picLocks noChangeAspect="1"/>
          </p:cNvPicPr>
          <p:nvPr userDrawn="1"/>
        </p:nvPicPr>
        <p:blipFill rotWithShape="1">
          <a:blip r:embed="rId2"/>
          <a:srcRect t="19324" r="19914"/>
          <a:stretch/>
        </p:blipFill>
        <p:spPr>
          <a:xfrm>
            <a:off x="5848101" y="0"/>
            <a:ext cx="6343899" cy="6390730"/>
          </a:xfrm>
          <a:prstGeom prst="rect">
            <a:avLst/>
          </a:prstGeom>
          <a:ln w="12700">
            <a:miter lim="400000"/>
          </a:ln>
        </p:spPr>
      </p:pic>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rPr dirty="0" err="1"/>
              <a:t>Zadejte</a:t>
            </a:r>
            <a:r>
              <a:rPr dirty="0"/>
              <a:t> </a:t>
            </a:r>
            <a:r>
              <a:rPr dirty="0" err="1"/>
              <a:t>nadpis</a:t>
            </a:r>
            <a:r>
              <a:rPr dirty="0"/>
              <a:t>.</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bg2"/>
                </a:solidFill>
              </a:defRPr>
            </a:lvl1pPr>
            <a:lvl2pPr marL="628650" indent="-171450">
              <a:lnSpc>
                <a:spcPct val="120000"/>
              </a:lnSpc>
              <a:buClr>
                <a:srgbClr val="D9D9D9"/>
              </a:buClr>
              <a:buSzPct val="100000"/>
              <a:buFontTx/>
              <a:buChar char="•"/>
              <a:defRPr sz="1800">
                <a:solidFill>
                  <a:schemeClr val="bg2"/>
                </a:solidFill>
              </a:defRPr>
            </a:lvl2pPr>
            <a:lvl3pPr marL="1120139" indent="-205739">
              <a:lnSpc>
                <a:spcPct val="120000"/>
              </a:lnSpc>
              <a:buClr>
                <a:srgbClr val="D9D9D9"/>
              </a:buClr>
              <a:buFontTx/>
              <a:defRPr sz="1800">
                <a:solidFill>
                  <a:schemeClr val="bg2"/>
                </a:solidFill>
              </a:defRPr>
            </a:lvl3pPr>
            <a:lvl4pPr marL="1600200" indent="-228600">
              <a:lnSpc>
                <a:spcPct val="120000"/>
              </a:lnSpc>
              <a:buClr>
                <a:srgbClr val="D9D9D9"/>
              </a:buClr>
              <a:buFontTx/>
              <a:defRPr sz="1800">
                <a:solidFill>
                  <a:schemeClr val="bg2"/>
                </a:solidFill>
              </a:defRPr>
            </a:lvl4pPr>
            <a:lvl5pPr marL="2057400" indent="-228600">
              <a:lnSpc>
                <a:spcPct val="120000"/>
              </a:lnSpc>
              <a:buClr>
                <a:srgbClr val="D9D9D9"/>
              </a:buClr>
              <a:buSzPct val="100000"/>
              <a:buFontTx/>
              <a:buChar char="•"/>
              <a:defRPr sz="1800">
                <a:solidFill>
                  <a:schemeClr val="bg2"/>
                </a:solidFill>
              </a:defRPr>
            </a:lvl5pPr>
          </a:lstStyle>
          <a:p>
            <a:r>
              <a:rPr dirty="0" err="1"/>
              <a:t>Zadejte</a:t>
            </a:r>
            <a:r>
              <a:rPr dirty="0"/>
              <a:t> </a:t>
            </a:r>
            <a:r>
              <a:rPr dirty="0" err="1"/>
              <a:t>podnadpis</a:t>
            </a:r>
            <a:r>
              <a:rPr dirty="0"/>
              <a:t>.</a:t>
            </a:r>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a:t>Autor</a:t>
            </a:r>
            <a:br>
              <a:rPr lang="cs-CZ" dirty="0"/>
            </a:br>
            <a:r>
              <a:rPr dirty="0"/>
              <a:t>Datum</a:t>
            </a:r>
          </a:p>
        </p:txBody>
      </p:sp>
      <p:pic>
        <p:nvPicPr>
          <p:cNvPr id="13" name="SAVS_logo_vertical_CZ.png" descr="SAVS_logo_vertical_CZ.png">
            <a:extLst>
              <a:ext uri="{FF2B5EF4-FFF2-40B4-BE49-F238E27FC236}">
                <a16:creationId xmlns:a16="http://schemas.microsoft.com/office/drawing/2014/main" id="{CBEA5A7A-3B2D-4ED2-BA09-1DB772D4268A}"/>
              </a:ext>
            </a:extLst>
          </p:cNvPr>
          <p:cNvPicPr>
            <a:picLocks noChangeAspect="1"/>
          </p:cNvPicPr>
          <p:nvPr userDrawn="1"/>
        </p:nvPicPr>
        <p:blipFill>
          <a:blip r:embed="rId3"/>
          <a:stretch>
            <a:fillRect/>
          </a:stretch>
        </p:blipFill>
        <p:spPr>
          <a:xfrm>
            <a:off x="441126" y="450575"/>
            <a:ext cx="1961672" cy="1018170"/>
          </a:xfrm>
          <a:prstGeom prst="rect">
            <a:avLst/>
          </a:prstGeom>
          <a:ln w="12700">
            <a:miter lim="400000"/>
          </a:ln>
        </p:spPr>
      </p:pic>
    </p:spTree>
    <p:extLst>
      <p:ext uri="{BB962C8B-B14F-4D97-AF65-F5344CB8AC3E}">
        <p14:creationId xmlns:p14="http://schemas.microsoft.com/office/powerpoint/2010/main" val="37236672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Úvodní snímek - obrázky">
    <p:spTree>
      <p:nvGrpSpPr>
        <p:cNvPr id="1" name=""/>
        <p:cNvGrpSpPr/>
        <p:nvPr/>
      </p:nvGrpSpPr>
      <p:grpSpPr>
        <a:xfrm>
          <a:off x="0" y="0"/>
          <a:ext cx="0" cy="0"/>
          <a:chOff x="0" y="0"/>
          <a:chExt cx="0" cy="0"/>
        </a:xfrm>
      </p:grpSpPr>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t>Zadejte nadpis.</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bg2"/>
                </a:solidFill>
              </a:defRPr>
            </a:lvl1pPr>
            <a:lvl2pPr marL="628650" indent="-171450">
              <a:lnSpc>
                <a:spcPct val="120000"/>
              </a:lnSpc>
              <a:buClr>
                <a:srgbClr val="D9D9D9"/>
              </a:buClr>
              <a:buSzPct val="100000"/>
              <a:buFontTx/>
              <a:buChar char="•"/>
              <a:defRPr sz="1800">
                <a:solidFill>
                  <a:schemeClr val="bg2"/>
                </a:solidFill>
              </a:defRPr>
            </a:lvl2pPr>
            <a:lvl3pPr marL="1120139" indent="-205739">
              <a:lnSpc>
                <a:spcPct val="120000"/>
              </a:lnSpc>
              <a:buClr>
                <a:srgbClr val="D9D9D9"/>
              </a:buClr>
              <a:buFontTx/>
              <a:defRPr sz="1800">
                <a:solidFill>
                  <a:schemeClr val="bg2"/>
                </a:solidFill>
              </a:defRPr>
            </a:lvl3pPr>
            <a:lvl4pPr marL="1600200" indent="-228600">
              <a:lnSpc>
                <a:spcPct val="120000"/>
              </a:lnSpc>
              <a:buClr>
                <a:srgbClr val="D9D9D9"/>
              </a:buClr>
              <a:buFontTx/>
              <a:defRPr sz="1800">
                <a:solidFill>
                  <a:schemeClr val="bg2"/>
                </a:solidFill>
              </a:defRPr>
            </a:lvl4pPr>
            <a:lvl5pPr marL="2057400" indent="-228600">
              <a:lnSpc>
                <a:spcPct val="120000"/>
              </a:lnSpc>
              <a:buClr>
                <a:srgbClr val="D9D9D9"/>
              </a:buClr>
              <a:buSzPct val="100000"/>
              <a:buFontTx/>
              <a:buChar char="•"/>
              <a:defRPr sz="1800">
                <a:solidFill>
                  <a:schemeClr val="bg2"/>
                </a:solidFill>
              </a:defRPr>
            </a:lvl5pPr>
          </a:lstStyle>
          <a:p>
            <a:r>
              <a:rPr dirty="0" err="1"/>
              <a:t>Zadejte</a:t>
            </a:r>
            <a:r>
              <a:rPr dirty="0"/>
              <a:t> </a:t>
            </a:r>
            <a:r>
              <a:rPr dirty="0" err="1"/>
              <a:t>podnadpis</a:t>
            </a:r>
            <a:r>
              <a:rPr dirty="0"/>
              <a:t>.</a:t>
            </a:r>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a:t>Autor</a:t>
            </a:r>
            <a:br>
              <a:rPr lang="cs-CZ" dirty="0"/>
            </a:br>
            <a:r>
              <a:rPr dirty="0"/>
              <a:t>Datum</a:t>
            </a:r>
          </a:p>
        </p:txBody>
      </p:sp>
      <p:pic>
        <p:nvPicPr>
          <p:cNvPr id="13" name="SAVS_logo_vertical_CZ.png" descr="SAVS_logo_vertical_CZ.png">
            <a:extLst>
              <a:ext uri="{FF2B5EF4-FFF2-40B4-BE49-F238E27FC236}">
                <a16:creationId xmlns:a16="http://schemas.microsoft.com/office/drawing/2014/main" id="{CBEA5A7A-3B2D-4ED2-BA09-1DB772D4268A}"/>
              </a:ext>
            </a:extLst>
          </p:cNvPr>
          <p:cNvPicPr>
            <a:picLocks noChangeAspect="1"/>
          </p:cNvPicPr>
          <p:nvPr userDrawn="1"/>
        </p:nvPicPr>
        <p:blipFill>
          <a:blip r:embed="rId2"/>
          <a:stretch>
            <a:fillRect/>
          </a:stretch>
        </p:blipFill>
        <p:spPr>
          <a:xfrm>
            <a:off x="441126" y="450575"/>
            <a:ext cx="1961672" cy="1018170"/>
          </a:xfrm>
          <a:prstGeom prst="rect">
            <a:avLst/>
          </a:prstGeom>
          <a:ln w="12700">
            <a:miter lim="400000"/>
          </a:ln>
        </p:spPr>
      </p:pic>
      <p:sp>
        <p:nvSpPr>
          <p:cNvPr id="14" name="Zástupný symbol obrázku 11">
            <a:extLst>
              <a:ext uri="{FF2B5EF4-FFF2-40B4-BE49-F238E27FC236}">
                <a16:creationId xmlns:a16="http://schemas.microsoft.com/office/drawing/2014/main" id="{3BE28B54-6AFB-41A9-A2FC-82BB7DE0DB4F}"/>
              </a:ext>
            </a:extLst>
          </p:cNvPr>
          <p:cNvSpPr>
            <a:spLocks noGrp="1"/>
          </p:cNvSpPr>
          <p:nvPr>
            <p:ph type="pic" sz="quarter" idx="24" hasCustomPrompt="1"/>
          </p:nvPr>
        </p:nvSpPr>
        <p:spPr>
          <a:xfrm>
            <a:off x="11127942" y="-17585"/>
            <a:ext cx="1067297" cy="4642339"/>
          </a:xfrm>
          <a:custGeom>
            <a:avLst/>
            <a:gdLst>
              <a:gd name="connsiteX0" fmla="*/ 0 w 3070225"/>
              <a:gd name="connsiteY0" fmla="*/ 7518400 h 7518400"/>
              <a:gd name="connsiteX1" fmla="*/ 767556 w 3070225"/>
              <a:gd name="connsiteY1" fmla="*/ 0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0225"/>
              <a:gd name="connsiteY0" fmla="*/ 7518400 h 7518400"/>
              <a:gd name="connsiteX1" fmla="*/ 428191 w 3070225"/>
              <a:gd name="connsiteY1" fmla="*/ 2290713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5667"/>
              <a:gd name="connsiteY0" fmla="*/ 7518400 h 7518400"/>
              <a:gd name="connsiteX1" fmla="*/ 428191 w 3075667"/>
              <a:gd name="connsiteY1" fmla="*/ 2290713 h 7518400"/>
              <a:gd name="connsiteX2" fmla="*/ 3070225 w 3075667"/>
              <a:gd name="connsiteY2" fmla="*/ 0 h 7518400"/>
              <a:gd name="connsiteX3" fmla="*/ 3075667 w 3075667"/>
              <a:gd name="connsiteY3" fmla="*/ 7452413 h 7518400"/>
              <a:gd name="connsiteX4" fmla="*/ 0 w 3075667"/>
              <a:gd name="connsiteY4" fmla="*/ 7518400 h 7518400"/>
              <a:gd name="connsiteX0" fmla="*/ 5442 w 2647476"/>
              <a:gd name="connsiteY0" fmla="*/ 5312528 h 7452413"/>
              <a:gd name="connsiteX1" fmla="*/ 0 w 2647476"/>
              <a:gd name="connsiteY1" fmla="*/ 2290713 h 7452413"/>
              <a:gd name="connsiteX2" fmla="*/ 2642034 w 2647476"/>
              <a:gd name="connsiteY2" fmla="*/ 0 h 7452413"/>
              <a:gd name="connsiteX3" fmla="*/ 2647476 w 2647476"/>
              <a:gd name="connsiteY3" fmla="*/ 7452413 h 7452413"/>
              <a:gd name="connsiteX4" fmla="*/ 5442 w 2647476"/>
              <a:gd name="connsiteY4" fmla="*/ 5312528 h 7452413"/>
              <a:gd name="connsiteX0" fmla="*/ 5442 w 2647476"/>
              <a:gd name="connsiteY0" fmla="*/ 5312528 h 7452413"/>
              <a:gd name="connsiteX1" fmla="*/ 0 w 2647476"/>
              <a:gd name="connsiteY1" fmla="*/ 2290713 h 7452413"/>
              <a:gd name="connsiteX2" fmla="*/ 891143 w 2647476"/>
              <a:gd name="connsiteY2" fmla="*/ 1512766 h 7452413"/>
              <a:gd name="connsiteX3" fmla="*/ 2642034 w 2647476"/>
              <a:gd name="connsiteY3" fmla="*/ 0 h 7452413"/>
              <a:gd name="connsiteX4" fmla="*/ 2647476 w 2647476"/>
              <a:gd name="connsiteY4" fmla="*/ 7452413 h 7452413"/>
              <a:gd name="connsiteX5" fmla="*/ 5442 w 2647476"/>
              <a:gd name="connsiteY5" fmla="*/ 5312528 h 7452413"/>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5442 w 2647476"/>
              <a:gd name="connsiteY5" fmla="*/ 3799762 h 5939647"/>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1058196 w 2647476"/>
              <a:gd name="connsiteY5" fmla="*/ 4642339 h 5939647"/>
              <a:gd name="connsiteX6" fmla="*/ 5442 w 2647476"/>
              <a:gd name="connsiteY6" fmla="*/ 3799762 h 5939647"/>
              <a:gd name="connsiteX0" fmla="*/ 5442 w 1064860"/>
              <a:gd name="connsiteY0" fmla="*/ 3799762 h 4642339"/>
              <a:gd name="connsiteX1" fmla="*/ 0 w 1064860"/>
              <a:gd name="connsiteY1" fmla="*/ 777947 h 4642339"/>
              <a:gd name="connsiteX2" fmla="*/ 891143 w 1064860"/>
              <a:gd name="connsiteY2" fmla="*/ 0 h 4642339"/>
              <a:gd name="connsiteX3" fmla="*/ 1050626 w 1064860"/>
              <a:gd name="connsiteY3" fmla="*/ 17095 h 4642339"/>
              <a:gd name="connsiteX4" fmla="*/ 1064860 w 1064860"/>
              <a:gd name="connsiteY4" fmla="*/ 3556932 h 4642339"/>
              <a:gd name="connsiteX5" fmla="*/ 1058196 w 1064860"/>
              <a:gd name="connsiteY5" fmla="*/ 4642339 h 4642339"/>
              <a:gd name="connsiteX6" fmla="*/ 5442 w 1064860"/>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9252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7297" h="4642339">
                <a:moveTo>
                  <a:pt x="5442" y="3799762"/>
                </a:moveTo>
                <a:lnTo>
                  <a:pt x="0" y="777947"/>
                </a:lnTo>
                <a:cubicBezTo>
                  <a:pt x="291186" y="518631"/>
                  <a:pt x="599957" y="259316"/>
                  <a:pt x="891143" y="0"/>
                </a:cubicBezTo>
                <a:lnTo>
                  <a:pt x="1059252" y="17095"/>
                </a:lnTo>
                <a:cubicBezTo>
                  <a:pt x="1063997" y="1197041"/>
                  <a:pt x="1060115" y="2376986"/>
                  <a:pt x="1064860" y="3556932"/>
                </a:cubicBezTo>
                <a:cubicBezTo>
                  <a:pt x="1062639" y="3918734"/>
                  <a:pt x="1069043" y="4280537"/>
                  <a:pt x="1066822" y="4642339"/>
                </a:cubicBezTo>
                <a:lnTo>
                  <a:pt x="5442" y="3799762"/>
                </a:lnTo>
                <a:close/>
              </a:path>
            </a:pathLst>
          </a:custGeom>
          <a:gradFill>
            <a:gsLst>
              <a:gs pos="0">
                <a:schemeClr val="bg1">
                  <a:lumMod val="65000"/>
                  <a:alpha val="0"/>
                </a:schemeClr>
              </a:gs>
              <a:gs pos="100000">
                <a:schemeClr val="bg1">
                  <a:lumMod val="85000"/>
                </a:schemeClr>
              </a:gs>
            </a:gsLst>
            <a:lin ang="10800000" scaled="0"/>
          </a:gradFill>
        </p:spPr>
        <p:txBody>
          <a:bodyPr anchor="ctr">
            <a:normAutofit/>
          </a:bodyPr>
          <a:lstStyle>
            <a:lvl1pPr marL="0" indent="0">
              <a:buNone/>
              <a:defRPr sz="1100"/>
            </a:lvl1pPr>
          </a:lstStyle>
          <a:p>
            <a:r>
              <a:rPr lang="cs-CZ" dirty="0"/>
              <a:t>Vložte obrázek</a:t>
            </a:r>
          </a:p>
        </p:txBody>
      </p:sp>
      <p:sp>
        <p:nvSpPr>
          <p:cNvPr id="15" name="Zástupný symbol obrázku 2">
            <a:extLst>
              <a:ext uri="{FF2B5EF4-FFF2-40B4-BE49-F238E27FC236}">
                <a16:creationId xmlns:a16="http://schemas.microsoft.com/office/drawing/2014/main" id="{F5EB3F67-086B-4ED5-BD80-DA1CC57A1646}"/>
              </a:ext>
            </a:extLst>
          </p:cNvPr>
          <p:cNvSpPr>
            <a:spLocks noGrp="1"/>
          </p:cNvSpPr>
          <p:nvPr>
            <p:ph type="pic" sz="quarter" idx="22" hasCustomPrompt="1"/>
          </p:nvPr>
        </p:nvSpPr>
        <p:spPr>
          <a:xfrm>
            <a:off x="5840210" y="-8792"/>
            <a:ext cx="4657397" cy="4852299"/>
          </a:xfrm>
          <a:custGeom>
            <a:avLst/>
            <a:gdLst>
              <a:gd name="connsiteX0" fmla="*/ 0 w 4677281"/>
              <a:gd name="connsiteY0" fmla="*/ 5588949 h 5588949"/>
              <a:gd name="connsiteX1" fmla="*/ 1169320 w 4677281"/>
              <a:gd name="connsiteY1" fmla="*/ 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77281"/>
              <a:gd name="connsiteY0" fmla="*/ 5588949 h 5588949"/>
              <a:gd name="connsiteX1" fmla="*/ 397 w 4677281"/>
              <a:gd name="connsiteY1" fmla="*/ 2828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49001"/>
              <a:gd name="connsiteY0" fmla="*/ 5560669 h 5560669"/>
              <a:gd name="connsiteX1" fmla="*/ 397 w 4649001"/>
              <a:gd name="connsiteY1" fmla="*/ 0 h 5560669"/>
              <a:gd name="connsiteX2" fmla="*/ 4649001 w 4649001"/>
              <a:gd name="connsiteY2" fmla="*/ 1451729 h 5560669"/>
              <a:gd name="connsiteX3" fmla="*/ 3507961 w 4649001"/>
              <a:gd name="connsiteY3" fmla="*/ 5560669 h 5560669"/>
              <a:gd name="connsiteX4" fmla="*/ 0 w 4649001"/>
              <a:gd name="connsiteY4" fmla="*/ 5560669 h 5560669"/>
              <a:gd name="connsiteX0" fmla="*/ 0 w 4649001"/>
              <a:gd name="connsiteY0" fmla="*/ 5560669 h 5560669"/>
              <a:gd name="connsiteX1" fmla="*/ 397 w 4649001"/>
              <a:gd name="connsiteY1" fmla="*/ 0 h 5560669"/>
              <a:gd name="connsiteX2" fmla="*/ 4649001 w 4649001"/>
              <a:gd name="connsiteY2" fmla="*/ 1451729 h 5560669"/>
              <a:gd name="connsiteX3" fmla="*/ 4648604 w 4649001"/>
              <a:gd name="connsiteY3" fmla="*/ 3976966 h 5560669"/>
              <a:gd name="connsiteX4" fmla="*/ 0 w 4649001"/>
              <a:gd name="connsiteY4" fmla="*/ 5560669 h 5560669"/>
              <a:gd name="connsiteX0" fmla="*/ 0 w 4649001"/>
              <a:gd name="connsiteY0" fmla="*/ 5560669 h 5560669"/>
              <a:gd name="connsiteX1" fmla="*/ 397 w 4649001"/>
              <a:gd name="connsiteY1" fmla="*/ 0 h 5560669"/>
              <a:gd name="connsiteX2" fmla="*/ 2293071 w 4649001"/>
              <a:gd name="connsiteY2" fmla="*/ 708370 h 5560669"/>
              <a:gd name="connsiteX3" fmla="*/ 4649001 w 4649001"/>
              <a:gd name="connsiteY3" fmla="*/ 1451729 h 5560669"/>
              <a:gd name="connsiteX4" fmla="*/ 4648604 w 4649001"/>
              <a:gd name="connsiteY4" fmla="*/ 3976966 h 5560669"/>
              <a:gd name="connsiteX5" fmla="*/ 0 w 4649001"/>
              <a:gd name="connsiteY5" fmla="*/ 5560669 h 5560669"/>
              <a:gd name="connsiteX0" fmla="*/ 17187 w 4666188"/>
              <a:gd name="connsiteY0" fmla="*/ 4852299 h 4852299"/>
              <a:gd name="connsiteX1" fmla="*/ 0 w 4666188"/>
              <a:gd name="connsiteY1" fmla="*/ 3807 h 4852299"/>
              <a:gd name="connsiteX2" fmla="*/ 2310258 w 4666188"/>
              <a:gd name="connsiteY2" fmla="*/ 0 h 4852299"/>
              <a:gd name="connsiteX3" fmla="*/ 4666188 w 4666188"/>
              <a:gd name="connsiteY3" fmla="*/ 743359 h 4852299"/>
              <a:gd name="connsiteX4" fmla="*/ 4665791 w 4666188"/>
              <a:gd name="connsiteY4" fmla="*/ 3268596 h 4852299"/>
              <a:gd name="connsiteX5" fmla="*/ 17187 w 4666188"/>
              <a:gd name="connsiteY5" fmla="*/ 4852299 h 4852299"/>
              <a:gd name="connsiteX0" fmla="*/ 0 w 4649001"/>
              <a:gd name="connsiteY0" fmla="*/ 4852299 h 4852299"/>
              <a:gd name="connsiteX1" fmla="*/ 397 w 4649001"/>
              <a:gd name="connsiteY1" fmla="*/ 3807 h 4852299"/>
              <a:gd name="connsiteX2" fmla="*/ 2293071 w 4649001"/>
              <a:gd name="connsiteY2" fmla="*/ 0 h 4852299"/>
              <a:gd name="connsiteX3" fmla="*/ 4649001 w 4649001"/>
              <a:gd name="connsiteY3" fmla="*/ 743359 h 4852299"/>
              <a:gd name="connsiteX4" fmla="*/ 4648604 w 4649001"/>
              <a:gd name="connsiteY4" fmla="*/ 3268596 h 4852299"/>
              <a:gd name="connsiteX5" fmla="*/ 0 w 4649001"/>
              <a:gd name="connsiteY5" fmla="*/ 4852299 h 4852299"/>
              <a:gd name="connsiteX0" fmla="*/ 8396 w 4657397"/>
              <a:gd name="connsiteY0" fmla="*/ 4852299 h 4852299"/>
              <a:gd name="connsiteX1" fmla="*/ 1 w 4657397"/>
              <a:gd name="connsiteY1" fmla="*/ 3807 h 4852299"/>
              <a:gd name="connsiteX2" fmla="*/ 2301467 w 4657397"/>
              <a:gd name="connsiteY2" fmla="*/ 0 h 4852299"/>
              <a:gd name="connsiteX3" fmla="*/ 4657397 w 4657397"/>
              <a:gd name="connsiteY3" fmla="*/ 743359 h 4852299"/>
              <a:gd name="connsiteX4" fmla="*/ 4657000 w 4657397"/>
              <a:gd name="connsiteY4" fmla="*/ 3268596 h 4852299"/>
              <a:gd name="connsiteX5" fmla="*/ 8396 w 4657397"/>
              <a:gd name="connsiteY5" fmla="*/ 4852299 h 485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7397" h="4852299">
                <a:moveTo>
                  <a:pt x="8396" y="4852299"/>
                </a:moveTo>
                <a:cubicBezTo>
                  <a:pt x="8528" y="2998743"/>
                  <a:pt x="-131" y="1857363"/>
                  <a:pt x="1" y="3807"/>
                </a:cubicBezTo>
                <a:lnTo>
                  <a:pt x="2301467" y="0"/>
                </a:lnTo>
                <a:lnTo>
                  <a:pt x="4657397" y="743359"/>
                </a:lnTo>
                <a:cubicBezTo>
                  <a:pt x="4657265" y="1585105"/>
                  <a:pt x="4657132" y="2426850"/>
                  <a:pt x="4657000" y="3268596"/>
                </a:cubicBezTo>
                <a:lnTo>
                  <a:pt x="8396" y="4852299"/>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5" name="Zástupný symbol obrázku 4">
            <a:extLst>
              <a:ext uri="{FF2B5EF4-FFF2-40B4-BE49-F238E27FC236}">
                <a16:creationId xmlns:a16="http://schemas.microsoft.com/office/drawing/2014/main" id="{6EFDB9B7-8CAA-46D8-AA1F-D840BD257321}"/>
              </a:ext>
            </a:extLst>
          </p:cNvPr>
          <p:cNvSpPr>
            <a:spLocks noGrp="1"/>
          </p:cNvSpPr>
          <p:nvPr>
            <p:ph type="pic" sz="quarter" idx="23" hasCustomPrompt="1"/>
          </p:nvPr>
        </p:nvSpPr>
        <p:spPr>
          <a:xfrm>
            <a:off x="6741084" y="2903303"/>
            <a:ext cx="5456883" cy="3468573"/>
          </a:xfrm>
          <a:custGeom>
            <a:avLst/>
            <a:gdLst>
              <a:gd name="connsiteX0" fmla="*/ 0 w 5659437"/>
              <a:gd name="connsiteY0" fmla="*/ 2695575 h 2695575"/>
              <a:gd name="connsiteX1" fmla="*/ 673894 w 5659437"/>
              <a:gd name="connsiteY1" fmla="*/ 0 h 2695575"/>
              <a:gd name="connsiteX2" fmla="*/ 5659437 w 5659437"/>
              <a:gd name="connsiteY2" fmla="*/ 0 h 2695575"/>
              <a:gd name="connsiteX3" fmla="*/ 4985543 w 5659437"/>
              <a:gd name="connsiteY3" fmla="*/ 2695575 h 2695575"/>
              <a:gd name="connsiteX4" fmla="*/ 0 w 5659437"/>
              <a:gd name="connsiteY4" fmla="*/ 2695575 h 2695575"/>
              <a:gd name="connsiteX0" fmla="*/ 0 w 5659437"/>
              <a:gd name="connsiteY0" fmla="*/ 3044367 h 3044367"/>
              <a:gd name="connsiteX1" fmla="*/ 211981 w 5659437"/>
              <a:gd name="connsiteY1" fmla="*/ 0 h 3044367"/>
              <a:gd name="connsiteX2" fmla="*/ 5659437 w 5659437"/>
              <a:gd name="connsiteY2" fmla="*/ 348792 h 3044367"/>
              <a:gd name="connsiteX3" fmla="*/ 4985543 w 5659437"/>
              <a:gd name="connsiteY3" fmla="*/ 3044367 h 3044367"/>
              <a:gd name="connsiteX4" fmla="*/ 0 w 5659437"/>
              <a:gd name="connsiteY4" fmla="*/ 3044367 h 3044367"/>
              <a:gd name="connsiteX0" fmla="*/ 23689 w 5447456"/>
              <a:gd name="connsiteY0" fmla="*/ 2167674 h 3044367"/>
              <a:gd name="connsiteX1" fmla="*/ 0 w 5447456"/>
              <a:gd name="connsiteY1" fmla="*/ 0 h 3044367"/>
              <a:gd name="connsiteX2" fmla="*/ 5447456 w 5447456"/>
              <a:gd name="connsiteY2" fmla="*/ 348792 h 3044367"/>
              <a:gd name="connsiteX3" fmla="*/ 4773562 w 5447456"/>
              <a:gd name="connsiteY3" fmla="*/ 3044367 h 3044367"/>
              <a:gd name="connsiteX4" fmla="*/ 23689 w 5447456"/>
              <a:gd name="connsiteY4" fmla="*/ 2167674 h 3044367"/>
              <a:gd name="connsiteX0" fmla="*/ 23689 w 5452292"/>
              <a:gd name="connsiteY0" fmla="*/ 2167674 h 3468573"/>
              <a:gd name="connsiteX1" fmla="*/ 0 w 5452292"/>
              <a:gd name="connsiteY1" fmla="*/ 0 h 3468573"/>
              <a:gd name="connsiteX2" fmla="*/ 5447456 w 5452292"/>
              <a:gd name="connsiteY2" fmla="*/ 348792 h 3468573"/>
              <a:gd name="connsiteX3" fmla="*/ 5452292 w 5452292"/>
              <a:gd name="connsiteY3" fmla="*/ 3468573 h 3468573"/>
              <a:gd name="connsiteX4" fmla="*/ 23689 w 5452292"/>
              <a:gd name="connsiteY4" fmla="*/ 2167674 h 3468573"/>
              <a:gd name="connsiteX0" fmla="*/ 23689 w 5456883"/>
              <a:gd name="connsiteY0" fmla="*/ 2167674 h 3468573"/>
              <a:gd name="connsiteX1" fmla="*/ 0 w 5456883"/>
              <a:gd name="connsiteY1" fmla="*/ 0 h 3468573"/>
              <a:gd name="connsiteX2" fmla="*/ 5456883 w 5456883"/>
              <a:gd name="connsiteY2" fmla="*/ 377072 h 3468573"/>
              <a:gd name="connsiteX3" fmla="*/ 5452292 w 5456883"/>
              <a:gd name="connsiteY3" fmla="*/ 3468573 h 3468573"/>
              <a:gd name="connsiteX4" fmla="*/ 23689 w 5456883"/>
              <a:gd name="connsiteY4" fmla="*/ 2167674 h 346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6883" h="3468573">
                <a:moveTo>
                  <a:pt x="23689" y="2167674"/>
                </a:moveTo>
                <a:lnTo>
                  <a:pt x="0" y="0"/>
                </a:lnTo>
                <a:lnTo>
                  <a:pt x="5456883" y="377072"/>
                </a:lnTo>
                <a:cubicBezTo>
                  <a:pt x="5455353" y="1407572"/>
                  <a:pt x="5453822" y="2438073"/>
                  <a:pt x="5452292" y="3468573"/>
                </a:cubicBezTo>
                <a:lnTo>
                  <a:pt x="23689" y="2167674"/>
                </a:lnTo>
                <a:close/>
              </a:path>
            </a:pathLst>
          </a:custGeom>
          <a:gradFill>
            <a:gsLst>
              <a:gs pos="0">
                <a:schemeClr val="bg1">
                  <a:lumMod val="65000"/>
                </a:schemeClr>
              </a:gs>
              <a:gs pos="100000">
                <a:schemeClr val="bg1">
                  <a:lumMod val="85000"/>
                </a:schemeClr>
              </a:gs>
            </a:gsLst>
            <a:lin ang="10800000" scaled="0"/>
          </a:gradFill>
        </p:spPr>
        <p:txBody>
          <a:bodyPr anchor="ctr">
            <a:normAutofit/>
          </a:bodyPr>
          <a:lstStyle>
            <a:lvl1pPr>
              <a:buNone/>
              <a:defRPr sz="1100"/>
            </a:lvl1pPr>
          </a:lstStyle>
          <a:p>
            <a:r>
              <a:rPr lang="cs-CZ" dirty="0"/>
              <a:t>Vložte obrázek</a:t>
            </a:r>
          </a:p>
        </p:txBody>
      </p:sp>
    </p:spTree>
    <p:extLst>
      <p:ext uri="{BB962C8B-B14F-4D97-AF65-F5344CB8AC3E}">
        <p14:creationId xmlns:p14="http://schemas.microsoft.com/office/powerpoint/2010/main" val="34020874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apitola">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32843ED8-1DF7-4BAB-8E56-0295B9562E47}"/>
              </a:ext>
            </a:extLst>
          </p:cNvPr>
          <p:cNvSpPr>
            <a:spLocks noGrp="1"/>
          </p:cNvSpPr>
          <p:nvPr>
            <p:ph type="ftr" sz="quarter" idx="11"/>
          </p:nvPr>
        </p:nvSpPr>
        <p:spPr>
          <a:xfrm>
            <a:off x="444499" y="6173787"/>
            <a:ext cx="6553200" cy="365125"/>
          </a:xfrm>
        </p:spPr>
        <p:txBody>
          <a:bodyPr/>
          <a:lstStyle>
            <a:lvl1pPr algn="l">
              <a:defRPr/>
            </a:lvl1pPr>
          </a:lstStyle>
          <a:p>
            <a:pPr algn="l"/>
            <a:r>
              <a:rPr lang="en-US"/>
              <a:t>Modelování produkčních a logistických systémů - cvičení, ŠAVŠ, Jan Fábry, 26.1.2022</a:t>
            </a:r>
            <a:endParaRPr lang="cs-CZ" dirty="0"/>
          </a:p>
        </p:txBody>
      </p:sp>
      <p:sp>
        <p:nvSpPr>
          <p:cNvPr id="5" name="Zástupný symbol pro číslo snímku 4">
            <a:extLst>
              <a:ext uri="{FF2B5EF4-FFF2-40B4-BE49-F238E27FC236}">
                <a16:creationId xmlns:a16="http://schemas.microsoft.com/office/drawing/2014/main" id="{B3D6331E-CB7B-4362-AD65-E326A47E5F5B}"/>
              </a:ext>
            </a:extLst>
          </p:cNvPr>
          <p:cNvSpPr>
            <a:spLocks noGrp="1"/>
          </p:cNvSpPr>
          <p:nvPr>
            <p:ph type="sldNum" sz="quarter" idx="12"/>
          </p:nvPr>
        </p:nvSpPr>
        <p:spPr>
          <a:xfrm>
            <a:off x="9004301" y="6085897"/>
            <a:ext cx="2743200" cy="365125"/>
          </a:xfrm>
        </p:spPr>
        <p:txBody>
          <a:bodyPr/>
          <a:lstStyle/>
          <a:p>
            <a:fld id="{2CCBFC96-D0B0-4748-8307-6E5E2D74C2B0}" type="slidenum">
              <a:rPr lang="cs-CZ" smtClean="0"/>
              <a:t>‹#›</a:t>
            </a:fld>
            <a:endParaRPr lang="cs-CZ"/>
          </a:p>
        </p:txBody>
      </p:sp>
      <p:sp>
        <p:nvSpPr>
          <p:cNvPr id="6" name="Text názvu">
            <a:extLst>
              <a:ext uri="{FF2B5EF4-FFF2-40B4-BE49-F238E27FC236}">
                <a16:creationId xmlns:a16="http://schemas.microsoft.com/office/drawing/2014/main" id="{FF7E7A73-21D0-413A-A71D-342857EBB711}"/>
              </a:ext>
            </a:extLst>
          </p:cNvPr>
          <p:cNvSpPr txBox="1">
            <a:spLocks noGrp="1"/>
          </p:cNvSpPr>
          <p:nvPr>
            <p:ph type="title"/>
          </p:nvPr>
        </p:nvSpPr>
        <p:spPr>
          <a:xfrm>
            <a:off x="444500" y="2973323"/>
            <a:ext cx="6535739" cy="736437"/>
          </a:xfrm>
          <a:prstGeom prst="rect">
            <a:avLst/>
          </a:prstGeom>
        </p:spPr>
        <p:txBody>
          <a:bodyPr/>
          <a:lstStyle/>
          <a:p>
            <a:r>
              <a:t>Text názvu</a:t>
            </a:r>
          </a:p>
        </p:txBody>
      </p:sp>
      <p:sp>
        <p:nvSpPr>
          <p:cNvPr id="7" name="Zástupný text 6">
            <a:extLst>
              <a:ext uri="{FF2B5EF4-FFF2-40B4-BE49-F238E27FC236}">
                <a16:creationId xmlns:a16="http://schemas.microsoft.com/office/drawing/2014/main" id="{48EEE370-3843-4069-B9CB-48DBD1E46234}"/>
              </a:ext>
            </a:extLst>
          </p:cNvPr>
          <p:cNvSpPr>
            <a:spLocks noGrp="1"/>
          </p:cNvSpPr>
          <p:nvPr>
            <p:ph type="body" sz="quarter" idx="21" hasCustomPrompt="1"/>
          </p:nvPr>
        </p:nvSpPr>
        <p:spPr>
          <a:xfrm>
            <a:off x="444500" y="2506663"/>
            <a:ext cx="6535738" cy="448234"/>
          </a:xfrm>
          <a:prstGeom prst="rect">
            <a:avLst/>
          </a:prstGeom>
        </p:spPr>
        <p:txBody>
          <a:bodyPr>
            <a:normAutofit/>
          </a:bodyPr>
          <a:lstStyle>
            <a:lvl1pPr marL="0" indent="0" defTabSz="786384">
              <a:spcBef>
                <a:spcPts val="800"/>
              </a:spcBef>
              <a:buClr>
                <a:srgbClr val="D9D9D9"/>
              </a:buClr>
              <a:buSzTx/>
              <a:buFont typeface="Wingdings"/>
              <a:buNone/>
              <a:defRPr sz="2580" b="1">
                <a:solidFill>
                  <a:schemeClr val="bg2"/>
                </a:solidFill>
              </a:defRPr>
            </a:lvl1pPr>
          </a:lstStyle>
          <a:p>
            <a:r>
              <a:rPr dirty="0" err="1"/>
              <a:t>Kliknutím</a:t>
            </a:r>
            <a:r>
              <a:rPr dirty="0"/>
              <a:t> </a:t>
            </a:r>
            <a:r>
              <a:rPr dirty="0" err="1"/>
              <a:t>vložíte</a:t>
            </a:r>
            <a:r>
              <a:rPr dirty="0"/>
              <a:t> </a:t>
            </a:r>
            <a:r>
              <a:rPr dirty="0" err="1"/>
              <a:t>číslo</a:t>
            </a:r>
            <a:r>
              <a:rPr dirty="0"/>
              <a:t> </a:t>
            </a:r>
            <a:r>
              <a:rPr dirty="0" err="1"/>
              <a:t>kapitoly</a:t>
            </a:r>
            <a:r>
              <a:rPr dirty="0"/>
              <a:t>.</a:t>
            </a:r>
          </a:p>
        </p:txBody>
      </p:sp>
      <p:sp>
        <p:nvSpPr>
          <p:cNvPr id="8" name="Text úrovně 1">
            <a:extLst>
              <a:ext uri="{FF2B5EF4-FFF2-40B4-BE49-F238E27FC236}">
                <a16:creationId xmlns:a16="http://schemas.microsoft.com/office/drawing/2014/main" id="{CB2A18A9-072A-4C1E-8A0B-C14E9E74A602}"/>
              </a:ext>
            </a:extLst>
          </p:cNvPr>
          <p:cNvSpPr txBox="1">
            <a:spLocks noGrp="1"/>
          </p:cNvSpPr>
          <p:nvPr>
            <p:ph type="body" sz="quarter" idx="23" hasCustomPrompt="1"/>
          </p:nvPr>
        </p:nvSpPr>
        <p:spPr>
          <a:xfrm>
            <a:off x="444500" y="3718814"/>
            <a:ext cx="6553200" cy="2276380"/>
          </a:xfrm>
          <a:prstGeom prst="rect">
            <a:avLst/>
          </a:prstGeom>
        </p:spPr>
        <p:txBody>
          <a:bodyPr>
            <a:normAutofit/>
          </a:bodyPr>
          <a:lstStyle>
            <a:lvl1pPr marL="0" indent="0">
              <a:lnSpc>
                <a:spcPct val="120000"/>
              </a:lnSpc>
              <a:buClr>
                <a:srgbClr val="D9D9D9"/>
              </a:buClr>
              <a:buSzTx/>
              <a:buFont typeface="Wingdings"/>
              <a:buNone/>
              <a:defRPr sz="1800">
                <a:solidFill>
                  <a:schemeClr val="tx1"/>
                </a:solidFill>
              </a:defRPr>
            </a:lvl1pPr>
          </a:lstStyle>
          <a:p>
            <a:r>
              <a:rPr dirty="0"/>
              <a:t>Text </a:t>
            </a:r>
            <a:r>
              <a:rPr dirty="0" err="1"/>
              <a:t>úrovně</a:t>
            </a:r>
            <a:r>
              <a:rPr dirty="0"/>
              <a:t> 1</a:t>
            </a:r>
          </a:p>
        </p:txBody>
      </p:sp>
      <p:sp>
        <p:nvSpPr>
          <p:cNvPr id="12" name="Zástupný symbol obrázku 11">
            <a:extLst>
              <a:ext uri="{FF2B5EF4-FFF2-40B4-BE49-F238E27FC236}">
                <a16:creationId xmlns:a16="http://schemas.microsoft.com/office/drawing/2014/main" id="{1F90B6E8-8A32-4354-A1C5-8B5012EA2982}"/>
              </a:ext>
            </a:extLst>
          </p:cNvPr>
          <p:cNvSpPr>
            <a:spLocks noGrp="1"/>
          </p:cNvSpPr>
          <p:nvPr>
            <p:ph type="pic" sz="quarter" idx="24" hasCustomPrompt="1"/>
          </p:nvPr>
        </p:nvSpPr>
        <p:spPr>
          <a:xfrm>
            <a:off x="7749459" y="0"/>
            <a:ext cx="4442541" cy="6180138"/>
          </a:xfrm>
          <a:custGeom>
            <a:avLst/>
            <a:gdLst>
              <a:gd name="connsiteX0" fmla="*/ 0 w 4440237"/>
              <a:gd name="connsiteY0" fmla="*/ 6180138 h 6180138"/>
              <a:gd name="connsiteX1" fmla="*/ 1110059 w 4440237"/>
              <a:gd name="connsiteY1" fmla="*/ 0 h 6180138"/>
              <a:gd name="connsiteX2" fmla="*/ 4440237 w 4440237"/>
              <a:gd name="connsiteY2" fmla="*/ 0 h 6180138"/>
              <a:gd name="connsiteX3" fmla="*/ 3330178 w 4440237"/>
              <a:gd name="connsiteY3" fmla="*/ 6180138 h 6180138"/>
              <a:gd name="connsiteX4" fmla="*/ 0 w 4440237"/>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3332482 w 4442541"/>
              <a:gd name="connsiteY3" fmla="*/ 6180138 h 6180138"/>
              <a:gd name="connsiteX4" fmla="*/ 2304 w 4442541"/>
              <a:gd name="connsiteY4" fmla="*/ 6180138 h 6180138"/>
              <a:gd name="connsiteX0" fmla="*/ 2304 w 4444845"/>
              <a:gd name="connsiteY0" fmla="*/ 6180138 h 6180138"/>
              <a:gd name="connsiteX1" fmla="*/ 0 w 4444845"/>
              <a:gd name="connsiteY1" fmla="*/ 0 h 6180138"/>
              <a:gd name="connsiteX2" fmla="*/ 4442541 w 4444845"/>
              <a:gd name="connsiteY2" fmla="*/ 0 h 6180138"/>
              <a:gd name="connsiteX3" fmla="*/ 4444845 w 4444845"/>
              <a:gd name="connsiteY3" fmla="*/ 4577581 h 6180138"/>
              <a:gd name="connsiteX4" fmla="*/ 2304 w 4444845"/>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4435418 w 4442541"/>
              <a:gd name="connsiteY3" fmla="*/ 4605861 h 6180138"/>
              <a:gd name="connsiteX4" fmla="*/ 2304 w 4442541"/>
              <a:gd name="connsiteY4" fmla="*/ 6180138 h 618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541" h="6180138">
                <a:moveTo>
                  <a:pt x="2304" y="6180138"/>
                </a:moveTo>
                <a:lnTo>
                  <a:pt x="0" y="0"/>
                </a:lnTo>
                <a:lnTo>
                  <a:pt x="4442541" y="0"/>
                </a:lnTo>
                <a:cubicBezTo>
                  <a:pt x="4440167" y="1535287"/>
                  <a:pt x="4437792" y="3070574"/>
                  <a:pt x="4435418" y="4605861"/>
                </a:cubicBezTo>
                <a:lnTo>
                  <a:pt x="2304" y="6180138"/>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Tree>
    <p:extLst>
      <p:ext uri="{BB962C8B-B14F-4D97-AF65-F5344CB8AC3E}">
        <p14:creationId xmlns:p14="http://schemas.microsoft.com/office/powerpoint/2010/main" val="12676678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bsa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Modelování produkčních a logistických systémů - cvičení, ŠAVŠ, Jan Fábry, 26.1.2022</a:t>
            </a:r>
            <a:endParaRPr lang="cs-CZ" dirty="0"/>
          </a:p>
        </p:txBody>
      </p:sp>
    </p:spTree>
    <p:extLst>
      <p:ext uri="{BB962C8B-B14F-4D97-AF65-F5344CB8AC3E}">
        <p14:creationId xmlns:p14="http://schemas.microsoft.com/office/powerpoint/2010/main" val="5045009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bsah - prázdn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Modelování produkčních a logistických systémů - cvičení, ŠAVŠ, Jan Fábry, 26.1.2022</a:t>
            </a:r>
            <a:endParaRPr lang="cs-CZ" dirty="0"/>
          </a:p>
        </p:txBody>
      </p:sp>
    </p:spTree>
    <p:extLst>
      <p:ext uri="{BB962C8B-B14F-4D97-AF65-F5344CB8AC3E}">
        <p14:creationId xmlns:p14="http://schemas.microsoft.com/office/powerpoint/2010/main" val="25578171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bsah - obráz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428945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lang="cs-CZ" dirty="0"/>
              <a:t>Text úrovně 1</a:t>
            </a:r>
          </a:p>
          <a:p>
            <a:pPr lvl="1"/>
            <a:r>
              <a:rPr lang="cs-CZ" dirty="0"/>
              <a:t>Text úrovně 2</a:t>
            </a:r>
          </a:p>
          <a:p>
            <a:pPr lvl="2"/>
            <a:r>
              <a:rPr lang="cs-CZ" dirty="0"/>
              <a:t>Text úrovně 2</a:t>
            </a:r>
          </a:p>
          <a:p>
            <a:pPr lvl="3"/>
            <a:r>
              <a:rPr lang="cs-CZ" dirty="0"/>
              <a:t>Text úrovně 3</a:t>
            </a:r>
          </a:p>
          <a:p>
            <a:pPr lvl="4"/>
            <a:r>
              <a:rPr lang="cs-CZ" dirty="0"/>
              <a:t>Text úrovně 4</a:t>
            </a:r>
          </a:p>
          <a:p>
            <a:pPr lvl="5"/>
            <a:r>
              <a:rPr lang="cs-CZ" dirty="0"/>
              <a:t>Text úrovně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Modelování produkčních a logistických systémů - cvičení, ŠAVŠ, Jan Fábry, 26.1.2022</a:t>
            </a:r>
            <a:endParaRPr lang="cs-CZ" dirty="0"/>
          </a:p>
        </p:txBody>
      </p:sp>
      <p:sp>
        <p:nvSpPr>
          <p:cNvPr id="3" name="Zástupný symbol obrázku 2">
            <a:extLst>
              <a:ext uri="{FF2B5EF4-FFF2-40B4-BE49-F238E27FC236}">
                <a16:creationId xmlns:a16="http://schemas.microsoft.com/office/drawing/2014/main" id="{DB6AB0FB-5C1D-4B7A-8CE7-F1BF56E2E1C4}"/>
              </a:ext>
            </a:extLst>
          </p:cNvPr>
          <p:cNvSpPr>
            <a:spLocks noGrp="1"/>
          </p:cNvSpPr>
          <p:nvPr>
            <p:ph type="pic" sz="quarter" idx="24" hasCustomPrompt="1"/>
          </p:nvPr>
        </p:nvSpPr>
        <p:spPr>
          <a:xfrm>
            <a:off x="6320573" y="1654135"/>
            <a:ext cx="5429911" cy="4289453"/>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Tree>
    <p:extLst>
      <p:ext uri="{BB962C8B-B14F-4D97-AF65-F5344CB8AC3E}">
        <p14:creationId xmlns:p14="http://schemas.microsoft.com/office/powerpoint/2010/main" val="8232917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bsah - 4 obrázk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Zástupný symbol obrázku 3">
            <a:extLst>
              <a:ext uri="{FF2B5EF4-FFF2-40B4-BE49-F238E27FC236}">
                <a16:creationId xmlns:a16="http://schemas.microsoft.com/office/drawing/2014/main" id="{AB7F9E6A-777D-44DD-A47B-5DD5FC8C8A86}"/>
              </a:ext>
            </a:extLst>
          </p:cNvPr>
          <p:cNvSpPr>
            <a:spLocks noGrp="1"/>
          </p:cNvSpPr>
          <p:nvPr>
            <p:ph type="pic" sz="quarter" idx="25" hasCustomPrompt="1"/>
          </p:nvPr>
        </p:nvSpPr>
        <p:spPr>
          <a:xfrm>
            <a:off x="9002780" y="1515861"/>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0" name="Zástupný symbol obrázku 3">
            <a:extLst>
              <a:ext uri="{FF2B5EF4-FFF2-40B4-BE49-F238E27FC236}">
                <a16:creationId xmlns:a16="http://schemas.microsoft.com/office/drawing/2014/main" id="{EDCA234F-0E17-4D14-AB29-11CFBF7D94B5}"/>
              </a:ext>
            </a:extLst>
          </p:cNvPr>
          <p:cNvSpPr>
            <a:spLocks noGrp="1"/>
          </p:cNvSpPr>
          <p:nvPr>
            <p:ph type="pic" sz="quarter" idx="26" hasCustomPrompt="1"/>
          </p:nvPr>
        </p:nvSpPr>
        <p:spPr>
          <a:xfrm>
            <a:off x="5990209" y="1515860"/>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1" name="Zástupný symbol obrázku 3">
            <a:extLst>
              <a:ext uri="{FF2B5EF4-FFF2-40B4-BE49-F238E27FC236}">
                <a16:creationId xmlns:a16="http://schemas.microsoft.com/office/drawing/2014/main" id="{17411511-1D11-48AE-8839-6957854EF4BE}"/>
              </a:ext>
            </a:extLst>
          </p:cNvPr>
          <p:cNvSpPr>
            <a:spLocks noGrp="1"/>
          </p:cNvSpPr>
          <p:nvPr>
            <p:ph type="pic" sz="quarter" idx="27" hasCustomPrompt="1"/>
          </p:nvPr>
        </p:nvSpPr>
        <p:spPr>
          <a:xfrm>
            <a:off x="5990209" y="3648588"/>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2" name="Zástupný symbol obrázku 3">
            <a:extLst>
              <a:ext uri="{FF2B5EF4-FFF2-40B4-BE49-F238E27FC236}">
                <a16:creationId xmlns:a16="http://schemas.microsoft.com/office/drawing/2014/main" id="{D299162E-383C-4EBB-821A-1A31ACCF5315}"/>
              </a:ext>
            </a:extLst>
          </p:cNvPr>
          <p:cNvSpPr>
            <a:spLocks noGrp="1"/>
          </p:cNvSpPr>
          <p:nvPr>
            <p:ph type="pic" sz="quarter" idx="28" hasCustomPrompt="1"/>
          </p:nvPr>
        </p:nvSpPr>
        <p:spPr>
          <a:xfrm>
            <a:off x="9002780" y="3648587"/>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390604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Modelování produkčních a logistických systémů - cvičení, ŠAVŠ, Jan Fábry, 26.1.2022</a:t>
            </a:r>
            <a:endParaRPr lang="cs-CZ" dirty="0"/>
          </a:p>
        </p:txBody>
      </p:sp>
    </p:spTree>
    <p:extLst>
      <p:ext uri="{BB962C8B-B14F-4D97-AF65-F5344CB8AC3E}">
        <p14:creationId xmlns:p14="http://schemas.microsoft.com/office/powerpoint/2010/main" val="2570069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sah - prázn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Modelování produkčních a logistických systémů - cvičení, ŠAVŠ, Jan Fábry, 26.1.2022</a:t>
            </a:r>
            <a:endParaRPr lang="cs-CZ" dirty="0"/>
          </a:p>
        </p:txBody>
      </p:sp>
      <p:sp>
        <p:nvSpPr>
          <p:cNvPr id="7" name="Podnadpis">
            <a:extLst>
              <a:ext uri="{FF2B5EF4-FFF2-40B4-BE49-F238E27FC236}">
                <a16:creationId xmlns:a16="http://schemas.microsoft.com/office/drawing/2014/main" id="{4CEA6031-126F-4660-B831-AF344BF2998D}"/>
              </a:ext>
            </a:extLst>
          </p:cNvPr>
          <p:cNvSpPr txBox="1">
            <a:spLocks noGrp="1"/>
          </p:cNvSpPr>
          <p:nvPr>
            <p:ph type="body" sz="quarter" idx="23"/>
          </p:nvPr>
        </p:nvSpPr>
        <p:spPr>
          <a:xfrm>
            <a:off x="460326" y="1066638"/>
            <a:ext cx="9242159" cy="369332"/>
          </a:xfrm>
          <a:prstGeom prst="rect">
            <a:avLst/>
          </a:prstGeom>
        </p:spPr>
        <p:txBody>
          <a:bodyPr wrap="square">
            <a:spAutoFit/>
          </a:bodyPr>
          <a:lstStyle>
            <a:lvl1pPr marL="0" indent="0">
              <a:lnSpc>
                <a:spcPct val="100000"/>
              </a:lnSpc>
              <a:spcBef>
                <a:spcPts val="0"/>
              </a:spcBef>
              <a:buClr>
                <a:srgbClr val="D9D9D9"/>
              </a:buClr>
              <a:buSzTx/>
              <a:buFont typeface="Wingdings"/>
              <a:buNone/>
              <a:defRPr sz="1800" b="1"/>
            </a:lvl1pPr>
          </a:lstStyle>
          <a:p>
            <a:r>
              <a:t>Podnadpis</a:t>
            </a:r>
          </a:p>
        </p:txBody>
      </p:sp>
    </p:spTree>
    <p:extLst>
      <p:ext uri="{BB962C8B-B14F-4D97-AF65-F5344CB8AC3E}">
        <p14:creationId xmlns:p14="http://schemas.microsoft.com/office/powerpoint/2010/main" val="38995810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bsah - velký obráz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1359337"/>
            <a:ext cx="11308968" cy="456045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Modelování produkčních a logistických systémů - cvičení, ŠAVŠ, Jan Fábry, 26.1.2022</a:t>
            </a:r>
            <a:endParaRPr lang="cs-CZ" dirty="0"/>
          </a:p>
        </p:txBody>
      </p:sp>
    </p:spTree>
    <p:extLst>
      <p:ext uri="{BB962C8B-B14F-4D97-AF65-F5344CB8AC3E}">
        <p14:creationId xmlns:p14="http://schemas.microsoft.com/office/powerpoint/2010/main" val="27147191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bsah - celý obráz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441393"/>
            <a:ext cx="11308968" cy="5478395"/>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Modelování produkčních a logistických systémů - cvičení, ŠAVŠ, Jan Fábry, 26.1.2022</a:t>
            </a:r>
            <a:endParaRPr lang="cs-CZ" dirty="0"/>
          </a:p>
        </p:txBody>
      </p:sp>
    </p:spTree>
    <p:extLst>
      <p:ext uri="{BB962C8B-B14F-4D97-AF65-F5344CB8AC3E}">
        <p14:creationId xmlns:p14="http://schemas.microsoft.com/office/powerpoint/2010/main" val="38581751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one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ěkuji za pozornost.">
            <a:extLst>
              <a:ext uri="{FF2B5EF4-FFF2-40B4-BE49-F238E27FC236}">
                <a16:creationId xmlns:a16="http://schemas.microsoft.com/office/drawing/2014/main" id="{96DA163D-293A-4071-90D4-4484B7E0ED28}"/>
              </a:ext>
            </a:extLst>
          </p:cNvPr>
          <p:cNvSpPr txBox="1">
            <a:spLocks noGrp="1"/>
          </p:cNvSpPr>
          <p:nvPr>
            <p:ph type="title" hasCustomPrompt="1"/>
          </p:nvPr>
        </p:nvSpPr>
        <p:spPr>
          <a:xfrm>
            <a:off x="701963" y="2701172"/>
            <a:ext cx="10812703" cy="1286628"/>
          </a:xfrm>
          <a:prstGeom prst="rect">
            <a:avLst/>
          </a:prstGeom>
        </p:spPr>
        <p:txBody>
          <a:bodyPr/>
          <a:lstStyle>
            <a:lvl1pPr algn="ctr">
              <a:defRPr sz="6000" b="1"/>
            </a:lvl1pPr>
          </a:lstStyle>
          <a:p>
            <a:r>
              <a:rPr lang="cs-CZ" dirty="0"/>
              <a:t>Děkuji za pozornost.</a:t>
            </a:r>
            <a:endParaRPr dirty="0"/>
          </a:p>
        </p:txBody>
      </p:sp>
      <p:sp>
        <p:nvSpPr>
          <p:cNvPr id="8" name="Jméno">
            <a:extLst>
              <a:ext uri="{FF2B5EF4-FFF2-40B4-BE49-F238E27FC236}">
                <a16:creationId xmlns:a16="http://schemas.microsoft.com/office/drawing/2014/main" id="{16CFA609-4657-4603-9DEA-0A11A05DA0AA}"/>
              </a:ext>
            </a:extLst>
          </p:cNvPr>
          <p:cNvSpPr txBox="1">
            <a:spLocks noGrp="1"/>
          </p:cNvSpPr>
          <p:nvPr>
            <p:ph type="body" sz="quarter" idx="1" hasCustomPrompt="1"/>
          </p:nvPr>
        </p:nvSpPr>
        <p:spPr>
          <a:xfrm>
            <a:off x="701675" y="3987800"/>
            <a:ext cx="10812464" cy="406647"/>
          </a:xfrm>
          <a:prstGeom prst="rect">
            <a:avLst/>
          </a:prstGeom>
        </p:spPr>
        <p:txBody>
          <a:bodyPr/>
          <a:lstStyle>
            <a:lvl1pPr algn="ctr">
              <a:buNone/>
              <a:defRPr sz="2000" b="1"/>
            </a:lvl1pPr>
          </a:lstStyle>
          <a:p>
            <a:r>
              <a:rPr lang="cs-CZ" dirty="0"/>
              <a:t>Jméno</a:t>
            </a:r>
            <a:endParaRPr dirty="0"/>
          </a:p>
        </p:txBody>
      </p:sp>
      <p:sp>
        <p:nvSpPr>
          <p:cNvPr id="10" name="Zástupný text 10">
            <a:extLst>
              <a:ext uri="{FF2B5EF4-FFF2-40B4-BE49-F238E27FC236}">
                <a16:creationId xmlns:a16="http://schemas.microsoft.com/office/drawing/2014/main" id="{EC67C78D-9CD4-4FF3-B15D-7A707D56671E}"/>
              </a:ext>
            </a:extLst>
          </p:cNvPr>
          <p:cNvSpPr>
            <a:spLocks noGrp="1"/>
          </p:cNvSpPr>
          <p:nvPr>
            <p:ph type="body" idx="21" hasCustomPrompt="1"/>
          </p:nvPr>
        </p:nvSpPr>
        <p:spPr>
          <a:xfrm>
            <a:off x="702202" y="4394446"/>
            <a:ext cx="10812465" cy="406647"/>
          </a:xfrm>
          <a:prstGeom prst="rect">
            <a:avLst/>
          </a:prstGeom>
        </p:spPr>
        <p:txBody>
          <a:bodyPr/>
          <a:lstStyle>
            <a:lvl1pPr algn="ctr">
              <a:buNone/>
              <a:defRPr sz="1600" b="1">
                <a:solidFill>
                  <a:schemeClr val="bg2"/>
                </a:solidFill>
              </a:defRPr>
            </a:lvl1pPr>
          </a:lstStyle>
          <a:p>
            <a:r>
              <a:rPr lang="cs-CZ" dirty="0"/>
              <a:t>Pozice</a:t>
            </a:r>
            <a:endParaRPr dirty="0"/>
          </a:p>
        </p:txBody>
      </p:sp>
      <p:sp>
        <p:nvSpPr>
          <p:cNvPr id="12" name="Zástupný text 10">
            <a:extLst>
              <a:ext uri="{FF2B5EF4-FFF2-40B4-BE49-F238E27FC236}">
                <a16:creationId xmlns:a16="http://schemas.microsoft.com/office/drawing/2014/main" id="{AB15E619-4691-4FC1-9F7F-AC937C81A14D}"/>
              </a:ext>
            </a:extLst>
          </p:cNvPr>
          <p:cNvSpPr>
            <a:spLocks noGrp="1"/>
          </p:cNvSpPr>
          <p:nvPr>
            <p:ph type="body" idx="22" hasCustomPrompt="1"/>
          </p:nvPr>
        </p:nvSpPr>
        <p:spPr>
          <a:xfrm>
            <a:off x="707523" y="5207741"/>
            <a:ext cx="10812465" cy="406647"/>
          </a:xfrm>
          <a:prstGeom prst="rect">
            <a:avLst/>
          </a:prstGeom>
        </p:spPr>
        <p:txBody>
          <a:bodyPr/>
          <a:lstStyle>
            <a:lvl1pPr algn="ctr">
              <a:buNone/>
              <a:defRPr sz="1600" b="1">
                <a:solidFill>
                  <a:schemeClr val="bg1">
                    <a:lumMod val="65000"/>
                  </a:schemeClr>
                </a:solidFill>
              </a:defRPr>
            </a:lvl1pPr>
          </a:lstStyle>
          <a:p>
            <a:r>
              <a:rPr lang="cs-CZ" dirty="0"/>
              <a:t>Kontakt</a:t>
            </a:r>
            <a:endParaRPr dirty="0"/>
          </a:p>
        </p:txBody>
      </p:sp>
      <p:sp>
        <p:nvSpPr>
          <p:cNvPr id="2" name="TextovéPole 16">
            <a:extLst>
              <a:ext uri="{FF2B5EF4-FFF2-40B4-BE49-F238E27FC236}">
                <a16:creationId xmlns:a16="http://schemas.microsoft.com/office/drawing/2014/main" id="{98E839B3-B47D-4C13-A9B7-B3202B6A43A4}"/>
              </a:ext>
            </a:extLst>
          </p:cNvPr>
          <p:cNvSpPr txBox="1"/>
          <p:nvPr userDrawn="1"/>
        </p:nvSpPr>
        <p:spPr>
          <a:xfrm>
            <a:off x="747394" y="6073809"/>
            <a:ext cx="10726874"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a:solidFill>
                  <a:schemeClr val="accent2"/>
                </a:solidFill>
              </a:defRPr>
            </a:lvl1pPr>
          </a:lstStyle>
          <a:p>
            <a:r>
              <a:rPr b="1" dirty="0">
                <a:solidFill>
                  <a:schemeClr val="bg2"/>
                </a:solidFill>
                <a:latin typeface="Arial" panose="020B0604020202020204" pitchFamily="34" charset="0"/>
                <a:cs typeface="Arial" panose="020B0604020202020204" pitchFamily="34" charset="0"/>
              </a:rPr>
              <a:t>www.savs.cz</a:t>
            </a:r>
          </a:p>
        </p:txBody>
      </p:sp>
    </p:spTree>
    <p:extLst>
      <p:ext uri="{BB962C8B-B14F-4D97-AF65-F5344CB8AC3E}">
        <p14:creationId xmlns:p14="http://schemas.microsoft.com/office/powerpoint/2010/main" val="1247827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sah - obráz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428945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lang="cs-CZ" dirty="0"/>
              <a:t>Text úrovně 1</a:t>
            </a:r>
          </a:p>
          <a:p>
            <a:pPr lvl="1"/>
            <a:r>
              <a:rPr lang="cs-CZ" dirty="0"/>
              <a:t>Text úrovně 2</a:t>
            </a:r>
          </a:p>
          <a:p>
            <a:pPr lvl="2"/>
            <a:r>
              <a:rPr lang="cs-CZ" dirty="0"/>
              <a:t>Text úrovně 2</a:t>
            </a:r>
          </a:p>
          <a:p>
            <a:pPr lvl="3"/>
            <a:r>
              <a:rPr lang="cs-CZ" dirty="0"/>
              <a:t>Text úrovně 3</a:t>
            </a:r>
          </a:p>
          <a:p>
            <a:pPr lvl="4"/>
            <a:r>
              <a:rPr lang="cs-CZ" dirty="0"/>
              <a:t>Text úrovně 4</a:t>
            </a:r>
          </a:p>
          <a:p>
            <a:pPr lvl="5"/>
            <a:r>
              <a:rPr lang="cs-CZ" dirty="0"/>
              <a:t>Text úrovně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Modelování produkčních a logistických systémů - cvičení, ŠAVŠ, Jan Fábry, 26.1.2022</a:t>
            </a:r>
            <a:endParaRPr lang="cs-CZ" dirty="0"/>
          </a:p>
        </p:txBody>
      </p:sp>
      <p:sp>
        <p:nvSpPr>
          <p:cNvPr id="3" name="Zástupný symbol obrázku 2">
            <a:extLst>
              <a:ext uri="{FF2B5EF4-FFF2-40B4-BE49-F238E27FC236}">
                <a16:creationId xmlns:a16="http://schemas.microsoft.com/office/drawing/2014/main" id="{DB6AB0FB-5C1D-4B7A-8CE7-F1BF56E2E1C4}"/>
              </a:ext>
            </a:extLst>
          </p:cNvPr>
          <p:cNvSpPr>
            <a:spLocks noGrp="1"/>
          </p:cNvSpPr>
          <p:nvPr>
            <p:ph type="pic" sz="quarter" idx="24" hasCustomPrompt="1"/>
          </p:nvPr>
        </p:nvSpPr>
        <p:spPr>
          <a:xfrm>
            <a:off x="6320573" y="1654135"/>
            <a:ext cx="5429911" cy="4289453"/>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Tree>
    <p:extLst>
      <p:ext uri="{BB962C8B-B14F-4D97-AF65-F5344CB8AC3E}">
        <p14:creationId xmlns:p14="http://schemas.microsoft.com/office/powerpoint/2010/main" val="442468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sah - 4 obrázk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Zástupný symbol obrázku 3">
            <a:extLst>
              <a:ext uri="{FF2B5EF4-FFF2-40B4-BE49-F238E27FC236}">
                <a16:creationId xmlns:a16="http://schemas.microsoft.com/office/drawing/2014/main" id="{AB7F9E6A-777D-44DD-A47B-5DD5FC8C8A86}"/>
              </a:ext>
            </a:extLst>
          </p:cNvPr>
          <p:cNvSpPr>
            <a:spLocks noGrp="1"/>
          </p:cNvSpPr>
          <p:nvPr>
            <p:ph type="pic" sz="quarter" idx="25" hasCustomPrompt="1"/>
          </p:nvPr>
        </p:nvSpPr>
        <p:spPr>
          <a:xfrm>
            <a:off x="9002780" y="1515861"/>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0" name="Zástupný symbol obrázku 3">
            <a:extLst>
              <a:ext uri="{FF2B5EF4-FFF2-40B4-BE49-F238E27FC236}">
                <a16:creationId xmlns:a16="http://schemas.microsoft.com/office/drawing/2014/main" id="{EDCA234F-0E17-4D14-AB29-11CFBF7D94B5}"/>
              </a:ext>
            </a:extLst>
          </p:cNvPr>
          <p:cNvSpPr>
            <a:spLocks noGrp="1"/>
          </p:cNvSpPr>
          <p:nvPr>
            <p:ph type="pic" sz="quarter" idx="26" hasCustomPrompt="1"/>
          </p:nvPr>
        </p:nvSpPr>
        <p:spPr>
          <a:xfrm>
            <a:off x="5990209" y="1515860"/>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1" name="Zástupný symbol obrázku 3">
            <a:extLst>
              <a:ext uri="{FF2B5EF4-FFF2-40B4-BE49-F238E27FC236}">
                <a16:creationId xmlns:a16="http://schemas.microsoft.com/office/drawing/2014/main" id="{17411511-1D11-48AE-8839-6957854EF4BE}"/>
              </a:ext>
            </a:extLst>
          </p:cNvPr>
          <p:cNvSpPr>
            <a:spLocks noGrp="1"/>
          </p:cNvSpPr>
          <p:nvPr>
            <p:ph type="pic" sz="quarter" idx="27" hasCustomPrompt="1"/>
          </p:nvPr>
        </p:nvSpPr>
        <p:spPr>
          <a:xfrm>
            <a:off x="5990209" y="3648588"/>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2" name="Zástupný symbol obrázku 3">
            <a:extLst>
              <a:ext uri="{FF2B5EF4-FFF2-40B4-BE49-F238E27FC236}">
                <a16:creationId xmlns:a16="http://schemas.microsoft.com/office/drawing/2014/main" id="{D299162E-383C-4EBB-821A-1A31ACCF5315}"/>
              </a:ext>
            </a:extLst>
          </p:cNvPr>
          <p:cNvSpPr>
            <a:spLocks noGrp="1"/>
          </p:cNvSpPr>
          <p:nvPr>
            <p:ph type="pic" sz="quarter" idx="28" hasCustomPrompt="1"/>
          </p:nvPr>
        </p:nvSpPr>
        <p:spPr>
          <a:xfrm>
            <a:off x="9002780" y="3648587"/>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390604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Modelování produkčních a logistických systémů - cvičení, ŠAVŠ, Jan Fábry, 26.1.2022</a:t>
            </a:r>
            <a:endParaRPr lang="cs-CZ" dirty="0"/>
          </a:p>
        </p:txBody>
      </p:sp>
    </p:spTree>
    <p:extLst>
      <p:ext uri="{BB962C8B-B14F-4D97-AF65-F5344CB8AC3E}">
        <p14:creationId xmlns:p14="http://schemas.microsoft.com/office/powerpoint/2010/main" val="3687806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 velký obráz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1359337"/>
            <a:ext cx="11308968" cy="456045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Modelování produkčních a logistických systémů - cvičení, ŠAVŠ, Jan Fábry, 26.1.2022</a:t>
            </a:r>
            <a:endParaRPr lang="cs-CZ" dirty="0"/>
          </a:p>
        </p:txBody>
      </p:sp>
    </p:spTree>
    <p:extLst>
      <p:ext uri="{BB962C8B-B14F-4D97-AF65-F5344CB8AC3E}">
        <p14:creationId xmlns:p14="http://schemas.microsoft.com/office/powerpoint/2010/main" val="3548534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 celý obráz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441393"/>
            <a:ext cx="11308968" cy="5478395"/>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Modelování produkčních a logistických systémů - cvičení, ŠAVŠ, Jan Fábry, 26.1.2022</a:t>
            </a:r>
            <a:endParaRPr lang="cs-CZ" dirty="0"/>
          </a:p>
        </p:txBody>
      </p:sp>
    </p:spTree>
    <p:extLst>
      <p:ext uri="{BB962C8B-B14F-4D97-AF65-F5344CB8AC3E}">
        <p14:creationId xmlns:p14="http://schemas.microsoft.com/office/powerpoint/2010/main" val="2527784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5.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3143529-2DFC-4B29-8F05-61B741D3A2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D633FB6D-7837-427D-8F22-D93394F971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1BD8640E-8241-4FAA-8703-5466EBEE04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a:p>
        </p:txBody>
      </p:sp>
      <p:sp>
        <p:nvSpPr>
          <p:cNvPr id="5" name="Zástupný symbol pro zápatí 4">
            <a:extLst>
              <a:ext uri="{FF2B5EF4-FFF2-40B4-BE49-F238E27FC236}">
                <a16:creationId xmlns:a16="http://schemas.microsoft.com/office/drawing/2014/main" id="{0964E1CC-F6D0-4AAA-BCAD-F8113F4D70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Modelování produkčních a logistických systémů - cvičení, ŠAVŠ, Jan Fábry, 26.1.2022</a:t>
            </a:r>
            <a:endParaRPr lang="cs-CZ" dirty="0"/>
          </a:p>
        </p:txBody>
      </p:sp>
      <p:sp>
        <p:nvSpPr>
          <p:cNvPr id="6" name="Zástupný symbol pro číslo snímku 5">
            <a:extLst>
              <a:ext uri="{FF2B5EF4-FFF2-40B4-BE49-F238E27FC236}">
                <a16:creationId xmlns:a16="http://schemas.microsoft.com/office/drawing/2014/main" id="{241FDF27-12DF-4683-88A9-CE29920F7C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CBFC96-D0B0-4748-8307-6E5E2D74C2B0}" type="slidenum">
              <a:rPr lang="cs-CZ" smtClean="0"/>
              <a:t>‹#›</a:t>
            </a:fld>
            <a:endParaRPr lang="cs-CZ"/>
          </a:p>
        </p:txBody>
      </p:sp>
    </p:spTree>
    <p:extLst>
      <p:ext uri="{BB962C8B-B14F-4D97-AF65-F5344CB8AC3E}">
        <p14:creationId xmlns:p14="http://schemas.microsoft.com/office/powerpoint/2010/main" val="2737179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 id="2147483716" r:id="rId5"/>
    <p:sldLayoutId id="2147483661" r:id="rId6"/>
    <p:sldLayoutId id="2147483662" r:id="rId7"/>
    <p:sldLayoutId id="2147483663" r:id="rId8"/>
    <p:sldLayoutId id="2147483664" r:id="rId9"/>
    <p:sldLayoutId id="2147483714" r:id="rId10"/>
    <p:sldLayoutId id="2147483715" r:id="rId11"/>
    <p:sldLayoutId id="2147483665" r:id="rId12"/>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orient="horz" pos="120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4941533-FD39-4FF4-B727-FD6BE7F322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22E07EE9-CC40-41C7-BB88-01D75A7807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39A8C5FD-1FE1-4D29-8026-F3E905667A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a:p>
        </p:txBody>
      </p:sp>
      <p:sp>
        <p:nvSpPr>
          <p:cNvPr id="5" name="Zástupný symbol pro zápatí 4">
            <a:extLst>
              <a:ext uri="{FF2B5EF4-FFF2-40B4-BE49-F238E27FC236}">
                <a16:creationId xmlns:a16="http://schemas.microsoft.com/office/drawing/2014/main" id="{39C98ABF-6315-4B4D-AB3D-88A93D3621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Modelování produkčních a logistických systémů - cvičení, ŠAVŠ, Jan Fábry, 26.1.2022</a:t>
            </a:r>
            <a:endParaRPr lang="cs-CZ" dirty="0"/>
          </a:p>
        </p:txBody>
      </p:sp>
      <p:sp>
        <p:nvSpPr>
          <p:cNvPr id="6" name="Zástupný symbol pro číslo snímku 5">
            <a:extLst>
              <a:ext uri="{FF2B5EF4-FFF2-40B4-BE49-F238E27FC236}">
                <a16:creationId xmlns:a16="http://schemas.microsoft.com/office/drawing/2014/main" id="{4A03636F-0D7C-4482-9C71-F01F516EF4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00C7F-1707-4550-917E-D0E4A1843641}" type="slidenum">
              <a:rPr lang="cs-CZ" smtClean="0"/>
              <a:t>‹#›</a:t>
            </a:fld>
            <a:endParaRPr lang="cs-CZ"/>
          </a:p>
        </p:txBody>
      </p:sp>
    </p:spTree>
    <p:extLst>
      <p:ext uri="{BB962C8B-B14F-4D97-AF65-F5344CB8AC3E}">
        <p14:creationId xmlns:p14="http://schemas.microsoft.com/office/powerpoint/2010/main" val="303582515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702" r:id="rId4"/>
    <p:sldLayoutId id="2147483717" r:id="rId5"/>
    <p:sldLayoutId id="2147483703" r:id="rId6"/>
    <p:sldLayoutId id="2147483704" r:id="rId7"/>
    <p:sldLayoutId id="2147483672" r:id="rId8"/>
    <p:sldLayoutId id="2147483673" r:id="rId9"/>
    <p:sldLayoutId id="2147483674" r:id="rId10"/>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24749F4-0AAC-4F23-BB35-553C37B7C2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45AECC1C-3B10-4F83-A099-8572B348F4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2EDF799A-9F1A-4413-AAD3-E0A48BA0B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a:p>
        </p:txBody>
      </p:sp>
      <p:sp>
        <p:nvSpPr>
          <p:cNvPr id="5" name="Zástupný symbol pro zápatí 4">
            <a:extLst>
              <a:ext uri="{FF2B5EF4-FFF2-40B4-BE49-F238E27FC236}">
                <a16:creationId xmlns:a16="http://schemas.microsoft.com/office/drawing/2014/main" id="{0C7C1DC9-644E-42C3-A060-986C84DBB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Modelování produkčních a logistických systémů - cvičení, ŠAVŠ, Jan Fábry, 26.1.2022</a:t>
            </a:r>
            <a:endParaRPr lang="cs-CZ" dirty="0"/>
          </a:p>
        </p:txBody>
      </p:sp>
      <p:sp>
        <p:nvSpPr>
          <p:cNvPr id="6" name="Zástupný symbol pro číslo snímku 5">
            <a:extLst>
              <a:ext uri="{FF2B5EF4-FFF2-40B4-BE49-F238E27FC236}">
                <a16:creationId xmlns:a16="http://schemas.microsoft.com/office/drawing/2014/main" id="{902FEDBC-6640-45D7-9004-C3EFAD36F8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E6FC9A-6554-4701-90E1-B861FAF55843}" type="slidenum">
              <a:rPr lang="cs-CZ" smtClean="0"/>
              <a:t>‹#›</a:t>
            </a:fld>
            <a:endParaRPr lang="cs-CZ"/>
          </a:p>
        </p:txBody>
      </p:sp>
    </p:spTree>
    <p:extLst>
      <p:ext uri="{BB962C8B-B14F-4D97-AF65-F5344CB8AC3E}">
        <p14:creationId xmlns:p14="http://schemas.microsoft.com/office/powerpoint/2010/main" val="349620884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705" r:id="rId4"/>
    <p:sldLayoutId id="2147483718" r:id="rId5"/>
    <p:sldLayoutId id="2147483706" r:id="rId6"/>
    <p:sldLayoutId id="2147483707" r:id="rId7"/>
    <p:sldLayoutId id="2147483681" r:id="rId8"/>
    <p:sldLayoutId id="2147483682" r:id="rId9"/>
    <p:sldLayoutId id="2147483683" r:id="rId10"/>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02A80F13-E83E-4FA3-829F-6F0813AA89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3EF300F2-A709-4905-9153-65C04E7BFE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6693D91A-D2C6-4026-9787-9FB45E60CC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a:p>
        </p:txBody>
      </p:sp>
      <p:sp>
        <p:nvSpPr>
          <p:cNvPr id="5" name="Zástupný symbol pro zápatí 4">
            <a:extLst>
              <a:ext uri="{FF2B5EF4-FFF2-40B4-BE49-F238E27FC236}">
                <a16:creationId xmlns:a16="http://schemas.microsoft.com/office/drawing/2014/main" id="{68A8E256-294A-4EC1-97F4-006EB9A91D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Modelování produkčních a logistických systémů - cvičení, ŠAVŠ, Jan Fábry, 26.1.2022</a:t>
            </a:r>
            <a:endParaRPr lang="cs-CZ" dirty="0"/>
          </a:p>
        </p:txBody>
      </p:sp>
      <p:sp>
        <p:nvSpPr>
          <p:cNvPr id="6" name="Zástupný symbol pro číslo snímku 5">
            <a:extLst>
              <a:ext uri="{FF2B5EF4-FFF2-40B4-BE49-F238E27FC236}">
                <a16:creationId xmlns:a16="http://schemas.microsoft.com/office/drawing/2014/main" id="{7A09879E-7D29-4BAD-84C9-30E1F95801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4688B-8028-4EC6-A555-A797090F4272}" type="slidenum">
              <a:rPr lang="cs-CZ" smtClean="0"/>
              <a:t>‹#›</a:t>
            </a:fld>
            <a:endParaRPr lang="cs-CZ"/>
          </a:p>
        </p:txBody>
      </p:sp>
    </p:spTree>
    <p:extLst>
      <p:ext uri="{BB962C8B-B14F-4D97-AF65-F5344CB8AC3E}">
        <p14:creationId xmlns:p14="http://schemas.microsoft.com/office/powerpoint/2010/main" val="385741320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708" r:id="rId4"/>
    <p:sldLayoutId id="2147483719" r:id="rId5"/>
    <p:sldLayoutId id="2147483709" r:id="rId6"/>
    <p:sldLayoutId id="2147483710" r:id="rId7"/>
    <p:sldLayoutId id="2147483690" r:id="rId8"/>
    <p:sldLayoutId id="2147483691" r:id="rId9"/>
    <p:sldLayoutId id="2147483692" r:id="rId10"/>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A924A60-9875-4CD9-BFA3-130F5BE65D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2D982BDB-D4F3-4CD8-864C-A2666E4FCB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12E4CDA0-A097-4A36-AD06-B59A25F91B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a:p>
        </p:txBody>
      </p:sp>
      <p:sp>
        <p:nvSpPr>
          <p:cNvPr id="5" name="Zástupný symbol pro zápatí 4">
            <a:extLst>
              <a:ext uri="{FF2B5EF4-FFF2-40B4-BE49-F238E27FC236}">
                <a16:creationId xmlns:a16="http://schemas.microsoft.com/office/drawing/2014/main" id="{346A87E4-90C5-412E-85CD-12B723F951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Modelování produkčních a logistických systémů - cvičení, ŠAVŠ, Jan Fábry, 26.1.2022</a:t>
            </a:r>
            <a:endParaRPr lang="cs-CZ" dirty="0"/>
          </a:p>
        </p:txBody>
      </p:sp>
      <p:sp>
        <p:nvSpPr>
          <p:cNvPr id="6" name="Zástupný symbol pro číslo snímku 5">
            <a:extLst>
              <a:ext uri="{FF2B5EF4-FFF2-40B4-BE49-F238E27FC236}">
                <a16:creationId xmlns:a16="http://schemas.microsoft.com/office/drawing/2014/main" id="{73B242D8-410E-474F-89BA-D64E64D0B5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9296F-E877-4244-A638-DA128399DAD9}" type="slidenum">
              <a:rPr lang="cs-CZ" smtClean="0"/>
              <a:t>‹#›</a:t>
            </a:fld>
            <a:endParaRPr lang="cs-CZ"/>
          </a:p>
        </p:txBody>
      </p:sp>
    </p:spTree>
    <p:extLst>
      <p:ext uri="{BB962C8B-B14F-4D97-AF65-F5344CB8AC3E}">
        <p14:creationId xmlns:p14="http://schemas.microsoft.com/office/powerpoint/2010/main" val="400853958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711" r:id="rId4"/>
    <p:sldLayoutId id="2147483720" r:id="rId5"/>
    <p:sldLayoutId id="2147483712" r:id="rId6"/>
    <p:sldLayoutId id="2147483713" r:id="rId7"/>
    <p:sldLayoutId id="2147483699" r:id="rId8"/>
    <p:sldLayoutId id="2147483700" r:id="rId9"/>
    <p:sldLayoutId id="2147483701" r:id="rId10"/>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www.janfabry.cz/" TargetMode="External"/><Relationship Id="rId2" Type="http://schemas.openxmlformats.org/officeDocument/2006/relationships/hyperlink" Target="mailto:fabry@savs.cz" TargetMode="External"/><Relationship Id="rId1" Type="http://schemas.openxmlformats.org/officeDocument/2006/relationships/slideLayout" Target="../slideLayouts/slideLayout12.xml"/><Relationship Id="rId5" Type="http://schemas.openxmlformats.org/officeDocument/2006/relationships/image" Target="../media/image45.pn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62DA38-8743-44DE-A9AA-BC87A1B0C12A}"/>
              </a:ext>
            </a:extLst>
          </p:cNvPr>
          <p:cNvSpPr>
            <a:spLocks noGrp="1"/>
          </p:cNvSpPr>
          <p:nvPr>
            <p:ph type="title"/>
          </p:nvPr>
        </p:nvSpPr>
        <p:spPr>
          <a:xfrm>
            <a:off x="435444" y="1928814"/>
            <a:ext cx="4912934" cy="2609680"/>
          </a:xfrm>
        </p:spPr>
        <p:txBody>
          <a:bodyPr>
            <a:noAutofit/>
          </a:bodyPr>
          <a:lstStyle/>
          <a:p>
            <a:r>
              <a:rPr lang="cs-CZ" sz="4400" b="1" dirty="0"/>
              <a:t>Modelování produkčních a logistických systémů</a:t>
            </a:r>
            <a:endParaRPr lang="en-US" sz="4400" b="1" dirty="0"/>
          </a:p>
        </p:txBody>
      </p:sp>
      <p:sp>
        <p:nvSpPr>
          <p:cNvPr id="3" name="Zástupný text 2">
            <a:extLst>
              <a:ext uri="{FF2B5EF4-FFF2-40B4-BE49-F238E27FC236}">
                <a16:creationId xmlns:a16="http://schemas.microsoft.com/office/drawing/2014/main" id="{710BA484-3D71-4DD5-AC32-9541E4BDCAF2}"/>
              </a:ext>
            </a:extLst>
          </p:cNvPr>
          <p:cNvSpPr>
            <a:spLocks noGrp="1"/>
          </p:cNvSpPr>
          <p:nvPr>
            <p:ph type="body" sz="quarter" idx="1"/>
          </p:nvPr>
        </p:nvSpPr>
        <p:spPr>
          <a:xfrm>
            <a:off x="435444" y="4538494"/>
            <a:ext cx="4678364" cy="658657"/>
          </a:xfrm>
        </p:spPr>
        <p:txBody>
          <a:bodyPr/>
          <a:lstStyle/>
          <a:p>
            <a:r>
              <a:rPr lang="cs-CZ" dirty="0"/>
              <a:t>Příklady ke cvičením</a:t>
            </a:r>
            <a:endParaRPr lang="en-US" dirty="0"/>
          </a:p>
        </p:txBody>
      </p:sp>
      <p:sp>
        <p:nvSpPr>
          <p:cNvPr id="4" name="Zástupný text 3">
            <a:extLst>
              <a:ext uri="{FF2B5EF4-FFF2-40B4-BE49-F238E27FC236}">
                <a16:creationId xmlns:a16="http://schemas.microsoft.com/office/drawing/2014/main" id="{7A43E9F1-E306-4525-A9D4-0347EF071E36}"/>
              </a:ext>
            </a:extLst>
          </p:cNvPr>
          <p:cNvSpPr>
            <a:spLocks noGrp="1"/>
          </p:cNvSpPr>
          <p:nvPr>
            <p:ph type="body" sz="quarter" idx="21"/>
          </p:nvPr>
        </p:nvSpPr>
        <p:spPr/>
        <p:txBody>
          <a:bodyPr>
            <a:normAutofit fontScale="92500" lnSpcReduction="10000"/>
          </a:bodyPr>
          <a:lstStyle/>
          <a:p>
            <a:r>
              <a:rPr lang="en-US" dirty="0"/>
              <a:t>Jan Fábry	</a:t>
            </a:r>
          </a:p>
          <a:p>
            <a:fld id="{0AC4D4BC-463F-45AA-ACC0-4DB82BACE61D}" type="datetime1">
              <a:rPr lang="en-US" smtClean="0"/>
              <a:t>1/27/2022</a:t>
            </a:fld>
            <a:endParaRPr lang="en-US" dirty="0"/>
          </a:p>
        </p:txBody>
      </p:sp>
    </p:spTree>
    <p:extLst>
      <p:ext uri="{BB962C8B-B14F-4D97-AF65-F5344CB8AC3E}">
        <p14:creationId xmlns:p14="http://schemas.microsoft.com/office/powerpoint/2010/main" val="536042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10</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cs-CZ"/>
              <a:t>Modelování produkčních a logistických systémů - cvičení, ŠAVŠ, Jan Fábry, 26.1.2022</a:t>
            </a:r>
            <a:endParaRPr lang="cs-CZ" dirty="0"/>
          </a:p>
        </p:txBody>
      </p:sp>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317008" cy="4467952"/>
              </a:xfrm>
            </p:spPr>
            <p:txBody>
              <a:bodyPr>
                <a:noAutofit/>
              </a:bodyPr>
              <a:lstStyle/>
              <a:p>
                <a:pPr marL="285750" lvl="0" indent="-285750">
                  <a:lnSpc>
                    <a:spcPct val="110000"/>
                  </a:lnSpc>
                  <a:buFont typeface="Wingdings" panose="05000000000000000000" pitchFamily="2" charset="2"/>
                  <a:buChar char="§"/>
                </a:pPr>
                <a:r>
                  <a:rPr lang="cs-CZ" dirty="0">
                    <a:solidFill>
                      <a:srgbClr val="4BA82E"/>
                    </a:solidFill>
                  </a:rPr>
                  <a:t>Příklad 13 – Přípustný rozvrh</a:t>
                </a:r>
              </a:p>
              <a:p>
                <a:pPr lvl="1" indent="-284400">
                  <a:lnSpc>
                    <a:spcPct val="110000"/>
                  </a:lnSpc>
                </a:pPr>
                <a:r>
                  <a:rPr lang="cs-CZ" sz="1600" dirty="0"/>
                  <a:t>Na produkční linku se 3 pracovišti, na níž se vyrábí daný produkt, je zapotřebí rozvrhnout 10 operací s operačními časy (v min) uvedenými v tabulce. Mezi operacemi neexistuje žádná precedenční relace. Velikost taktu byla stanovena na 10 min. </a:t>
                </a:r>
              </a:p>
              <a:p>
                <a:pPr lvl="1" indent="-284400">
                  <a:lnSpc>
                    <a:spcPct val="110000"/>
                  </a:lnSpc>
                </a:pPr>
                <a:endParaRPr lang="cs-CZ" dirty="0"/>
              </a:p>
              <a:p>
                <a:pPr lvl="1" indent="-284400">
                  <a:lnSpc>
                    <a:spcPct val="110000"/>
                  </a:lnSpc>
                </a:pPr>
                <a:endParaRPr lang="cs-CZ" sz="1600" dirty="0"/>
              </a:p>
              <a:p>
                <a:pPr lvl="1" indent="-284400">
                  <a:lnSpc>
                    <a:spcPct val="110000"/>
                  </a:lnSpc>
                </a:pPr>
                <a:endParaRPr lang="cs-CZ" sz="1600" dirty="0"/>
              </a:p>
              <a:p>
                <a:pPr marL="1278000" lvl="1" indent="-284400">
                  <a:lnSpc>
                    <a:spcPct val="110000"/>
                  </a:lnSpc>
                </a:pPr>
                <a:r>
                  <a:rPr lang="cs-CZ" sz="1600" dirty="0"/>
                  <a:t>Jaká je pracnost produktu?</a:t>
                </a:r>
              </a:p>
              <a:p>
                <a:pPr marL="1278000" lvl="1" indent="-284400">
                  <a:lnSpc>
                    <a:spcPct val="110000"/>
                  </a:lnSpc>
                </a:pPr>
                <a:r>
                  <a:rPr lang="cs-CZ" sz="1600" dirty="0"/>
                  <a:t>Rozhodněte, zdá následující rozvrh je přípustný: </a:t>
                </a:r>
                <a:endParaRPr lang="cs-CZ" sz="1600" i="1" dirty="0">
                  <a:effectLst/>
                  <a:latin typeface="Cambria Math" panose="02040503050406030204" pitchFamily="18" charset="0"/>
                  <a:ea typeface="Calibri" panose="020F0502020204030204" pitchFamily="34" charset="0"/>
                </a:endParaRPr>
              </a:p>
              <a:p>
                <a:pPr marL="2244725" lvl="1" indent="0">
                  <a:lnSpc>
                    <a:spcPct val="110000"/>
                  </a:lnSpc>
                  <a:buNone/>
                </a:pPr>
                <a14:m>
                  <m:oMath xmlns:m="http://schemas.openxmlformats.org/officeDocument/2006/math">
                    <m:sSub>
                      <m:sSubPr>
                        <m:ctrlPr>
                          <a:rPr lang="cs-CZ" sz="1600" i="1" smtClean="0">
                            <a:effectLst/>
                            <a:latin typeface="Cambria Math" panose="02040503050406030204" pitchFamily="18" charset="0"/>
                            <a:ea typeface="Calibri" panose="020F0502020204030204" pitchFamily="34" charset="0"/>
                          </a:rPr>
                        </m:ctrlPr>
                      </m:sSubPr>
                      <m:e>
                        <m:r>
                          <a:rPr lang="cs-CZ" sz="1600" b="1" i="1">
                            <a:effectLst/>
                            <a:latin typeface="Cambria Math" panose="02040503050406030204" pitchFamily="18" charset="0"/>
                            <a:ea typeface="Times New Roman" panose="02020603050405020304" pitchFamily="18" charset="0"/>
                          </a:rPr>
                          <m:t>𝑨</m:t>
                        </m:r>
                      </m:e>
                      <m:sub>
                        <m:r>
                          <a:rPr lang="cs-CZ" sz="1600" i="1">
                            <a:effectLst/>
                            <a:latin typeface="Cambria Math" panose="02040503050406030204" pitchFamily="18" charset="0"/>
                            <a:ea typeface="Times New Roman" panose="02020603050405020304" pitchFamily="18" charset="0"/>
                          </a:rPr>
                          <m:t>1</m:t>
                        </m:r>
                      </m:sub>
                    </m:sSub>
                    <m:r>
                      <a:rPr lang="cs-CZ" sz="1600" i="1">
                        <a:effectLst/>
                        <a:latin typeface="Cambria Math" panose="02040503050406030204" pitchFamily="18" charset="0"/>
                        <a:ea typeface="Calibri" panose="020F0502020204030204" pitchFamily="34" charset="0"/>
                      </a:rPr>
                      <m:t>=</m:t>
                    </m:r>
                    <m:d>
                      <m:dPr>
                        <m:begChr m:val="{"/>
                        <m:endChr m:val="}"/>
                        <m:ctrlPr>
                          <a:rPr lang="cs-CZ" sz="1600" i="1">
                            <a:effectLst/>
                            <a:latin typeface="Cambria Math" panose="02040503050406030204" pitchFamily="18" charset="0"/>
                            <a:ea typeface="Calibri" panose="020F0502020204030204" pitchFamily="34" charset="0"/>
                          </a:rPr>
                        </m:ctrlPr>
                      </m:dPr>
                      <m:e>
                        <m:r>
                          <a:rPr lang="cs-CZ" sz="1600" b="0" i="1" smtClean="0">
                            <a:effectLst/>
                            <a:latin typeface="Cambria Math" panose="02040503050406030204" pitchFamily="18" charset="0"/>
                            <a:ea typeface="Calibri" panose="020F0502020204030204" pitchFamily="34" charset="0"/>
                          </a:rPr>
                          <m:t>1, 2</m:t>
                        </m:r>
                        <m:r>
                          <a:rPr lang="cs-CZ" sz="1600" i="1">
                            <a:effectLst/>
                            <a:latin typeface="Cambria Math" panose="02040503050406030204" pitchFamily="18" charset="0"/>
                            <a:ea typeface="Calibri" panose="020F0502020204030204" pitchFamily="34" charset="0"/>
                          </a:rPr>
                          <m:t>, 4</m:t>
                        </m:r>
                      </m:e>
                    </m:d>
                    <m:r>
                      <a:rPr lang="cs-CZ" sz="1600" i="1">
                        <a:effectLst/>
                        <a:latin typeface="Cambria Math" panose="02040503050406030204" pitchFamily="18" charset="0"/>
                        <a:ea typeface="Calibri" panose="020F0502020204030204" pitchFamily="34" charset="0"/>
                      </a:rPr>
                      <m:t>,</m:t>
                    </m:r>
                  </m:oMath>
                </a14:m>
                <a:r>
                  <a:rPr lang="cs-CZ" sz="1600" dirty="0">
                    <a:effectLst/>
                    <a:latin typeface="Times New Roman" panose="02020603050405020304" pitchFamily="18" charset="0"/>
                    <a:ea typeface="Times New Roman" panose="02020603050405020304" pitchFamily="18" charset="0"/>
                  </a:rPr>
                  <a:t> </a:t>
                </a:r>
              </a:p>
              <a:p>
                <a:pPr marL="2244725">
                  <a:spcAft>
                    <a:spcPts val="0"/>
                  </a:spcAft>
                  <a:tabLst>
                    <a:tab pos="1885950" algn="l"/>
                  </a:tabLst>
                </a:pPr>
                <a14:m>
                  <m:oMathPara xmlns:m="http://schemas.openxmlformats.org/officeDocument/2006/math">
                    <m:oMathParaPr>
                      <m:jc m:val="left"/>
                    </m:oMathParaPr>
                    <m:oMath xmlns:m="http://schemas.openxmlformats.org/officeDocument/2006/math">
                      <m:sSub>
                        <m:sSubPr>
                          <m:ctrlPr>
                            <a:rPr lang="cs-CZ" sz="1600" i="1">
                              <a:effectLst/>
                              <a:latin typeface="Cambria Math" panose="02040503050406030204" pitchFamily="18" charset="0"/>
                              <a:ea typeface="Calibri" panose="020F0502020204030204" pitchFamily="34" charset="0"/>
                            </a:rPr>
                          </m:ctrlPr>
                        </m:sSubPr>
                        <m:e>
                          <m:r>
                            <a:rPr lang="cs-CZ" sz="1600" b="1" i="1">
                              <a:effectLst/>
                              <a:latin typeface="Cambria Math" panose="02040503050406030204" pitchFamily="18" charset="0"/>
                              <a:ea typeface="Times New Roman" panose="02020603050405020304" pitchFamily="18" charset="0"/>
                            </a:rPr>
                            <m:t>𝑨</m:t>
                          </m:r>
                        </m:e>
                        <m:sub>
                          <m:r>
                            <a:rPr lang="cs-CZ" sz="1600" i="1">
                              <a:effectLst/>
                              <a:latin typeface="Cambria Math" panose="02040503050406030204" pitchFamily="18" charset="0"/>
                              <a:ea typeface="Times New Roman" panose="02020603050405020304" pitchFamily="18" charset="0"/>
                            </a:rPr>
                            <m:t>2</m:t>
                          </m:r>
                        </m:sub>
                      </m:sSub>
                      <m:r>
                        <a:rPr lang="cs-CZ" sz="1600" i="1">
                          <a:effectLst/>
                          <a:latin typeface="Cambria Math" panose="02040503050406030204" pitchFamily="18" charset="0"/>
                          <a:ea typeface="Calibri" panose="020F0502020204030204" pitchFamily="34" charset="0"/>
                        </a:rPr>
                        <m:t>=</m:t>
                      </m:r>
                      <m:d>
                        <m:dPr>
                          <m:begChr m:val="{"/>
                          <m:endChr m:val="}"/>
                          <m:ctrlPr>
                            <a:rPr lang="cs-CZ" sz="1600" i="1">
                              <a:effectLst/>
                              <a:latin typeface="Cambria Math" panose="02040503050406030204" pitchFamily="18" charset="0"/>
                              <a:ea typeface="Calibri" panose="020F0502020204030204" pitchFamily="34" charset="0"/>
                            </a:rPr>
                          </m:ctrlPr>
                        </m:dPr>
                        <m:e>
                          <m:r>
                            <a:rPr lang="cs-CZ" sz="1600" b="0" i="1" smtClean="0">
                              <a:effectLst/>
                              <a:latin typeface="Cambria Math" panose="02040503050406030204" pitchFamily="18" charset="0"/>
                              <a:ea typeface="Calibri" panose="020F0502020204030204" pitchFamily="34" charset="0"/>
                            </a:rPr>
                            <m:t>3</m:t>
                          </m:r>
                          <m:r>
                            <a:rPr lang="cs-CZ" sz="1600" i="1">
                              <a:effectLst/>
                              <a:latin typeface="Cambria Math" panose="02040503050406030204" pitchFamily="18" charset="0"/>
                              <a:ea typeface="Calibri" panose="020F0502020204030204" pitchFamily="34" charset="0"/>
                            </a:rPr>
                            <m:t>, </m:t>
                          </m:r>
                          <m:r>
                            <a:rPr lang="cs-CZ" sz="1600" b="0" i="1" smtClean="0">
                              <a:effectLst/>
                              <a:latin typeface="Cambria Math" panose="02040503050406030204" pitchFamily="18" charset="0"/>
                              <a:ea typeface="Calibri" panose="020F0502020204030204" pitchFamily="34" charset="0"/>
                            </a:rPr>
                            <m:t>5, 6, 8</m:t>
                          </m:r>
                        </m:e>
                      </m:d>
                      <m:r>
                        <a:rPr lang="cs-CZ" sz="1600" i="1">
                          <a:effectLst/>
                          <a:latin typeface="Cambria Math" panose="02040503050406030204" pitchFamily="18" charset="0"/>
                          <a:ea typeface="Calibri" panose="020F0502020204030204" pitchFamily="34" charset="0"/>
                        </a:rPr>
                        <m:t>,</m:t>
                      </m:r>
                    </m:oMath>
                    <m:oMath xmlns:m="http://schemas.openxmlformats.org/officeDocument/2006/math">
                      <m:sSub>
                        <m:sSubPr>
                          <m:ctrlPr>
                            <a:rPr lang="cs-CZ" sz="1600" i="1">
                              <a:effectLst/>
                              <a:latin typeface="Cambria Math" panose="02040503050406030204" pitchFamily="18" charset="0"/>
                              <a:ea typeface="Calibri" panose="020F0502020204030204" pitchFamily="34" charset="0"/>
                            </a:rPr>
                          </m:ctrlPr>
                        </m:sSubPr>
                        <m:e>
                          <m:r>
                            <a:rPr lang="cs-CZ" sz="1600" b="1" i="1">
                              <a:effectLst/>
                              <a:latin typeface="Cambria Math" panose="02040503050406030204" pitchFamily="18" charset="0"/>
                              <a:ea typeface="Times New Roman" panose="02020603050405020304" pitchFamily="18" charset="0"/>
                            </a:rPr>
                            <m:t>𝑨</m:t>
                          </m:r>
                        </m:e>
                        <m:sub>
                          <m:r>
                            <a:rPr lang="cs-CZ" sz="1600" i="1">
                              <a:effectLst/>
                              <a:latin typeface="Cambria Math" panose="02040503050406030204" pitchFamily="18" charset="0"/>
                              <a:ea typeface="Times New Roman" panose="02020603050405020304" pitchFamily="18" charset="0"/>
                            </a:rPr>
                            <m:t>3</m:t>
                          </m:r>
                        </m:sub>
                      </m:sSub>
                      <m:r>
                        <a:rPr lang="cs-CZ" sz="1600" i="1">
                          <a:effectLst/>
                          <a:latin typeface="Cambria Math" panose="02040503050406030204" pitchFamily="18" charset="0"/>
                          <a:ea typeface="Calibri" panose="020F0502020204030204" pitchFamily="34" charset="0"/>
                        </a:rPr>
                        <m:t>=</m:t>
                      </m:r>
                      <m:d>
                        <m:dPr>
                          <m:begChr m:val="{"/>
                          <m:endChr m:val="}"/>
                          <m:ctrlPr>
                            <a:rPr lang="cs-CZ" sz="1600" i="1">
                              <a:effectLst/>
                              <a:latin typeface="Cambria Math" panose="02040503050406030204" pitchFamily="18" charset="0"/>
                              <a:ea typeface="Calibri" panose="020F0502020204030204" pitchFamily="34" charset="0"/>
                            </a:rPr>
                          </m:ctrlPr>
                        </m:dPr>
                        <m:e>
                          <m:r>
                            <a:rPr lang="cs-CZ" sz="1600" b="0" i="1" smtClean="0">
                              <a:effectLst/>
                              <a:latin typeface="Cambria Math" panose="02040503050406030204" pitchFamily="18" charset="0"/>
                              <a:ea typeface="Calibri" panose="020F0502020204030204" pitchFamily="34" charset="0"/>
                            </a:rPr>
                            <m:t>7</m:t>
                          </m:r>
                          <m:r>
                            <a:rPr lang="cs-CZ" sz="1600" i="1">
                              <a:effectLst/>
                              <a:latin typeface="Cambria Math" panose="02040503050406030204" pitchFamily="18" charset="0"/>
                              <a:ea typeface="Calibri" panose="020F0502020204030204" pitchFamily="34" charset="0"/>
                            </a:rPr>
                            <m:t>, </m:t>
                          </m:r>
                          <m:r>
                            <a:rPr lang="cs-CZ" sz="1600" b="0" i="1" smtClean="0">
                              <a:effectLst/>
                              <a:latin typeface="Cambria Math" panose="02040503050406030204" pitchFamily="18" charset="0"/>
                              <a:ea typeface="Calibri" panose="020F0502020204030204" pitchFamily="34" charset="0"/>
                            </a:rPr>
                            <m:t>9, 10</m:t>
                          </m:r>
                        </m:e>
                      </m:d>
                      <m:r>
                        <a:rPr lang="cs-CZ" sz="1600" i="1">
                          <a:effectLst/>
                          <a:latin typeface="Cambria Math" panose="02040503050406030204" pitchFamily="18" charset="0"/>
                          <a:ea typeface="Calibri" panose="020F0502020204030204" pitchFamily="34" charset="0"/>
                        </a:rPr>
                        <m:t>.</m:t>
                      </m:r>
                    </m:oMath>
                  </m:oMathPara>
                </a14:m>
                <a:endParaRPr lang="cs-CZ" sz="1600" dirty="0">
                  <a:effectLst/>
                  <a:latin typeface="Times New Roman" panose="02020603050405020304" pitchFamily="18" charset="0"/>
                  <a:ea typeface="Times New Roman" panose="02020603050405020304" pitchFamily="18" charset="0"/>
                </a:endParaRPr>
              </a:p>
              <a:p>
                <a:pPr marL="1278000" lvl="1" indent="-284400">
                  <a:lnSpc>
                    <a:spcPct val="110000"/>
                  </a:lnSpc>
                </a:pPr>
                <a:r>
                  <a:rPr lang="cs-CZ" sz="1600" dirty="0"/>
                  <a:t>Určete počet nevyužitých minut na celé produkční lince.</a:t>
                </a:r>
              </a:p>
              <a:p>
                <a:pPr marL="1278000" lvl="1" indent="-284400">
                  <a:lnSpc>
                    <a:spcPct val="110000"/>
                  </a:lnSpc>
                </a:pPr>
                <a:r>
                  <a:rPr lang="cs-CZ" sz="1600" dirty="0"/>
                  <a:t>Jaká je efektivnost produkční linky?</a:t>
                </a:r>
                <a:endParaRPr lang="cs-CZ" dirty="0"/>
              </a:p>
              <a:p>
                <a:pPr marL="1278000" lvl="1" indent="-284400">
                  <a:lnSpc>
                    <a:spcPct val="110000"/>
                  </a:lnSpc>
                </a:pPr>
                <a:endParaRPr lang="cs-CZ" sz="1600" dirty="0"/>
              </a:p>
              <a:p>
                <a:pPr marL="285750" lvl="0" indent="-285750">
                  <a:lnSpc>
                    <a:spcPct val="110000"/>
                  </a:lnSpc>
                  <a:buFont typeface="Wingdings" panose="05000000000000000000" pitchFamily="2" charset="2"/>
                  <a:buChar char="§"/>
                </a:pPr>
                <a:endParaRPr lang="en-US" dirty="0"/>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8466" y="1647546"/>
                <a:ext cx="11317008" cy="4467952"/>
              </a:xfrm>
              <a:blipFill>
                <a:blip r:embed="rId2"/>
                <a:stretch>
                  <a:fillRect l="-216" t="-273"/>
                </a:stretch>
              </a:blipFill>
            </p:spPr>
            <p:txBody>
              <a:bodyPr/>
              <a:lstStyle/>
              <a:p>
                <a:r>
                  <a:rPr lang="cs-CZ">
                    <a:noFill/>
                  </a:rPr>
                  <a:t> </a:t>
                </a:r>
              </a:p>
            </p:txBody>
          </p:sp>
        </mc:Fallback>
      </mc:AlternateContent>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cs-CZ" dirty="0"/>
              <a:t>Příklady ke cvičením MPLS</a:t>
            </a:r>
            <a:endParaRPr lang="en-US" dirty="0"/>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cs-CZ" dirty="0"/>
              <a:t>Rozvržení podle produktu</a:t>
            </a:r>
            <a:endParaRPr lang="en-US" dirty="0"/>
          </a:p>
        </p:txBody>
      </p:sp>
      <mc:AlternateContent xmlns:mc="http://schemas.openxmlformats.org/markup-compatibility/2006" xmlns:a14="http://schemas.microsoft.com/office/drawing/2010/main">
        <mc:Choice Requires="a14">
          <p:graphicFrame>
            <p:nvGraphicFramePr>
              <p:cNvPr id="8" name="Tabulka 7">
                <a:extLst>
                  <a:ext uri="{FF2B5EF4-FFF2-40B4-BE49-F238E27FC236}">
                    <a16:creationId xmlns:a16="http://schemas.microsoft.com/office/drawing/2014/main" id="{9F1487C5-02FE-4D17-83C8-6426E48B9B0A}"/>
                  </a:ext>
                </a:extLst>
              </p:cNvPr>
              <p:cNvGraphicFramePr>
                <a:graphicFrameLocks noGrp="1"/>
              </p:cNvGraphicFramePr>
              <p:nvPr>
                <p:extLst>
                  <p:ext uri="{D42A27DB-BD31-4B8C-83A1-F6EECF244321}">
                    <p14:modId xmlns:p14="http://schemas.microsoft.com/office/powerpoint/2010/main" val="427649205"/>
                  </p:ext>
                </p:extLst>
              </p:nvPr>
            </p:nvGraphicFramePr>
            <p:xfrm>
              <a:off x="1519168" y="2932847"/>
              <a:ext cx="4403861" cy="741680"/>
            </p:xfrm>
            <a:graphic>
              <a:graphicData uri="http://schemas.openxmlformats.org/drawingml/2006/table">
                <a:tbl>
                  <a:tblPr>
                    <a:tableStyleId>{5C22544A-7EE6-4342-B048-85BDC9FD1C3A}</a:tableStyleId>
                  </a:tblPr>
                  <a:tblGrid>
                    <a:gridCol w="400351">
                      <a:extLst>
                        <a:ext uri="{9D8B030D-6E8A-4147-A177-3AD203B41FA5}">
                          <a16:colId xmlns:a16="http://schemas.microsoft.com/office/drawing/2014/main" val="3719888478"/>
                        </a:ext>
                      </a:extLst>
                    </a:gridCol>
                    <a:gridCol w="400351">
                      <a:extLst>
                        <a:ext uri="{9D8B030D-6E8A-4147-A177-3AD203B41FA5}">
                          <a16:colId xmlns:a16="http://schemas.microsoft.com/office/drawing/2014/main" val="65091823"/>
                        </a:ext>
                      </a:extLst>
                    </a:gridCol>
                    <a:gridCol w="400351">
                      <a:extLst>
                        <a:ext uri="{9D8B030D-6E8A-4147-A177-3AD203B41FA5}">
                          <a16:colId xmlns:a16="http://schemas.microsoft.com/office/drawing/2014/main" val="2200609551"/>
                        </a:ext>
                      </a:extLst>
                    </a:gridCol>
                    <a:gridCol w="400351">
                      <a:extLst>
                        <a:ext uri="{9D8B030D-6E8A-4147-A177-3AD203B41FA5}">
                          <a16:colId xmlns:a16="http://schemas.microsoft.com/office/drawing/2014/main" val="1238337907"/>
                        </a:ext>
                      </a:extLst>
                    </a:gridCol>
                    <a:gridCol w="400351">
                      <a:extLst>
                        <a:ext uri="{9D8B030D-6E8A-4147-A177-3AD203B41FA5}">
                          <a16:colId xmlns:a16="http://schemas.microsoft.com/office/drawing/2014/main" val="4082406938"/>
                        </a:ext>
                      </a:extLst>
                    </a:gridCol>
                    <a:gridCol w="400351">
                      <a:extLst>
                        <a:ext uri="{9D8B030D-6E8A-4147-A177-3AD203B41FA5}">
                          <a16:colId xmlns:a16="http://schemas.microsoft.com/office/drawing/2014/main" val="1770194687"/>
                        </a:ext>
                      </a:extLst>
                    </a:gridCol>
                    <a:gridCol w="400351">
                      <a:extLst>
                        <a:ext uri="{9D8B030D-6E8A-4147-A177-3AD203B41FA5}">
                          <a16:colId xmlns:a16="http://schemas.microsoft.com/office/drawing/2014/main" val="4245144213"/>
                        </a:ext>
                      </a:extLst>
                    </a:gridCol>
                    <a:gridCol w="400351">
                      <a:extLst>
                        <a:ext uri="{9D8B030D-6E8A-4147-A177-3AD203B41FA5}">
                          <a16:colId xmlns:a16="http://schemas.microsoft.com/office/drawing/2014/main" val="3988762041"/>
                        </a:ext>
                      </a:extLst>
                    </a:gridCol>
                    <a:gridCol w="400351">
                      <a:extLst>
                        <a:ext uri="{9D8B030D-6E8A-4147-A177-3AD203B41FA5}">
                          <a16:colId xmlns:a16="http://schemas.microsoft.com/office/drawing/2014/main" val="2121537479"/>
                        </a:ext>
                      </a:extLst>
                    </a:gridCol>
                    <a:gridCol w="400351">
                      <a:extLst>
                        <a:ext uri="{9D8B030D-6E8A-4147-A177-3AD203B41FA5}">
                          <a16:colId xmlns:a16="http://schemas.microsoft.com/office/drawing/2014/main" val="1688379303"/>
                        </a:ext>
                      </a:extLst>
                    </a:gridCol>
                    <a:gridCol w="400351">
                      <a:extLst>
                        <a:ext uri="{9D8B030D-6E8A-4147-A177-3AD203B41FA5}">
                          <a16:colId xmlns:a16="http://schemas.microsoft.com/office/drawing/2014/main" val="2779674952"/>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cs-CZ" sz="1600" b="0" i="1" smtClean="0">
                                    <a:latin typeface="Cambria Math" panose="02040503050406030204" pitchFamily="18" charset="0"/>
                                  </a:rPr>
                                  <m:t>𝑖</m:t>
                                </m:r>
                              </m:oMath>
                            </m:oMathPara>
                          </a14:m>
                          <a:endParaRPr lang="cs-CZ"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5</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6</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7</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8</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9</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10</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1692356"/>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cs-CZ" sz="1600" i="1" smtClean="0">
                                        <a:latin typeface="Cambria Math" panose="02040503050406030204" pitchFamily="18" charset="0"/>
                                      </a:rPr>
                                    </m:ctrlPr>
                                  </m:sSubPr>
                                  <m:e>
                                    <m:r>
                                      <a:rPr lang="cs-CZ" sz="1600" b="0" i="1" smtClean="0">
                                        <a:latin typeface="Cambria Math" panose="02040503050406030204" pitchFamily="18" charset="0"/>
                                      </a:rPr>
                                      <m:t>𝑡</m:t>
                                    </m:r>
                                  </m:e>
                                  <m:sub>
                                    <m:r>
                                      <a:rPr lang="cs-CZ" sz="1600" b="0" i="1" smtClean="0">
                                        <a:latin typeface="Cambria Math" panose="02040503050406030204" pitchFamily="18" charset="0"/>
                                      </a:rPr>
                                      <m:t>𝑖</m:t>
                                    </m:r>
                                  </m:sub>
                                </m:sSub>
                              </m:oMath>
                            </m:oMathPara>
                          </a14:m>
                          <a:endParaRPr lang="cs-CZ"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1</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1</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82339152"/>
                      </a:ext>
                    </a:extLst>
                  </a:tr>
                </a:tbl>
              </a:graphicData>
            </a:graphic>
          </p:graphicFrame>
        </mc:Choice>
        <mc:Fallback xmlns="">
          <p:graphicFrame>
            <p:nvGraphicFramePr>
              <p:cNvPr id="8" name="Tabulka 7">
                <a:extLst>
                  <a:ext uri="{FF2B5EF4-FFF2-40B4-BE49-F238E27FC236}">
                    <a16:creationId xmlns:a16="http://schemas.microsoft.com/office/drawing/2014/main" id="{9F1487C5-02FE-4D17-83C8-6426E48B9B0A}"/>
                  </a:ext>
                </a:extLst>
              </p:cNvPr>
              <p:cNvGraphicFramePr>
                <a:graphicFrameLocks noGrp="1"/>
              </p:cNvGraphicFramePr>
              <p:nvPr>
                <p:extLst>
                  <p:ext uri="{D42A27DB-BD31-4B8C-83A1-F6EECF244321}">
                    <p14:modId xmlns:p14="http://schemas.microsoft.com/office/powerpoint/2010/main" val="427649205"/>
                  </p:ext>
                </p:extLst>
              </p:nvPr>
            </p:nvGraphicFramePr>
            <p:xfrm>
              <a:off x="1519168" y="2932847"/>
              <a:ext cx="4403861" cy="741680"/>
            </p:xfrm>
            <a:graphic>
              <a:graphicData uri="http://schemas.openxmlformats.org/drawingml/2006/table">
                <a:tbl>
                  <a:tblPr>
                    <a:tableStyleId>{5C22544A-7EE6-4342-B048-85BDC9FD1C3A}</a:tableStyleId>
                  </a:tblPr>
                  <a:tblGrid>
                    <a:gridCol w="400351">
                      <a:extLst>
                        <a:ext uri="{9D8B030D-6E8A-4147-A177-3AD203B41FA5}">
                          <a16:colId xmlns:a16="http://schemas.microsoft.com/office/drawing/2014/main" val="3719888478"/>
                        </a:ext>
                      </a:extLst>
                    </a:gridCol>
                    <a:gridCol w="400351">
                      <a:extLst>
                        <a:ext uri="{9D8B030D-6E8A-4147-A177-3AD203B41FA5}">
                          <a16:colId xmlns:a16="http://schemas.microsoft.com/office/drawing/2014/main" val="65091823"/>
                        </a:ext>
                      </a:extLst>
                    </a:gridCol>
                    <a:gridCol w="400351">
                      <a:extLst>
                        <a:ext uri="{9D8B030D-6E8A-4147-A177-3AD203B41FA5}">
                          <a16:colId xmlns:a16="http://schemas.microsoft.com/office/drawing/2014/main" val="2200609551"/>
                        </a:ext>
                      </a:extLst>
                    </a:gridCol>
                    <a:gridCol w="400351">
                      <a:extLst>
                        <a:ext uri="{9D8B030D-6E8A-4147-A177-3AD203B41FA5}">
                          <a16:colId xmlns:a16="http://schemas.microsoft.com/office/drawing/2014/main" val="1238337907"/>
                        </a:ext>
                      </a:extLst>
                    </a:gridCol>
                    <a:gridCol w="400351">
                      <a:extLst>
                        <a:ext uri="{9D8B030D-6E8A-4147-A177-3AD203B41FA5}">
                          <a16:colId xmlns:a16="http://schemas.microsoft.com/office/drawing/2014/main" val="4082406938"/>
                        </a:ext>
                      </a:extLst>
                    </a:gridCol>
                    <a:gridCol w="400351">
                      <a:extLst>
                        <a:ext uri="{9D8B030D-6E8A-4147-A177-3AD203B41FA5}">
                          <a16:colId xmlns:a16="http://schemas.microsoft.com/office/drawing/2014/main" val="1770194687"/>
                        </a:ext>
                      </a:extLst>
                    </a:gridCol>
                    <a:gridCol w="400351">
                      <a:extLst>
                        <a:ext uri="{9D8B030D-6E8A-4147-A177-3AD203B41FA5}">
                          <a16:colId xmlns:a16="http://schemas.microsoft.com/office/drawing/2014/main" val="4245144213"/>
                        </a:ext>
                      </a:extLst>
                    </a:gridCol>
                    <a:gridCol w="400351">
                      <a:extLst>
                        <a:ext uri="{9D8B030D-6E8A-4147-A177-3AD203B41FA5}">
                          <a16:colId xmlns:a16="http://schemas.microsoft.com/office/drawing/2014/main" val="3988762041"/>
                        </a:ext>
                      </a:extLst>
                    </a:gridCol>
                    <a:gridCol w="400351">
                      <a:extLst>
                        <a:ext uri="{9D8B030D-6E8A-4147-A177-3AD203B41FA5}">
                          <a16:colId xmlns:a16="http://schemas.microsoft.com/office/drawing/2014/main" val="2121537479"/>
                        </a:ext>
                      </a:extLst>
                    </a:gridCol>
                    <a:gridCol w="400351">
                      <a:extLst>
                        <a:ext uri="{9D8B030D-6E8A-4147-A177-3AD203B41FA5}">
                          <a16:colId xmlns:a16="http://schemas.microsoft.com/office/drawing/2014/main" val="1688379303"/>
                        </a:ext>
                      </a:extLst>
                    </a:gridCol>
                    <a:gridCol w="400351">
                      <a:extLst>
                        <a:ext uri="{9D8B030D-6E8A-4147-A177-3AD203B41FA5}">
                          <a16:colId xmlns:a16="http://schemas.microsoft.com/office/drawing/2014/main" val="2779674952"/>
                        </a:ext>
                      </a:extLst>
                    </a:gridCol>
                  </a:tblGrid>
                  <a:tr h="370840">
                    <a:tc>
                      <a:txBody>
                        <a:bodyPr/>
                        <a:lstStyle/>
                        <a:p>
                          <a:endParaRPr lang="cs-CZ"/>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3"/>
                          <a:stretch>
                            <a:fillRect l="-1515" t="-4918" r="-998485" b="-111475"/>
                          </a:stretch>
                        </a:blipFill>
                      </a:tcPr>
                    </a:tc>
                    <a:tc>
                      <a:txBody>
                        <a:bodyPr/>
                        <a:lstStyle/>
                        <a:p>
                          <a:pPr algn="ctr"/>
                          <a:r>
                            <a:rPr lang="cs-CZ" sz="1600"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5</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6</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7</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8</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9</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10</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1692356"/>
                      </a:ext>
                    </a:extLst>
                  </a:tr>
                  <a:tr h="370840">
                    <a:tc>
                      <a:txBody>
                        <a:bodyPr/>
                        <a:lstStyle/>
                        <a:p>
                          <a:endParaRPr lang="cs-CZ"/>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blipFill>
                          <a:blip r:embed="rId3"/>
                          <a:stretch>
                            <a:fillRect l="-1515" t="-104918" r="-998485" b="-11475"/>
                          </a:stretch>
                        </a:blipFill>
                      </a:tcPr>
                    </a:tc>
                    <a:tc>
                      <a:txBody>
                        <a:bodyPr/>
                        <a:lstStyle/>
                        <a:p>
                          <a:pPr algn="ctr"/>
                          <a:r>
                            <a:rPr lang="cs-CZ" sz="1600" dirty="0">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1</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1</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82339152"/>
                      </a:ext>
                    </a:extLst>
                  </a:tr>
                </a:tbl>
              </a:graphicData>
            </a:graphic>
          </p:graphicFrame>
        </mc:Fallback>
      </mc:AlternateContent>
    </p:spTree>
    <p:extLst>
      <p:ext uri="{BB962C8B-B14F-4D97-AF65-F5344CB8AC3E}">
        <p14:creationId xmlns:p14="http://schemas.microsoft.com/office/powerpoint/2010/main" val="1578832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11</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cs-CZ"/>
              <a:t>Modelování produkčních a logistických systémů - cvičení, ŠAVŠ,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0779263" cy="4467952"/>
          </a:xfrm>
        </p:spPr>
        <p:txBody>
          <a:bodyPr>
            <a:noAutofit/>
          </a:bodyPr>
          <a:lstStyle/>
          <a:p>
            <a:pPr marL="285750" lvl="0" indent="-285750">
              <a:lnSpc>
                <a:spcPct val="110000"/>
              </a:lnSpc>
              <a:buFont typeface="Wingdings" panose="05000000000000000000" pitchFamily="2" charset="2"/>
              <a:buChar char="§"/>
            </a:pPr>
            <a:r>
              <a:rPr lang="pl-PL" dirty="0">
                <a:solidFill>
                  <a:srgbClr val="4BA82E"/>
                </a:solidFill>
              </a:rPr>
              <a:t>Příklad 14 – Minimalizace počtu pracovišť</a:t>
            </a:r>
            <a:endParaRPr lang="cs-CZ" dirty="0">
              <a:solidFill>
                <a:srgbClr val="4BA82E"/>
              </a:solidFill>
            </a:endParaRPr>
          </a:p>
          <a:p>
            <a:pPr lvl="1" indent="-284400">
              <a:lnSpc>
                <a:spcPct val="110000"/>
              </a:lnSpc>
            </a:pPr>
            <a:r>
              <a:rPr lang="cs-CZ" sz="1600" dirty="0"/>
              <a:t>Firma chce rozvrhnout na linku výrobek, jehož produkci tvoří 10 operací s produkčními časy (v min) uvedenými v tabulce. Mezi operacemi neexistuje žádná technologická návaznost, tedy není definována žádná precedenční relace. Velikost taktu je stanovena na 10 min. </a:t>
            </a:r>
          </a:p>
          <a:p>
            <a:pPr lvl="1" indent="-284400">
              <a:lnSpc>
                <a:spcPct val="110000"/>
              </a:lnSpc>
            </a:pPr>
            <a:endParaRPr lang="cs-CZ" dirty="0"/>
          </a:p>
          <a:p>
            <a:pPr lvl="1" indent="-284400">
              <a:lnSpc>
                <a:spcPct val="110000"/>
              </a:lnSpc>
            </a:pPr>
            <a:endParaRPr lang="cs-CZ" sz="1600" dirty="0"/>
          </a:p>
          <a:p>
            <a:pPr lvl="1" indent="-284400">
              <a:lnSpc>
                <a:spcPct val="110000"/>
              </a:lnSpc>
            </a:pPr>
            <a:endParaRPr lang="cs-CZ" sz="1600" dirty="0"/>
          </a:p>
          <a:p>
            <a:pPr marL="1278000" lvl="1" indent="-284400">
              <a:lnSpc>
                <a:spcPct val="110000"/>
              </a:lnSpc>
            </a:pPr>
            <a:r>
              <a:rPr lang="cs-CZ" sz="1600" dirty="0"/>
              <a:t>Jaká je pracnost produktu? </a:t>
            </a:r>
          </a:p>
          <a:p>
            <a:pPr marL="1278000" lvl="1" indent="-284400">
              <a:lnSpc>
                <a:spcPct val="110000"/>
              </a:lnSpc>
            </a:pPr>
            <a:r>
              <a:rPr lang="cs-CZ" sz="1600" dirty="0"/>
              <a:t>Určete minimální a maximální počet pracovišť na produkční lince a najděte libovolný přípustný rozvrh.</a:t>
            </a:r>
          </a:p>
          <a:p>
            <a:pPr marL="1278000" lvl="1" indent="-284400">
              <a:lnSpc>
                <a:spcPct val="110000"/>
              </a:lnSpc>
            </a:pPr>
            <a:r>
              <a:rPr lang="cs-CZ" sz="1600" dirty="0"/>
              <a:t>Pro nalezený rozvrh určete počet nevyužitých minut na celé produkční lince a vypočtěte efektivnost produkční linky?</a:t>
            </a:r>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cs-CZ" dirty="0"/>
              <a:t>Příklady ke cvičením MPLS</a:t>
            </a:r>
            <a:endParaRPr lang="en-US" dirty="0"/>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cs-CZ" dirty="0"/>
              <a:t>Rozvržení podle produktu</a:t>
            </a:r>
            <a:endParaRPr lang="en-US" dirty="0"/>
          </a:p>
        </p:txBody>
      </p:sp>
      <mc:AlternateContent xmlns:mc="http://schemas.openxmlformats.org/markup-compatibility/2006" xmlns:a14="http://schemas.microsoft.com/office/drawing/2010/main">
        <mc:Choice Requires="a14">
          <p:graphicFrame>
            <p:nvGraphicFramePr>
              <p:cNvPr id="12" name="Tabulka 11">
                <a:extLst>
                  <a:ext uri="{FF2B5EF4-FFF2-40B4-BE49-F238E27FC236}">
                    <a16:creationId xmlns:a16="http://schemas.microsoft.com/office/drawing/2014/main" id="{0143CE1D-5E1A-41AF-A3DE-DA25BCBFCD30}"/>
                  </a:ext>
                </a:extLst>
              </p:cNvPr>
              <p:cNvGraphicFramePr>
                <a:graphicFrameLocks noGrp="1"/>
              </p:cNvGraphicFramePr>
              <p:nvPr>
                <p:extLst>
                  <p:ext uri="{D42A27DB-BD31-4B8C-83A1-F6EECF244321}">
                    <p14:modId xmlns:p14="http://schemas.microsoft.com/office/powerpoint/2010/main" val="3591385752"/>
                  </p:ext>
                </p:extLst>
              </p:nvPr>
            </p:nvGraphicFramePr>
            <p:xfrm>
              <a:off x="1497157" y="2927739"/>
              <a:ext cx="4447883" cy="741680"/>
            </p:xfrm>
            <a:graphic>
              <a:graphicData uri="http://schemas.openxmlformats.org/drawingml/2006/table">
                <a:tbl>
                  <a:tblPr>
                    <a:tableStyleId>{5C22544A-7EE6-4342-B048-85BDC9FD1C3A}</a:tableStyleId>
                  </a:tblPr>
                  <a:tblGrid>
                    <a:gridCol w="404353">
                      <a:extLst>
                        <a:ext uri="{9D8B030D-6E8A-4147-A177-3AD203B41FA5}">
                          <a16:colId xmlns:a16="http://schemas.microsoft.com/office/drawing/2014/main" val="3719888478"/>
                        </a:ext>
                      </a:extLst>
                    </a:gridCol>
                    <a:gridCol w="404353">
                      <a:extLst>
                        <a:ext uri="{9D8B030D-6E8A-4147-A177-3AD203B41FA5}">
                          <a16:colId xmlns:a16="http://schemas.microsoft.com/office/drawing/2014/main" val="65091823"/>
                        </a:ext>
                      </a:extLst>
                    </a:gridCol>
                    <a:gridCol w="404353">
                      <a:extLst>
                        <a:ext uri="{9D8B030D-6E8A-4147-A177-3AD203B41FA5}">
                          <a16:colId xmlns:a16="http://schemas.microsoft.com/office/drawing/2014/main" val="2200609551"/>
                        </a:ext>
                      </a:extLst>
                    </a:gridCol>
                    <a:gridCol w="404353">
                      <a:extLst>
                        <a:ext uri="{9D8B030D-6E8A-4147-A177-3AD203B41FA5}">
                          <a16:colId xmlns:a16="http://schemas.microsoft.com/office/drawing/2014/main" val="1238337907"/>
                        </a:ext>
                      </a:extLst>
                    </a:gridCol>
                    <a:gridCol w="404353">
                      <a:extLst>
                        <a:ext uri="{9D8B030D-6E8A-4147-A177-3AD203B41FA5}">
                          <a16:colId xmlns:a16="http://schemas.microsoft.com/office/drawing/2014/main" val="4082406938"/>
                        </a:ext>
                      </a:extLst>
                    </a:gridCol>
                    <a:gridCol w="404353">
                      <a:extLst>
                        <a:ext uri="{9D8B030D-6E8A-4147-A177-3AD203B41FA5}">
                          <a16:colId xmlns:a16="http://schemas.microsoft.com/office/drawing/2014/main" val="1770194687"/>
                        </a:ext>
                      </a:extLst>
                    </a:gridCol>
                    <a:gridCol w="404353">
                      <a:extLst>
                        <a:ext uri="{9D8B030D-6E8A-4147-A177-3AD203B41FA5}">
                          <a16:colId xmlns:a16="http://schemas.microsoft.com/office/drawing/2014/main" val="4245144213"/>
                        </a:ext>
                      </a:extLst>
                    </a:gridCol>
                    <a:gridCol w="404353">
                      <a:extLst>
                        <a:ext uri="{9D8B030D-6E8A-4147-A177-3AD203B41FA5}">
                          <a16:colId xmlns:a16="http://schemas.microsoft.com/office/drawing/2014/main" val="3988762041"/>
                        </a:ext>
                      </a:extLst>
                    </a:gridCol>
                    <a:gridCol w="404353">
                      <a:extLst>
                        <a:ext uri="{9D8B030D-6E8A-4147-A177-3AD203B41FA5}">
                          <a16:colId xmlns:a16="http://schemas.microsoft.com/office/drawing/2014/main" val="2121537479"/>
                        </a:ext>
                      </a:extLst>
                    </a:gridCol>
                    <a:gridCol w="404353">
                      <a:extLst>
                        <a:ext uri="{9D8B030D-6E8A-4147-A177-3AD203B41FA5}">
                          <a16:colId xmlns:a16="http://schemas.microsoft.com/office/drawing/2014/main" val="1688379303"/>
                        </a:ext>
                      </a:extLst>
                    </a:gridCol>
                    <a:gridCol w="404353">
                      <a:extLst>
                        <a:ext uri="{9D8B030D-6E8A-4147-A177-3AD203B41FA5}">
                          <a16:colId xmlns:a16="http://schemas.microsoft.com/office/drawing/2014/main" val="2779674952"/>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cs-CZ" sz="1600" b="0" i="1" smtClean="0">
                                    <a:latin typeface="Cambria Math" panose="02040503050406030204" pitchFamily="18" charset="0"/>
                                  </a:rPr>
                                  <m:t>𝑖</m:t>
                                </m:r>
                              </m:oMath>
                            </m:oMathPara>
                          </a14:m>
                          <a:endParaRPr lang="cs-CZ"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5</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6</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7</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8</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9</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10</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1692356"/>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cs-CZ" sz="1600" i="1" smtClean="0">
                                        <a:latin typeface="Cambria Math" panose="02040503050406030204" pitchFamily="18" charset="0"/>
                                      </a:rPr>
                                    </m:ctrlPr>
                                  </m:sSubPr>
                                  <m:e>
                                    <m:r>
                                      <a:rPr lang="cs-CZ" sz="1600" b="0" i="1" smtClean="0">
                                        <a:latin typeface="Cambria Math" panose="02040503050406030204" pitchFamily="18" charset="0"/>
                                      </a:rPr>
                                      <m:t>𝑡</m:t>
                                    </m:r>
                                  </m:e>
                                  <m:sub>
                                    <m:r>
                                      <a:rPr lang="cs-CZ" sz="1600" b="0" i="1" smtClean="0">
                                        <a:latin typeface="Cambria Math" panose="02040503050406030204" pitchFamily="18" charset="0"/>
                                      </a:rPr>
                                      <m:t>𝑖</m:t>
                                    </m:r>
                                  </m:sub>
                                </m:sSub>
                              </m:oMath>
                            </m:oMathPara>
                          </a14:m>
                          <a:endParaRPr lang="cs-CZ"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5</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7</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82339152"/>
                      </a:ext>
                    </a:extLst>
                  </a:tr>
                </a:tbl>
              </a:graphicData>
            </a:graphic>
          </p:graphicFrame>
        </mc:Choice>
        <mc:Fallback xmlns="">
          <p:graphicFrame>
            <p:nvGraphicFramePr>
              <p:cNvPr id="12" name="Tabulka 11">
                <a:extLst>
                  <a:ext uri="{FF2B5EF4-FFF2-40B4-BE49-F238E27FC236}">
                    <a16:creationId xmlns:a16="http://schemas.microsoft.com/office/drawing/2014/main" id="{0143CE1D-5E1A-41AF-A3DE-DA25BCBFCD30}"/>
                  </a:ext>
                </a:extLst>
              </p:cNvPr>
              <p:cNvGraphicFramePr>
                <a:graphicFrameLocks noGrp="1"/>
              </p:cNvGraphicFramePr>
              <p:nvPr>
                <p:extLst>
                  <p:ext uri="{D42A27DB-BD31-4B8C-83A1-F6EECF244321}">
                    <p14:modId xmlns:p14="http://schemas.microsoft.com/office/powerpoint/2010/main" val="3591385752"/>
                  </p:ext>
                </p:extLst>
              </p:nvPr>
            </p:nvGraphicFramePr>
            <p:xfrm>
              <a:off x="1497157" y="2927739"/>
              <a:ext cx="4447883" cy="741680"/>
            </p:xfrm>
            <a:graphic>
              <a:graphicData uri="http://schemas.openxmlformats.org/drawingml/2006/table">
                <a:tbl>
                  <a:tblPr>
                    <a:tableStyleId>{5C22544A-7EE6-4342-B048-85BDC9FD1C3A}</a:tableStyleId>
                  </a:tblPr>
                  <a:tblGrid>
                    <a:gridCol w="404353">
                      <a:extLst>
                        <a:ext uri="{9D8B030D-6E8A-4147-A177-3AD203B41FA5}">
                          <a16:colId xmlns:a16="http://schemas.microsoft.com/office/drawing/2014/main" val="3719888478"/>
                        </a:ext>
                      </a:extLst>
                    </a:gridCol>
                    <a:gridCol w="404353">
                      <a:extLst>
                        <a:ext uri="{9D8B030D-6E8A-4147-A177-3AD203B41FA5}">
                          <a16:colId xmlns:a16="http://schemas.microsoft.com/office/drawing/2014/main" val="65091823"/>
                        </a:ext>
                      </a:extLst>
                    </a:gridCol>
                    <a:gridCol w="404353">
                      <a:extLst>
                        <a:ext uri="{9D8B030D-6E8A-4147-A177-3AD203B41FA5}">
                          <a16:colId xmlns:a16="http://schemas.microsoft.com/office/drawing/2014/main" val="2200609551"/>
                        </a:ext>
                      </a:extLst>
                    </a:gridCol>
                    <a:gridCol w="404353">
                      <a:extLst>
                        <a:ext uri="{9D8B030D-6E8A-4147-A177-3AD203B41FA5}">
                          <a16:colId xmlns:a16="http://schemas.microsoft.com/office/drawing/2014/main" val="1238337907"/>
                        </a:ext>
                      </a:extLst>
                    </a:gridCol>
                    <a:gridCol w="404353">
                      <a:extLst>
                        <a:ext uri="{9D8B030D-6E8A-4147-A177-3AD203B41FA5}">
                          <a16:colId xmlns:a16="http://schemas.microsoft.com/office/drawing/2014/main" val="4082406938"/>
                        </a:ext>
                      </a:extLst>
                    </a:gridCol>
                    <a:gridCol w="404353">
                      <a:extLst>
                        <a:ext uri="{9D8B030D-6E8A-4147-A177-3AD203B41FA5}">
                          <a16:colId xmlns:a16="http://schemas.microsoft.com/office/drawing/2014/main" val="1770194687"/>
                        </a:ext>
                      </a:extLst>
                    </a:gridCol>
                    <a:gridCol w="404353">
                      <a:extLst>
                        <a:ext uri="{9D8B030D-6E8A-4147-A177-3AD203B41FA5}">
                          <a16:colId xmlns:a16="http://schemas.microsoft.com/office/drawing/2014/main" val="4245144213"/>
                        </a:ext>
                      </a:extLst>
                    </a:gridCol>
                    <a:gridCol w="404353">
                      <a:extLst>
                        <a:ext uri="{9D8B030D-6E8A-4147-A177-3AD203B41FA5}">
                          <a16:colId xmlns:a16="http://schemas.microsoft.com/office/drawing/2014/main" val="3988762041"/>
                        </a:ext>
                      </a:extLst>
                    </a:gridCol>
                    <a:gridCol w="404353">
                      <a:extLst>
                        <a:ext uri="{9D8B030D-6E8A-4147-A177-3AD203B41FA5}">
                          <a16:colId xmlns:a16="http://schemas.microsoft.com/office/drawing/2014/main" val="2121537479"/>
                        </a:ext>
                      </a:extLst>
                    </a:gridCol>
                    <a:gridCol w="404353">
                      <a:extLst>
                        <a:ext uri="{9D8B030D-6E8A-4147-A177-3AD203B41FA5}">
                          <a16:colId xmlns:a16="http://schemas.microsoft.com/office/drawing/2014/main" val="1688379303"/>
                        </a:ext>
                      </a:extLst>
                    </a:gridCol>
                    <a:gridCol w="404353">
                      <a:extLst>
                        <a:ext uri="{9D8B030D-6E8A-4147-A177-3AD203B41FA5}">
                          <a16:colId xmlns:a16="http://schemas.microsoft.com/office/drawing/2014/main" val="2779674952"/>
                        </a:ext>
                      </a:extLst>
                    </a:gridCol>
                  </a:tblGrid>
                  <a:tr h="370840">
                    <a:tc>
                      <a:txBody>
                        <a:bodyPr/>
                        <a:lstStyle/>
                        <a:p>
                          <a:endParaRPr lang="cs-CZ"/>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2"/>
                          <a:stretch>
                            <a:fillRect l="-1515" t="-4918" r="-1010606" b="-111475"/>
                          </a:stretch>
                        </a:blipFill>
                      </a:tcPr>
                    </a:tc>
                    <a:tc>
                      <a:txBody>
                        <a:bodyPr/>
                        <a:lstStyle/>
                        <a:p>
                          <a:pPr algn="ctr"/>
                          <a:r>
                            <a:rPr lang="cs-CZ" sz="1600"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5</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6</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7</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8</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9</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10</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1692356"/>
                      </a:ext>
                    </a:extLst>
                  </a:tr>
                  <a:tr h="370840">
                    <a:tc>
                      <a:txBody>
                        <a:bodyPr/>
                        <a:lstStyle/>
                        <a:p>
                          <a:endParaRPr lang="cs-CZ"/>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blipFill>
                          <a:blip r:embed="rId2"/>
                          <a:stretch>
                            <a:fillRect l="-1515" t="-104918" r="-1010606" b="-11475"/>
                          </a:stretch>
                        </a:blipFill>
                      </a:tcPr>
                    </a:tc>
                    <a:tc>
                      <a:txBody>
                        <a:bodyPr/>
                        <a:lstStyle/>
                        <a:p>
                          <a:pPr algn="ctr"/>
                          <a:r>
                            <a:rPr lang="cs-CZ" sz="1600" dirty="0">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5</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7</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82339152"/>
                      </a:ext>
                    </a:extLst>
                  </a:tr>
                </a:tbl>
              </a:graphicData>
            </a:graphic>
          </p:graphicFrame>
        </mc:Fallback>
      </mc:AlternateContent>
    </p:spTree>
    <p:extLst>
      <p:ext uri="{BB962C8B-B14F-4D97-AF65-F5344CB8AC3E}">
        <p14:creationId xmlns:p14="http://schemas.microsoft.com/office/powerpoint/2010/main" val="1309810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12</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cs-CZ"/>
              <a:t>Modelování produkčních a logistických systémů - cvičení, ŠAVŠ,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424241" cy="4467952"/>
          </a:xfrm>
        </p:spPr>
        <p:txBody>
          <a:bodyPr>
            <a:noAutofit/>
          </a:bodyPr>
          <a:lstStyle/>
          <a:p>
            <a:pPr marL="285750" lvl="0" indent="-285750">
              <a:lnSpc>
                <a:spcPct val="110000"/>
              </a:lnSpc>
              <a:buFont typeface="Wingdings" panose="05000000000000000000" pitchFamily="2" charset="2"/>
              <a:buChar char="§"/>
            </a:pPr>
            <a:r>
              <a:rPr lang="pl-PL" dirty="0">
                <a:solidFill>
                  <a:srgbClr val="4BA82E"/>
                </a:solidFill>
              </a:rPr>
              <a:t>Příklad 15 – Minimalizace velikosti pracovního taktu</a:t>
            </a:r>
            <a:endParaRPr lang="cs-CZ" dirty="0">
              <a:solidFill>
                <a:srgbClr val="4BA82E"/>
              </a:solidFill>
            </a:endParaRPr>
          </a:p>
          <a:p>
            <a:pPr lvl="1" indent="-284400">
              <a:lnSpc>
                <a:spcPct val="110000"/>
              </a:lnSpc>
            </a:pPr>
            <a:r>
              <a:rPr lang="cs-CZ" sz="1600" dirty="0"/>
              <a:t>Firma chce rozvrhnout výrobek s 10 operacemi na 5 pracovišť. Jejich operační časy (v min) jsou uvedeny v tabulce. Mezi operacemi neexistuje žádná precedenční relace. </a:t>
            </a:r>
          </a:p>
          <a:p>
            <a:pPr lvl="1" indent="-284400">
              <a:lnSpc>
                <a:spcPct val="110000"/>
              </a:lnSpc>
            </a:pPr>
            <a:endParaRPr lang="cs-CZ" dirty="0"/>
          </a:p>
          <a:p>
            <a:pPr lvl="1" indent="-284400">
              <a:lnSpc>
                <a:spcPct val="110000"/>
              </a:lnSpc>
            </a:pPr>
            <a:endParaRPr lang="cs-CZ" sz="1600" dirty="0"/>
          </a:p>
          <a:p>
            <a:pPr lvl="1" indent="-284400">
              <a:lnSpc>
                <a:spcPct val="110000"/>
              </a:lnSpc>
            </a:pPr>
            <a:endParaRPr lang="cs-CZ" sz="1600" dirty="0"/>
          </a:p>
          <a:p>
            <a:pPr marL="1278000" lvl="1" indent="-284400">
              <a:lnSpc>
                <a:spcPct val="110000"/>
              </a:lnSpc>
            </a:pPr>
            <a:r>
              <a:rPr lang="cs-CZ" sz="1600" dirty="0"/>
              <a:t>Jaká je teoreticky dosažitelná minimální velikost taktu? </a:t>
            </a:r>
          </a:p>
          <a:p>
            <a:pPr marL="1278000" lvl="1" indent="-284400">
              <a:lnSpc>
                <a:spcPct val="110000"/>
              </a:lnSpc>
            </a:pPr>
            <a:r>
              <a:rPr lang="cs-CZ" sz="1600" dirty="0"/>
              <a:t>Najděte minimální velikost pracovního taktu.</a:t>
            </a:r>
          </a:p>
          <a:p>
            <a:pPr marL="1278000" lvl="1" indent="-284400">
              <a:lnSpc>
                <a:spcPct val="110000"/>
              </a:lnSpc>
            </a:pPr>
            <a:r>
              <a:rPr lang="cs-CZ" sz="1600" dirty="0"/>
              <a:t>Jaká bude efektivnost produkční linky? </a:t>
            </a:r>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cs-CZ" dirty="0"/>
              <a:t>Příklady ke cvičením MPLS</a:t>
            </a:r>
            <a:endParaRPr lang="en-US" dirty="0"/>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cs-CZ" dirty="0"/>
              <a:t>Rozvržení podle produktu</a:t>
            </a:r>
            <a:endParaRPr lang="en-US" dirty="0"/>
          </a:p>
        </p:txBody>
      </p:sp>
      <mc:AlternateContent xmlns:mc="http://schemas.openxmlformats.org/markup-compatibility/2006" xmlns:a14="http://schemas.microsoft.com/office/drawing/2010/main">
        <mc:Choice Requires="a14">
          <p:graphicFrame>
            <p:nvGraphicFramePr>
              <p:cNvPr id="8" name="Tabulka 7">
                <a:extLst>
                  <a:ext uri="{FF2B5EF4-FFF2-40B4-BE49-F238E27FC236}">
                    <a16:creationId xmlns:a16="http://schemas.microsoft.com/office/drawing/2014/main" id="{D652B6D2-4F9E-4336-8897-4D79D5DAB82C}"/>
                  </a:ext>
                </a:extLst>
              </p:cNvPr>
              <p:cNvGraphicFramePr>
                <a:graphicFrameLocks noGrp="1"/>
              </p:cNvGraphicFramePr>
              <p:nvPr>
                <p:extLst>
                  <p:ext uri="{D42A27DB-BD31-4B8C-83A1-F6EECF244321}">
                    <p14:modId xmlns:p14="http://schemas.microsoft.com/office/powerpoint/2010/main" val="2861257615"/>
                  </p:ext>
                </p:extLst>
              </p:nvPr>
            </p:nvGraphicFramePr>
            <p:xfrm>
              <a:off x="1566551" y="2796367"/>
              <a:ext cx="4309096" cy="741680"/>
            </p:xfrm>
            <a:graphic>
              <a:graphicData uri="http://schemas.openxmlformats.org/drawingml/2006/table">
                <a:tbl>
                  <a:tblPr>
                    <a:tableStyleId>{5C22544A-7EE6-4342-B048-85BDC9FD1C3A}</a:tableStyleId>
                  </a:tblPr>
                  <a:tblGrid>
                    <a:gridCol w="391736">
                      <a:extLst>
                        <a:ext uri="{9D8B030D-6E8A-4147-A177-3AD203B41FA5}">
                          <a16:colId xmlns:a16="http://schemas.microsoft.com/office/drawing/2014/main" val="3719888478"/>
                        </a:ext>
                      </a:extLst>
                    </a:gridCol>
                    <a:gridCol w="391736">
                      <a:extLst>
                        <a:ext uri="{9D8B030D-6E8A-4147-A177-3AD203B41FA5}">
                          <a16:colId xmlns:a16="http://schemas.microsoft.com/office/drawing/2014/main" val="65091823"/>
                        </a:ext>
                      </a:extLst>
                    </a:gridCol>
                    <a:gridCol w="391736">
                      <a:extLst>
                        <a:ext uri="{9D8B030D-6E8A-4147-A177-3AD203B41FA5}">
                          <a16:colId xmlns:a16="http://schemas.microsoft.com/office/drawing/2014/main" val="2200609551"/>
                        </a:ext>
                      </a:extLst>
                    </a:gridCol>
                    <a:gridCol w="391736">
                      <a:extLst>
                        <a:ext uri="{9D8B030D-6E8A-4147-A177-3AD203B41FA5}">
                          <a16:colId xmlns:a16="http://schemas.microsoft.com/office/drawing/2014/main" val="1238337907"/>
                        </a:ext>
                      </a:extLst>
                    </a:gridCol>
                    <a:gridCol w="391736">
                      <a:extLst>
                        <a:ext uri="{9D8B030D-6E8A-4147-A177-3AD203B41FA5}">
                          <a16:colId xmlns:a16="http://schemas.microsoft.com/office/drawing/2014/main" val="4082406938"/>
                        </a:ext>
                      </a:extLst>
                    </a:gridCol>
                    <a:gridCol w="391736">
                      <a:extLst>
                        <a:ext uri="{9D8B030D-6E8A-4147-A177-3AD203B41FA5}">
                          <a16:colId xmlns:a16="http://schemas.microsoft.com/office/drawing/2014/main" val="1770194687"/>
                        </a:ext>
                      </a:extLst>
                    </a:gridCol>
                    <a:gridCol w="391736">
                      <a:extLst>
                        <a:ext uri="{9D8B030D-6E8A-4147-A177-3AD203B41FA5}">
                          <a16:colId xmlns:a16="http://schemas.microsoft.com/office/drawing/2014/main" val="4245144213"/>
                        </a:ext>
                      </a:extLst>
                    </a:gridCol>
                    <a:gridCol w="391736">
                      <a:extLst>
                        <a:ext uri="{9D8B030D-6E8A-4147-A177-3AD203B41FA5}">
                          <a16:colId xmlns:a16="http://schemas.microsoft.com/office/drawing/2014/main" val="3988762041"/>
                        </a:ext>
                      </a:extLst>
                    </a:gridCol>
                    <a:gridCol w="391736">
                      <a:extLst>
                        <a:ext uri="{9D8B030D-6E8A-4147-A177-3AD203B41FA5}">
                          <a16:colId xmlns:a16="http://schemas.microsoft.com/office/drawing/2014/main" val="2121537479"/>
                        </a:ext>
                      </a:extLst>
                    </a:gridCol>
                    <a:gridCol w="391736">
                      <a:extLst>
                        <a:ext uri="{9D8B030D-6E8A-4147-A177-3AD203B41FA5}">
                          <a16:colId xmlns:a16="http://schemas.microsoft.com/office/drawing/2014/main" val="1688379303"/>
                        </a:ext>
                      </a:extLst>
                    </a:gridCol>
                    <a:gridCol w="391736">
                      <a:extLst>
                        <a:ext uri="{9D8B030D-6E8A-4147-A177-3AD203B41FA5}">
                          <a16:colId xmlns:a16="http://schemas.microsoft.com/office/drawing/2014/main" val="2779674952"/>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cs-CZ" sz="1600" b="0" i="1" smtClean="0">
                                    <a:latin typeface="Cambria Math" panose="02040503050406030204" pitchFamily="18" charset="0"/>
                                  </a:rPr>
                                  <m:t>𝑖</m:t>
                                </m:r>
                              </m:oMath>
                            </m:oMathPara>
                          </a14:m>
                          <a:endParaRPr lang="cs-CZ"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5</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6</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7</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8</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9</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10</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1692356"/>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cs-CZ" sz="1600" i="1" smtClean="0">
                                        <a:latin typeface="Cambria Math" panose="02040503050406030204" pitchFamily="18" charset="0"/>
                                      </a:rPr>
                                    </m:ctrlPr>
                                  </m:sSubPr>
                                  <m:e>
                                    <m:r>
                                      <a:rPr lang="cs-CZ" sz="1600" b="0" i="1" smtClean="0">
                                        <a:latin typeface="Cambria Math" panose="02040503050406030204" pitchFamily="18" charset="0"/>
                                      </a:rPr>
                                      <m:t>𝑡</m:t>
                                    </m:r>
                                  </m:e>
                                  <m:sub>
                                    <m:r>
                                      <a:rPr lang="cs-CZ" sz="1600" b="0" i="1" smtClean="0">
                                        <a:latin typeface="Cambria Math" panose="02040503050406030204" pitchFamily="18" charset="0"/>
                                      </a:rPr>
                                      <m:t>𝑖</m:t>
                                    </m:r>
                                  </m:sub>
                                </m:sSub>
                              </m:oMath>
                            </m:oMathPara>
                          </a14:m>
                          <a:endParaRPr lang="cs-CZ"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7</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8</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82339152"/>
                      </a:ext>
                    </a:extLst>
                  </a:tr>
                </a:tbl>
              </a:graphicData>
            </a:graphic>
          </p:graphicFrame>
        </mc:Choice>
        <mc:Fallback xmlns="">
          <p:graphicFrame>
            <p:nvGraphicFramePr>
              <p:cNvPr id="8" name="Tabulka 7">
                <a:extLst>
                  <a:ext uri="{FF2B5EF4-FFF2-40B4-BE49-F238E27FC236}">
                    <a16:creationId xmlns:a16="http://schemas.microsoft.com/office/drawing/2014/main" id="{D652B6D2-4F9E-4336-8897-4D79D5DAB82C}"/>
                  </a:ext>
                </a:extLst>
              </p:cNvPr>
              <p:cNvGraphicFramePr>
                <a:graphicFrameLocks noGrp="1"/>
              </p:cNvGraphicFramePr>
              <p:nvPr>
                <p:extLst>
                  <p:ext uri="{D42A27DB-BD31-4B8C-83A1-F6EECF244321}">
                    <p14:modId xmlns:p14="http://schemas.microsoft.com/office/powerpoint/2010/main" val="2861257615"/>
                  </p:ext>
                </p:extLst>
              </p:nvPr>
            </p:nvGraphicFramePr>
            <p:xfrm>
              <a:off x="1566551" y="2796367"/>
              <a:ext cx="4309096" cy="741680"/>
            </p:xfrm>
            <a:graphic>
              <a:graphicData uri="http://schemas.openxmlformats.org/drawingml/2006/table">
                <a:tbl>
                  <a:tblPr>
                    <a:tableStyleId>{5C22544A-7EE6-4342-B048-85BDC9FD1C3A}</a:tableStyleId>
                  </a:tblPr>
                  <a:tblGrid>
                    <a:gridCol w="391736">
                      <a:extLst>
                        <a:ext uri="{9D8B030D-6E8A-4147-A177-3AD203B41FA5}">
                          <a16:colId xmlns:a16="http://schemas.microsoft.com/office/drawing/2014/main" val="3719888478"/>
                        </a:ext>
                      </a:extLst>
                    </a:gridCol>
                    <a:gridCol w="391736">
                      <a:extLst>
                        <a:ext uri="{9D8B030D-6E8A-4147-A177-3AD203B41FA5}">
                          <a16:colId xmlns:a16="http://schemas.microsoft.com/office/drawing/2014/main" val="65091823"/>
                        </a:ext>
                      </a:extLst>
                    </a:gridCol>
                    <a:gridCol w="391736">
                      <a:extLst>
                        <a:ext uri="{9D8B030D-6E8A-4147-A177-3AD203B41FA5}">
                          <a16:colId xmlns:a16="http://schemas.microsoft.com/office/drawing/2014/main" val="2200609551"/>
                        </a:ext>
                      </a:extLst>
                    </a:gridCol>
                    <a:gridCol w="391736">
                      <a:extLst>
                        <a:ext uri="{9D8B030D-6E8A-4147-A177-3AD203B41FA5}">
                          <a16:colId xmlns:a16="http://schemas.microsoft.com/office/drawing/2014/main" val="1238337907"/>
                        </a:ext>
                      </a:extLst>
                    </a:gridCol>
                    <a:gridCol w="391736">
                      <a:extLst>
                        <a:ext uri="{9D8B030D-6E8A-4147-A177-3AD203B41FA5}">
                          <a16:colId xmlns:a16="http://schemas.microsoft.com/office/drawing/2014/main" val="4082406938"/>
                        </a:ext>
                      </a:extLst>
                    </a:gridCol>
                    <a:gridCol w="391736">
                      <a:extLst>
                        <a:ext uri="{9D8B030D-6E8A-4147-A177-3AD203B41FA5}">
                          <a16:colId xmlns:a16="http://schemas.microsoft.com/office/drawing/2014/main" val="1770194687"/>
                        </a:ext>
                      </a:extLst>
                    </a:gridCol>
                    <a:gridCol w="391736">
                      <a:extLst>
                        <a:ext uri="{9D8B030D-6E8A-4147-A177-3AD203B41FA5}">
                          <a16:colId xmlns:a16="http://schemas.microsoft.com/office/drawing/2014/main" val="4245144213"/>
                        </a:ext>
                      </a:extLst>
                    </a:gridCol>
                    <a:gridCol w="391736">
                      <a:extLst>
                        <a:ext uri="{9D8B030D-6E8A-4147-A177-3AD203B41FA5}">
                          <a16:colId xmlns:a16="http://schemas.microsoft.com/office/drawing/2014/main" val="3988762041"/>
                        </a:ext>
                      </a:extLst>
                    </a:gridCol>
                    <a:gridCol w="391736">
                      <a:extLst>
                        <a:ext uri="{9D8B030D-6E8A-4147-A177-3AD203B41FA5}">
                          <a16:colId xmlns:a16="http://schemas.microsoft.com/office/drawing/2014/main" val="2121537479"/>
                        </a:ext>
                      </a:extLst>
                    </a:gridCol>
                    <a:gridCol w="391736">
                      <a:extLst>
                        <a:ext uri="{9D8B030D-6E8A-4147-A177-3AD203B41FA5}">
                          <a16:colId xmlns:a16="http://schemas.microsoft.com/office/drawing/2014/main" val="1688379303"/>
                        </a:ext>
                      </a:extLst>
                    </a:gridCol>
                    <a:gridCol w="391736">
                      <a:extLst>
                        <a:ext uri="{9D8B030D-6E8A-4147-A177-3AD203B41FA5}">
                          <a16:colId xmlns:a16="http://schemas.microsoft.com/office/drawing/2014/main" val="2779674952"/>
                        </a:ext>
                      </a:extLst>
                    </a:gridCol>
                  </a:tblGrid>
                  <a:tr h="370840">
                    <a:tc>
                      <a:txBody>
                        <a:bodyPr/>
                        <a:lstStyle/>
                        <a:p>
                          <a:endParaRPr lang="cs-CZ"/>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2"/>
                          <a:stretch>
                            <a:fillRect l="-1563" t="-3226" r="-1009375" b="-109677"/>
                          </a:stretch>
                        </a:blipFill>
                      </a:tcPr>
                    </a:tc>
                    <a:tc>
                      <a:txBody>
                        <a:bodyPr/>
                        <a:lstStyle/>
                        <a:p>
                          <a:pPr algn="ctr"/>
                          <a:r>
                            <a:rPr lang="cs-CZ" sz="1600"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5</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6</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7</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8</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9</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10</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1692356"/>
                      </a:ext>
                    </a:extLst>
                  </a:tr>
                  <a:tr h="370840">
                    <a:tc>
                      <a:txBody>
                        <a:bodyPr/>
                        <a:lstStyle/>
                        <a:p>
                          <a:endParaRPr lang="cs-CZ"/>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blipFill>
                          <a:blip r:embed="rId2"/>
                          <a:stretch>
                            <a:fillRect l="-1563" t="-104918" r="-1009375" b="-11475"/>
                          </a:stretch>
                        </a:blipFill>
                      </a:tcPr>
                    </a:tc>
                    <a:tc>
                      <a:txBody>
                        <a:bodyPr/>
                        <a:lstStyle/>
                        <a:p>
                          <a:pPr algn="ctr"/>
                          <a:r>
                            <a:rPr lang="cs-CZ" sz="1600" dirty="0">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7</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8</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82339152"/>
                      </a:ext>
                    </a:extLst>
                  </a:tr>
                </a:tbl>
              </a:graphicData>
            </a:graphic>
          </p:graphicFrame>
        </mc:Fallback>
      </mc:AlternateContent>
    </p:spTree>
    <p:extLst>
      <p:ext uri="{BB962C8B-B14F-4D97-AF65-F5344CB8AC3E}">
        <p14:creationId xmlns:p14="http://schemas.microsoft.com/office/powerpoint/2010/main" val="739042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13</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cs-CZ"/>
              <a:t>Modelování produkčních a logistických systémů - cvičení, ŠAVŠ,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081341" cy="4467952"/>
          </a:xfrm>
        </p:spPr>
        <p:txBody>
          <a:bodyPr>
            <a:noAutofit/>
          </a:bodyPr>
          <a:lstStyle/>
          <a:p>
            <a:pPr marL="285750" lvl="0" indent="-285750">
              <a:lnSpc>
                <a:spcPct val="110000"/>
              </a:lnSpc>
              <a:buFont typeface="Wingdings" panose="05000000000000000000" pitchFamily="2" charset="2"/>
              <a:buChar char="§"/>
            </a:pPr>
            <a:r>
              <a:rPr lang="pl-PL" dirty="0">
                <a:solidFill>
                  <a:srgbClr val="4BA82E"/>
                </a:solidFill>
              </a:rPr>
              <a:t>Příklad 16 – Stanovení velikosti pracovního taktu pro požadovanou denní produkci</a:t>
            </a:r>
          </a:p>
          <a:p>
            <a:pPr lvl="1" indent="-284400">
              <a:lnSpc>
                <a:spcPct val="110000"/>
              </a:lnSpc>
            </a:pPr>
            <a:r>
              <a:rPr lang="cs-CZ" sz="1600" dirty="0"/>
              <a:t>Firma plánuje dosažení celkové denní produkce </a:t>
            </a:r>
            <a:r>
              <a:rPr lang="cs-CZ" sz="1700" i="1" dirty="0">
                <a:latin typeface="Cambria Math" panose="02040503050406030204" pitchFamily="18" charset="0"/>
                <a:ea typeface="Cambria Math" panose="02040503050406030204" pitchFamily="18" charset="0"/>
                <a:cs typeface="Times New Roman" panose="02020603050405020304" pitchFamily="18" charset="0"/>
              </a:rPr>
              <a:t>Q</a:t>
            </a:r>
            <a:r>
              <a:rPr lang="cs-CZ" sz="1600" dirty="0"/>
              <a:t> = 50 ks  při délce pracovní doby </a:t>
            </a:r>
            <a:r>
              <a:rPr lang="cs-CZ" sz="1700" i="1" dirty="0">
                <a:latin typeface="Cambria Math" panose="02040503050406030204" pitchFamily="18" charset="0"/>
                <a:ea typeface="Cambria Math" panose="02040503050406030204" pitchFamily="18" charset="0"/>
                <a:cs typeface="Times New Roman" panose="02020603050405020304" pitchFamily="18" charset="0"/>
              </a:rPr>
              <a:t>T</a:t>
            </a:r>
            <a:r>
              <a:rPr lang="cs-CZ" sz="1600" dirty="0"/>
              <a:t> = 8 hod. Výrobek vyžaduje 10 operací s operačními časy (v min) uvedenými v tabulce.</a:t>
            </a:r>
          </a:p>
          <a:p>
            <a:pPr lvl="1" indent="-284400">
              <a:lnSpc>
                <a:spcPct val="110000"/>
              </a:lnSpc>
            </a:pPr>
            <a:endParaRPr lang="cs-CZ" dirty="0"/>
          </a:p>
          <a:p>
            <a:pPr lvl="1" indent="-284400">
              <a:lnSpc>
                <a:spcPct val="110000"/>
              </a:lnSpc>
            </a:pPr>
            <a:endParaRPr lang="cs-CZ" sz="1600" dirty="0"/>
          </a:p>
          <a:p>
            <a:pPr lvl="1" indent="-284400">
              <a:lnSpc>
                <a:spcPct val="110000"/>
              </a:lnSpc>
            </a:pPr>
            <a:endParaRPr lang="cs-CZ" sz="1600" dirty="0"/>
          </a:p>
          <a:p>
            <a:pPr marL="1278000" lvl="1" indent="-284400">
              <a:lnSpc>
                <a:spcPct val="110000"/>
              </a:lnSpc>
            </a:pPr>
            <a:r>
              <a:rPr lang="cs-CZ" sz="1600" dirty="0"/>
              <a:t>Jaká je nejvyšší možná velikost taktu, při které je možné ještě dosáhnout požadované denní produkce? </a:t>
            </a:r>
          </a:p>
          <a:p>
            <a:pPr marL="1278000" lvl="1" indent="-284400">
              <a:lnSpc>
                <a:spcPct val="110000"/>
              </a:lnSpc>
            </a:pPr>
            <a:r>
              <a:rPr lang="cs-CZ" sz="1600" dirty="0"/>
              <a:t>Je možné nalézt přípustný rozvrh pro tuto hodnotu taktu se stávajícími šesti pracovišti? Jaká bude efektivnost celé produkční linky? </a:t>
            </a:r>
          </a:p>
          <a:p>
            <a:pPr marL="1278000" lvl="1" indent="-284400">
              <a:lnSpc>
                <a:spcPct val="110000"/>
              </a:lnSpc>
            </a:pPr>
            <a:r>
              <a:rPr lang="cs-CZ" sz="1600" dirty="0"/>
              <a:t>Jaká může být minimální velikost taktu, aniž by bylo nutné zvyšovat počet pracovišť? Jaká je efektivnost linky v tomto případě?</a:t>
            </a:r>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cs-CZ" dirty="0"/>
              <a:t>Příklady ke cvičením MPLS</a:t>
            </a:r>
            <a:endParaRPr lang="en-US" dirty="0"/>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cs-CZ" dirty="0"/>
              <a:t>Rozvržení podle produktu</a:t>
            </a:r>
            <a:endParaRPr lang="en-US" dirty="0"/>
          </a:p>
        </p:txBody>
      </p:sp>
      <mc:AlternateContent xmlns:mc="http://schemas.openxmlformats.org/markup-compatibility/2006" xmlns:a14="http://schemas.microsoft.com/office/drawing/2010/main">
        <mc:Choice Requires="a14">
          <p:graphicFrame>
            <p:nvGraphicFramePr>
              <p:cNvPr id="12" name="Tabulka 11">
                <a:extLst>
                  <a:ext uri="{FF2B5EF4-FFF2-40B4-BE49-F238E27FC236}">
                    <a16:creationId xmlns:a16="http://schemas.microsoft.com/office/drawing/2014/main" id="{DE5E8A55-13C0-49C6-88BD-3374532E9DA1}"/>
                  </a:ext>
                </a:extLst>
              </p:cNvPr>
              <p:cNvGraphicFramePr>
                <a:graphicFrameLocks noGrp="1"/>
              </p:cNvGraphicFramePr>
              <p:nvPr>
                <p:extLst>
                  <p:ext uri="{D42A27DB-BD31-4B8C-83A1-F6EECF244321}">
                    <p14:modId xmlns:p14="http://schemas.microsoft.com/office/powerpoint/2010/main" val="3876854712"/>
                  </p:ext>
                </p:extLst>
              </p:nvPr>
            </p:nvGraphicFramePr>
            <p:xfrm>
              <a:off x="1639944" y="2687320"/>
              <a:ext cx="4456056" cy="741680"/>
            </p:xfrm>
            <a:graphic>
              <a:graphicData uri="http://schemas.openxmlformats.org/drawingml/2006/table">
                <a:tbl>
                  <a:tblPr>
                    <a:tableStyleId>{5C22544A-7EE6-4342-B048-85BDC9FD1C3A}</a:tableStyleId>
                  </a:tblPr>
                  <a:tblGrid>
                    <a:gridCol w="405096">
                      <a:extLst>
                        <a:ext uri="{9D8B030D-6E8A-4147-A177-3AD203B41FA5}">
                          <a16:colId xmlns:a16="http://schemas.microsoft.com/office/drawing/2014/main" val="3719888478"/>
                        </a:ext>
                      </a:extLst>
                    </a:gridCol>
                    <a:gridCol w="405096">
                      <a:extLst>
                        <a:ext uri="{9D8B030D-6E8A-4147-A177-3AD203B41FA5}">
                          <a16:colId xmlns:a16="http://schemas.microsoft.com/office/drawing/2014/main" val="65091823"/>
                        </a:ext>
                      </a:extLst>
                    </a:gridCol>
                    <a:gridCol w="405096">
                      <a:extLst>
                        <a:ext uri="{9D8B030D-6E8A-4147-A177-3AD203B41FA5}">
                          <a16:colId xmlns:a16="http://schemas.microsoft.com/office/drawing/2014/main" val="2200609551"/>
                        </a:ext>
                      </a:extLst>
                    </a:gridCol>
                    <a:gridCol w="405096">
                      <a:extLst>
                        <a:ext uri="{9D8B030D-6E8A-4147-A177-3AD203B41FA5}">
                          <a16:colId xmlns:a16="http://schemas.microsoft.com/office/drawing/2014/main" val="1238337907"/>
                        </a:ext>
                      </a:extLst>
                    </a:gridCol>
                    <a:gridCol w="405096">
                      <a:extLst>
                        <a:ext uri="{9D8B030D-6E8A-4147-A177-3AD203B41FA5}">
                          <a16:colId xmlns:a16="http://schemas.microsoft.com/office/drawing/2014/main" val="4082406938"/>
                        </a:ext>
                      </a:extLst>
                    </a:gridCol>
                    <a:gridCol w="405096">
                      <a:extLst>
                        <a:ext uri="{9D8B030D-6E8A-4147-A177-3AD203B41FA5}">
                          <a16:colId xmlns:a16="http://schemas.microsoft.com/office/drawing/2014/main" val="1770194687"/>
                        </a:ext>
                      </a:extLst>
                    </a:gridCol>
                    <a:gridCol w="405096">
                      <a:extLst>
                        <a:ext uri="{9D8B030D-6E8A-4147-A177-3AD203B41FA5}">
                          <a16:colId xmlns:a16="http://schemas.microsoft.com/office/drawing/2014/main" val="4245144213"/>
                        </a:ext>
                      </a:extLst>
                    </a:gridCol>
                    <a:gridCol w="405096">
                      <a:extLst>
                        <a:ext uri="{9D8B030D-6E8A-4147-A177-3AD203B41FA5}">
                          <a16:colId xmlns:a16="http://schemas.microsoft.com/office/drawing/2014/main" val="3988762041"/>
                        </a:ext>
                      </a:extLst>
                    </a:gridCol>
                    <a:gridCol w="405096">
                      <a:extLst>
                        <a:ext uri="{9D8B030D-6E8A-4147-A177-3AD203B41FA5}">
                          <a16:colId xmlns:a16="http://schemas.microsoft.com/office/drawing/2014/main" val="2121537479"/>
                        </a:ext>
                      </a:extLst>
                    </a:gridCol>
                    <a:gridCol w="405096">
                      <a:extLst>
                        <a:ext uri="{9D8B030D-6E8A-4147-A177-3AD203B41FA5}">
                          <a16:colId xmlns:a16="http://schemas.microsoft.com/office/drawing/2014/main" val="1688379303"/>
                        </a:ext>
                      </a:extLst>
                    </a:gridCol>
                    <a:gridCol w="405096">
                      <a:extLst>
                        <a:ext uri="{9D8B030D-6E8A-4147-A177-3AD203B41FA5}">
                          <a16:colId xmlns:a16="http://schemas.microsoft.com/office/drawing/2014/main" val="2779674952"/>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cs-CZ" sz="1600" b="0" i="1" smtClean="0">
                                    <a:latin typeface="Cambria Math" panose="02040503050406030204" pitchFamily="18" charset="0"/>
                                  </a:rPr>
                                  <m:t>𝑖</m:t>
                                </m:r>
                              </m:oMath>
                            </m:oMathPara>
                          </a14:m>
                          <a:endParaRPr lang="cs-CZ"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5</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6</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7</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8</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9</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10</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1692356"/>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cs-CZ" sz="1600" i="1" smtClean="0">
                                        <a:latin typeface="Cambria Math" panose="02040503050406030204" pitchFamily="18" charset="0"/>
                                      </a:rPr>
                                    </m:ctrlPr>
                                  </m:sSubPr>
                                  <m:e>
                                    <m:r>
                                      <a:rPr lang="cs-CZ" sz="1600" b="0" i="1" smtClean="0">
                                        <a:latin typeface="Cambria Math" panose="02040503050406030204" pitchFamily="18" charset="0"/>
                                      </a:rPr>
                                      <m:t>𝑡</m:t>
                                    </m:r>
                                  </m:e>
                                  <m:sub>
                                    <m:r>
                                      <a:rPr lang="cs-CZ" sz="1600" b="0" i="1" smtClean="0">
                                        <a:latin typeface="Cambria Math" panose="02040503050406030204" pitchFamily="18" charset="0"/>
                                      </a:rPr>
                                      <m:t>𝑖</m:t>
                                    </m:r>
                                  </m:sub>
                                </m:sSub>
                              </m:oMath>
                            </m:oMathPara>
                          </a14:m>
                          <a:endParaRPr lang="cs-CZ"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6</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7</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7</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5</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82339152"/>
                      </a:ext>
                    </a:extLst>
                  </a:tr>
                </a:tbl>
              </a:graphicData>
            </a:graphic>
          </p:graphicFrame>
        </mc:Choice>
        <mc:Fallback xmlns="">
          <p:graphicFrame>
            <p:nvGraphicFramePr>
              <p:cNvPr id="12" name="Tabulka 11">
                <a:extLst>
                  <a:ext uri="{FF2B5EF4-FFF2-40B4-BE49-F238E27FC236}">
                    <a16:creationId xmlns:a16="http://schemas.microsoft.com/office/drawing/2014/main" id="{DE5E8A55-13C0-49C6-88BD-3374532E9DA1}"/>
                  </a:ext>
                </a:extLst>
              </p:cNvPr>
              <p:cNvGraphicFramePr>
                <a:graphicFrameLocks noGrp="1"/>
              </p:cNvGraphicFramePr>
              <p:nvPr>
                <p:extLst>
                  <p:ext uri="{D42A27DB-BD31-4B8C-83A1-F6EECF244321}">
                    <p14:modId xmlns:p14="http://schemas.microsoft.com/office/powerpoint/2010/main" val="3876854712"/>
                  </p:ext>
                </p:extLst>
              </p:nvPr>
            </p:nvGraphicFramePr>
            <p:xfrm>
              <a:off x="1639944" y="2687320"/>
              <a:ext cx="4456056" cy="741680"/>
            </p:xfrm>
            <a:graphic>
              <a:graphicData uri="http://schemas.openxmlformats.org/drawingml/2006/table">
                <a:tbl>
                  <a:tblPr>
                    <a:tableStyleId>{5C22544A-7EE6-4342-B048-85BDC9FD1C3A}</a:tableStyleId>
                  </a:tblPr>
                  <a:tblGrid>
                    <a:gridCol w="405096">
                      <a:extLst>
                        <a:ext uri="{9D8B030D-6E8A-4147-A177-3AD203B41FA5}">
                          <a16:colId xmlns:a16="http://schemas.microsoft.com/office/drawing/2014/main" val="3719888478"/>
                        </a:ext>
                      </a:extLst>
                    </a:gridCol>
                    <a:gridCol w="405096">
                      <a:extLst>
                        <a:ext uri="{9D8B030D-6E8A-4147-A177-3AD203B41FA5}">
                          <a16:colId xmlns:a16="http://schemas.microsoft.com/office/drawing/2014/main" val="65091823"/>
                        </a:ext>
                      </a:extLst>
                    </a:gridCol>
                    <a:gridCol w="405096">
                      <a:extLst>
                        <a:ext uri="{9D8B030D-6E8A-4147-A177-3AD203B41FA5}">
                          <a16:colId xmlns:a16="http://schemas.microsoft.com/office/drawing/2014/main" val="2200609551"/>
                        </a:ext>
                      </a:extLst>
                    </a:gridCol>
                    <a:gridCol w="405096">
                      <a:extLst>
                        <a:ext uri="{9D8B030D-6E8A-4147-A177-3AD203B41FA5}">
                          <a16:colId xmlns:a16="http://schemas.microsoft.com/office/drawing/2014/main" val="1238337907"/>
                        </a:ext>
                      </a:extLst>
                    </a:gridCol>
                    <a:gridCol w="405096">
                      <a:extLst>
                        <a:ext uri="{9D8B030D-6E8A-4147-A177-3AD203B41FA5}">
                          <a16:colId xmlns:a16="http://schemas.microsoft.com/office/drawing/2014/main" val="4082406938"/>
                        </a:ext>
                      </a:extLst>
                    </a:gridCol>
                    <a:gridCol w="405096">
                      <a:extLst>
                        <a:ext uri="{9D8B030D-6E8A-4147-A177-3AD203B41FA5}">
                          <a16:colId xmlns:a16="http://schemas.microsoft.com/office/drawing/2014/main" val="1770194687"/>
                        </a:ext>
                      </a:extLst>
                    </a:gridCol>
                    <a:gridCol w="405096">
                      <a:extLst>
                        <a:ext uri="{9D8B030D-6E8A-4147-A177-3AD203B41FA5}">
                          <a16:colId xmlns:a16="http://schemas.microsoft.com/office/drawing/2014/main" val="4245144213"/>
                        </a:ext>
                      </a:extLst>
                    </a:gridCol>
                    <a:gridCol w="405096">
                      <a:extLst>
                        <a:ext uri="{9D8B030D-6E8A-4147-A177-3AD203B41FA5}">
                          <a16:colId xmlns:a16="http://schemas.microsoft.com/office/drawing/2014/main" val="3988762041"/>
                        </a:ext>
                      </a:extLst>
                    </a:gridCol>
                    <a:gridCol w="405096">
                      <a:extLst>
                        <a:ext uri="{9D8B030D-6E8A-4147-A177-3AD203B41FA5}">
                          <a16:colId xmlns:a16="http://schemas.microsoft.com/office/drawing/2014/main" val="2121537479"/>
                        </a:ext>
                      </a:extLst>
                    </a:gridCol>
                    <a:gridCol w="405096">
                      <a:extLst>
                        <a:ext uri="{9D8B030D-6E8A-4147-A177-3AD203B41FA5}">
                          <a16:colId xmlns:a16="http://schemas.microsoft.com/office/drawing/2014/main" val="1688379303"/>
                        </a:ext>
                      </a:extLst>
                    </a:gridCol>
                    <a:gridCol w="405096">
                      <a:extLst>
                        <a:ext uri="{9D8B030D-6E8A-4147-A177-3AD203B41FA5}">
                          <a16:colId xmlns:a16="http://schemas.microsoft.com/office/drawing/2014/main" val="2779674952"/>
                        </a:ext>
                      </a:extLst>
                    </a:gridCol>
                  </a:tblGrid>
                  <a:tr h="370840">
                    <a:tc>
                      <a:txBody>
                        <a:bodyPr/>
                        <a:lstStyle/>
                        <a:p>
                          <a:endParaRPr lang="cs-CZ"/>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2"/>
                          <a:stretch>
                            <a:fillRect l="-3030" t="-3226" r="-1012121" b="-109677"/>
                          </a:stretch>
                        </a:blipFill>
                      </a:tcPr>
                    </a:tc>
                    <a:tc>
                      <a:txBody>
                        <a:bodyPr/>
                        <a:lstStyle/>
                        <a:p>
                          <a:pPr algn="ctr"/>
                          <a:r>
                            <a:rPr lang="cs-CZ" sz="1600"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5</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6</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7</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8</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9</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10</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1692356"/>
                      </a:ext>
                    </a:extLst>
                  </a:tr>
                  <a:tr h="370840">
                    <a:tc>
                      <a:txBody>
                        <a:bodyPr/>
                        <a:lstStyle/>
                        <a:p>
                          <a:endParaRPr lang="cs-CZ"/>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blipFill>
                          <a:blip r:embed="rId2"/>
                          <a:stretch>
                            <a:fillRect l="-3030" t="-104918" r="-1012121" b="-11475"/>
                          </a:stretch>
                        </a:blipFill>
                      </a:tcPr>
                    </a:tc>
                    <a:tc>
                      <a:txBody>
                        <a:bodyPr/>
                        <a:lstStyle/>
                        <a:p>
                          <a:pPr algn="ctr"/>
                          <a:r>
                            <a:rPr lang="cs-CZ" sz="1600" dirty="0">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6</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7</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7</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5</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82339152"/>
                      </a:ext>
                    </a:extLst>
                  </a:tr>
                </a:tbl>
              </a:graphicData>
            </a:graphic>
          </p:graphicFrame>
        </mc:Fallback>
      </mc:AlternateContent>
    </p:spTree>
    <p:extLst>
      <p:ext uri="{BB962C8B-B14F-4D97-AF65-F5344CB8AC3E}">
        <p14:creationId xmlns:p14="http://schemas.microsoft.com/office/powerpoint/2010/main" val="3981340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14</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cs-CZ"/>
              <a:t>Modelování produkčních a logistických systémů - cvičení, ŠAVŠ,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081341" cy="4467952"/>
          </a:xfrm>
        </p:spPr>
        <p:txBody>
          <a:bodyPr>
            <a:noAutofit/>
          </a:bodyPr>
          <a:lstStyle/>
          <a:p>
            <a:pPr marL="285750" lvl="0" indent="-285750">
              <a:lnSpc>
                <a:spcPct val="110000"/>
              </a:lnSpc>
              <a:buFont typeface="Wingdings" panose="05000000000000000000" pitchFamily="2" charset="2"/>
              <a:buChar char="§"/>
            </a:pPr>
            <a:r>
              <a:rPr lang="pl-PL" dirty="0">
                <a:solidFill>
                  <a:srgbClr val="4BA82E"/>
                </a:solidFill>
              </a:rPr>
              <a:t>Příklad 17 – Použití heuristických metod pro rozvržení operací</a:t>
            </a:r>
          </a:p>
          <a:p>
            <a:pPr lvl="1" indent="-284400">
              <a:lnSpc>
                <a:spcPct val="110000"/>
              </a:lnSpc>
            </a:pPr>
            <a:r>
              <a:rPr lang="cs-CZ" sz="1600" dirty="0"/>
              <a:t>Firma má v plánu vyrobit za den 50 ks výrobku, jehož produkce je tvořena 7 operacemi. Jejich návaznost je znázorněna pomocí orientovaného grafu. V tabulce je pro každou operací zadána doba jejího trvání. Délka denní pracovní doby je 8 hod. Rozvrhněte jednotlivé operace na pracoviště s použitím všech 4 heuristických metod.</a:t>
            </a:r>
          </a:p>
          <a:p>
            <a:pPr lvl="1" indent="-284400">
              <a:lnSpc>
                <a:spcPct val="110000"/>
              </a:lnSpc>
            </a:pPr>
            <a:endParaRPr lang="cs-CZ" dirty="0"/>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cs-CZ" dirty="0"/>
              <a:t>Příklady ke cvičením MPLS</a:t>
            </a:r>
            <a:endParaRPr lang="en-US" dirty="0"/>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cs-CZ" dirty="0"/>
              <a:t>Rozvržení podle produktu</a:t>
            </a:r>
            <a:endParaRPr lang="en-US" dirty="0"/>
          </a:p>
        </p:txBody>
      </p:sp>
      <p:pic>
        <p:nvPicPr>
          <p:cNvPr id="3" name="Obrázek 2">
            <a:extLst>
              <a:ext uri="{FF2B5EF4-FFF2-40B4-BE49-F238E27FC236}">
                <a16:creationId xmlns:a16="http://schemas.microsoft.com/office/drawing/2014/main" id="{EE385784-3EA7-46C6-8FA7-F04E72CC70D5}"/>
              </a:ext>
            </a:extLst>
          </p:cNvPr>
          <p:cNvPicPr>
            <a:picLocks noChangeAspect="1"/>
          </p:cNvPicPr>
          <p:nvPr/>
        </p:nvPicPr>
        <p:blipFill>
          <a:blip r:embed="rId2"/>
          <a:stretch>
            <a:fillRect/>
          </a:stretch>
        </p:blipFill>
        <p:spPr>
          <a:xfrm>
            <a:off x="1371600" y="3053613"/>
            <a:ext cx="4225145" cy="1989510"/>
          </a:xfrm>
          <a:prstGeom prst="rect">
            <a:avLst/>
          </a:prstGeom>
        </p:spPr>
      </p:pic>
      <mc:AlternateContent xmlns:mc="http://schemas.openxmlformats.org/markup-compatibility/2006" xmlns:a14="http://schemas.microsoft.com/office/drawing/2010/main">
        <mc:Choice Requires="a14">
          <p:graphicFrame>
            <p:nvGraphicFramePr>
              <p:cNvPr id="14" name="Tabulka 13">
                <a:extLst>
                  <a:ext uri="{FF2B5EF4-FFF2-40B4-BE49-F238E27FC236}">
                    <a16:creationId xmlns:a16="http://schemas.microsoft.com/office/drawing/2014/main" id="{4ABA2302-182B-49EA-B166-59B43C21D380}"/>
                  </a:ext>
                </a:extLst>
              </p:cNvPr>
              <p:cNvGraphicFramePr>
                <a:graphicFrameLocks noGrp="1"/>
              </p:cNvGraphicFramePr>
              <p:nvPr>
                <p:extLst>
                  <p:ext uri="{D42A27DB-BD31-4B8C-83A1-F6EECF244321}">
                    <p14:modId xmlns:p14="http://schemas.microsoft.com/office/powerpoint/2010/main" val="3157531559"/>
                  </p:ext>
                </p:extLst>
              </p:nvPr>
            </p:nvGraphicFramePr>
            <p:xfrm>
              <a:off x="6096000" y="3304478"/>
              <a:ext cx="4638936" cy="741680"/>
            </p:xfrm>
            <a:graphic>
              <a:graphicData uri="http://schemas.openxmlformats.org/drawingml/2006/table">
                <a:tbl>
                  <a:tblPr>
                    <a:tableStyleId>{5C22544A-7EE6-4342-B048-85BDC9FD1C3A}</a:tableStyleId>
                  </a:tblPr>
                  <a:tblGrid>
                    <a:gridCol w="887111">
                      <a:extLst>
                        <a:ext uri="{9D8B030D-6E8A-4147-A177-3AD203B41FA5}">
                          <a16:colId xmlns:a16="http://schemas.microsoft.com/office/drawing/2014/main" val="3719888478"/>
                        </a:ext>
                      </a:extLst>
                    </a:gridCol>
                    <a:gridCol w="535975">
                      <a:extLst>
                        <a:ext uri="{9D8B030D-6E8A-4147-A177-3AD203B41FA5}">
                          <a16:colId xmlns:a16="http://schemas.microsoft.com/office/drawing/2014/main" val="65091823"/>
                        </a:ext>
                      </a:extLst>
                    </a:gridCol>
                    <a:gridCol w="535975">
                      <a:extLst>
                        <a:ext uri="{9D8B030D-6E8A-4147-A177-3AD203B41FA5}">
                          <a16:colId xmlns:a16="http://schemas.microsoft.com/office/drawing/2014/main" val="2200609551"/>
                        </a:ext>
                      </a:extLst>
                    </a:gridCol>
                    <a:gridCol w="535975">
                      <a:extLst>
                        <a:ext uri="{9D8B030D-6E8A-4147-A177-3AD203B41FA5}">
                          <a16:colId xmlns:a16="http://schemas.microsoft.com/office/drawing/2014/main" val="1238337907"/>
                        </a:ext>
                      </a:extLst>
                    </a:gridCol>
                    <a:gridCol w="535975">
                      <a:extLst>
                        <a:ext uri="{9D8B030D-6E8A-4147-A177-3AD203B41FA5}">
                          <a16:colId xmlns:a16="http://schemas.microsoft.com/office/drawing/2014/main" val="4082406938"/>
                        </a:ext>
                      </a:extLst>
                    </a:gridCol>
                    <a:gridCol w="535975">
                      <a:extLst>
                        <a:ext uri="{9D8B030D-6E8A-4147-A177-3AD203B41FA5}">
                          <a16:colId xmlns:a16="http://schemas.microsoft.com/office/drawing/2014/main" val="1770194687"/>
                        </a:ext>
                      </a:extLst>
                    </a:gridCol>
                    <a:gridCol w="535975">
                      <a:extLst>
                        <a:ext uri="{9D8B030D-6E8A-4147-A177-3AD203B41FA5}">
                          <a16:colId xmlns:a16="http://schemas.microsoft.com/office/drawing/2014/main" val="4245144213"/>
                        </a:ext>
                      </a:extLst>
                    </a:gridCol>
                    <a:gridCol w="535975">
                      <a:extLst>
                        <a:ext uri="{9D8B030D-6E8A-4147-A177-3AD203B41FA5}">
                          <a16:colId xmlns:a16="http://schemas.microsoft.com/office/drawing/2014/main" val="3988762041"/>
                        </a:ext>
                      </a:extLst>
                    </a:gridCol>
                  </a:tblGrid>
                  <a:tr h="370840">
                    <a:tc>
                      <a:txBody>
                        <a:bodyPr/>
                        <a:lstStyle/>
                        <a:p>
                          <a:pPr algn="ctr"/>
                          <a14:m>
                            <m:oMathPara xmlns:m="http://schemas.openxmlformats.org/officeDocument/2006/math">
                              <m:oMathParaPr>
                                <m:jc m:val="centerGroup"/>
                              </m:oMathParaPr>
                              <m:oMath xmlns:m="http://schemas.openxmlformats.org/officeDocument/2006/math">
                                <m:r>
                                  <m:rPr>
                                    <m:sty m:val="p"/>
                                  </m:rPr>
                                  <a:rPr lang="cs-CZ" sz="1600" b="0" i="0" smtClean="0">
                                    <a:latin typeface="Cambria Math" panose="02040503050406030204" pitchFamily="18" charset="0"/>
                                  </a:rPr>
                                  <m:t>Operace</m:t>
                                </m:r>
                              </m:oMath>
                            </m:oMathPara>
                          </a14:m>
                          <a:endParaRPr lang="cs-CZ" sz="1600" i="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B</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C</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D</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E</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F</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G</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1692356"/>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cs-CZ" sz="1600" i="1" smtClean="0">
                                        <a:latin typeface="Cambria Math" panose="02040503050406030204" pitchFamily="18" charset="0"/>
                                      </a:rPr>
                                    </m:ctrlPr>
                                  </m:sSubPr>
                                  <m:e>
                                    <m:r>
                                      <a:rPr lang="cs-CZ" sz="1600" b="0" i="1" smtClean="0">
                                        <a:latin typeface="Cambria Math" panose="02040503050406030204" pitchFamily="18" charset="0"/>
                                      </a:rPr>
                                      <m:t>𝑡</m:t>
                                    </m:r>
                                  </m:e>
                                  <m:sub>
                                    <m:r>
                                      <a:rPr lang="cs-CZ" sz="1600" b="0" i="1" smtClean="0">
                                        <a:latin typeface="Cambria Math" panose="02040503050406030204" pitchFamily="18" charset="0"/>
                                      </a:rPr>
                                      <m:t>𝑖</m:t>
                                    </m:r>
                                  </m:sub>
                                </m:sSub>
                              </m:oMath>
                            </m:oMathPara>
                          </a14:m>
                          <a:endParaRPr lang="cs-CZ"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6</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5</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82339152"/>
                      </a:ext>
                    </a:extLst>
                  </a:tr>
                </a:tbl>
              </a:graphicData>
            </a:graphic>
          </p:graphicFrame>
        </mc:Choice>
        <mc:Fallback xmlns="">
          <p:graphicFrame>
            <p:nvGraphicFramePr>
              <p:cNvPr id="14" name="Tabulka 13">
                <a:extLst>
                  <a:ext uri="{FF2B5EF4-FFF2-40B4-BE49-F238E27FC236}">
                    <a16:creationId xmlns:a16="http://schemas.microsoft.com/office/drawing/2014/main" id="{4ABA2302-182B-49EA-B166-59B43C21D380}"/>
                  </a:ext>
                </a:extLst>
              </p:cNvPr>
              <p:cNvGraphicFramePr>
                <a:graphicFrameLocks noGrp="1"/>
              </p:cNvGraphicFramePr>
              <p:nvPr>
                <p:extLst>
                  <p:ext uri="{D42A27DB-BD31-4B8C-83A1-F6EECF244321}">
                    <p14:modId xmlns:p14="http://schemas.microsoft.com/office/powerpoint/2010/main" val="3157531559"/>
                  </p:ext>
                </p:extLst>
              </p:nvPr>
            </p:nvGraphicFramePr>
            <p:xfrm>
              <a:off x="6096000" y="3304478"/>
              <a:ext cx="4638936" cy="741680"/>
            </p:xfrm>
            <a:graphic>
              <a:graphicData uri="http://schemas.openxmlformats.org/drawingml/2006/table">
                <a:tbl>
                  <a:tblPr>
                    <a:tableStyleId>{5C22544A-7EE6-4342-B048-85BDC9FD1C3A}</a:tableStyleId>
                  </a:tblPr>
                  <a:tblGrid>
                    <a:gridCol w="887111">
                      <a:extLst>
                        <a:ext uri="{9D8B030D-6E8A-4147-A177-3AD203B41FA5}">
                          <a16:colId xmlns:a16="http://schemas.microsoft.com/office/drawing/2014/main" val="3719888478"/>
                        </a:ext>
                      </a:extLst>
                    </a:gridCol>
                    <a:gridCol w="535975">
                      <a:extLst>
                        <a:ext uri="{9D8B030D-6E8A-4147-A177-3AD203B41FA5}">
                          <a16:colId xmlns:a16="http://schemas.microsoft.com/office/drawing/2014/main" val="65091823"/>
                        </a:ext>
                      </a:extLst>
                    </a:gridCol>
                    <a:gridCol w="535975">
                      <a:extLst>
                        <a:ext uri="{9D8B030D-6E8A-4147-A177-3AD203B41FA5}">
                          <a16:colId xmlns:a16="http://schemas.microsoft.com/office/drawing/2014/main" val="2200609551"/>
                        </a:ext>
                      </a:extLst>
                    </a:gridCol>
                    <a:gridCol w="535975">
                      <a:extLst>
                        <a:ext uri="{9D8B030D-6E8A-4147-A177-3AD203B41FA5}">
                          <a16:colId xmlns:a16="http://schemas.microsoft.com/office/drawing/2014/main" val="1238337907"/>
                        </a:ext>
                      </a:extLst>
                    </a:gridCol>
                    <a:gridCol w="535975">
                      <a:extLst>
                        <a:ext uri="{9D8B030D-6E8A-4147-A177-3AD203B41FA5}">
                          <a16:colId xmlns:a16="http://schemas.microsoft.com/office/drawing/2014/main" val="4082406938"/>
                        </a:ext>
                      </a:extLst>
                    </a:gridCol>
                    <a:gridCol w="535975">
                      <a:extLst>
                        <a:ext uri="{9D8B030D-6E8A-4147-A177-3AD203B41FA5}">
                          <a16:colId xmlns:a16="http://schemas.microsoft.com/office/drawing/2014/main" val="1770194687"/>
                        </a:ext>
                      </a:extLst>
                    </a:gridCol>
                    <a:gridCol w="535975">
                      <a:extLst>
                        <a:ext uri="{9D8B030D-6E8A-4147-A177-3AD203B41FA5}">
                          <a16:colId xmlns:a16="http://schemas.microsoft.com/office/drawing/2014/main" val="4245144213"/>
                        </a:ext>
                      </a:extLst>
                    </a:gridCol>
                    <a:gridCol w="535975">
                      <a:extLst>
                        <a:ext uri="{9D8B030D-6E8A-4147-A177-3AD203B41FA5}">
                          <a16:colId xmlns:a16="http://schemas.microsoft.com/office/drawing/2014/main" val="3988762041"/>
                        </a:ext>
                      </a:extLst>
                    </a:gridCol>
                  </a:tblGrid>
                  <a:tr h="370840">
                    <a:tc>
                      <a:txBody>
                        <a:bodyPr/>
                        <a:lstStyle/>
                        <a:p>
                          <a:endParaRPr lang="cs-CZ"/>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3"/>
                          <a:stretch>
                            <a:fillRect l="-1370" t="-4918" r="-423288" b="-111475"/>
                          </a:stretch>
                        </a:blipFill>
                      </a:tcPr>
                    </a:tc>
                    <a:tc>
                      <a:txBody>
                        <a:bodyPr/>
                        <a:lstStyle/>
                        <a:p>
                          <a:pPr algn="ctr"/>
                          <a:r>
                            <a:rPr lang="cs-CZ"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B</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C</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D</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E</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F</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G</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1692356"/>
                      </a:ext>
                    </a:extLst>
                  </a:tr>
                  <a:tr h="370840">
                    <a:tc>
                      <a:txBody>
                        <a:bodyPr/>
                        <a:lstStyle/>
                        <a:p>
                          <a:endParaRPr lang="cs-CZ"/>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blipFill>
                          <a:blip r:embed="rId3"/>
                          <a:stretch>
                            <a:fillRect l="-1370" t="-104918" r="-423288" b="-11475"/>
                          </a:stretch>
                        </a:blip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6</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5</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82339152"/>
                      </a:ext>
                    </a:extLst>
                  </a:tr>
                </a:tbl>
              </a:graphicData>
            </a:graphic>
          </p:graphicFrame>
        </mc:Fallback>
      </mc:AlternateContent>
    </p:spTree>
    <p:extLst>
      <p:ext uri="{BB962C8B-B14F-4D97-AF65-F5344CB8AC3E}">
        <p14:creationId xmlns:p14="http://schemas.microsoft.com/office/powerpoint/2010/main" val="2620726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15</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cs-CZ"/>
              <a:t>Modelování produkčních a logistických systémů - cvičení, ŠAVŠ,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081341" cy="4467952"/>
          </a:xfrm>
        </p:spPr>
        <p:txBody>
          <a:bodyPr>
            <a:noAutofit/>
          </a:bodyPr>
          <a:lstStyle/>
          <a:p>
            <a:pPr marL="285750" lvl="0" indent="-285750">
              <a:lnSpc>
                <a:spcPct val="110000"/>
              </a:lnSpc>
              <a:buFont typeface="Wingdings" panose="05000000000000000000" pitchFamily="2" charset="2"/>
              <a:buChar char="§"/>
            </a:pPr>
            <a:r>
              <a:rPr lang="pl-PL" dirty="0">
                <a:solidFill>
                  <a:srgbClr val="4BA82E"/>
                </a:solidFill>
              </a:rPr>
              <a:t>Příklad 18 – Vícestupňové plánování produkce</a:t>
            </a:r>
          </a:p>
          <a:p>
            <a:pPr lvl="1" indent="-284400">
              <a:lnSpc>
                <a:spcPct val="110000"/>
              </a:lnSpc>
            </a:pPr>
            <a:r>
              <a:rPr lang="cs-CZ" sz="1600" dirty="0">
                <a:ea typeface="Times New Roman" panose="02020603050405020304" pitchFamily="18" charset="0"/>
              </a:rPr>
              <a:t>Firma vyrábí tři finální produkty </a:t>
            </a:r>
            <a:r>
              <a:rPr lang="cs-CZ" sz="1700" dirty="0">
                <a:latin typeface="Cambria Math" panose="02040503050406030204" pitchFamily="18" charset="0"/>
                <a:ea typeface="Cambria Math" panose="02040503050406030204" pitchFamily="18" charset="0"/>
              </a:rPr>
              <a:t>V</a:t>
            </a:r>
            <a:r>
              <a:rPr lang="cs-CZ" sz="1700" baseline="-25000" dirty="0">
                <a:latin typeface="Cambria Math" panose="02040503050406030204" pitchFamily="18" charset="0"/>
                <a:ea typeface="Cambria Math" panose="02040503050406030204" pitchFamily="18" charset="0"/>
              </a:rPr>
              <a:t>1</a:t>
            </a:r>
            <a:r>
              <a:rPr lang="cs-CZ" sz="1600" dirty="0">
                <a:ea typeface="Times New Roman" panose="02020603050405020304" pitchFamily="18" charset="0"/>
              </a:rPr>
              <a:t>, </a:t>
            </a:r>
            <a:r>
              <a:rPr lang="cs-CZ" sz="1700" dirty="0">
                <a:latin typeface="Cambria Math" panose="02040503050406030204" pitchFamily="18" charset="0"/>
                <a:ea typeface="Cambria Math" panose="02040503050406030204" pitchFamily="18" charset="0"/>
              </a:rPr>
              <a:t>V</a:t>
            </a:r>
            <a:r>
              <a:rPr lang="cs-CZ" sz="1700" baseline="-25000" dirty="0">
                <a:latin typeface="Cambria Math" panose="02040503050406030204" pitchFamily="18" charset="0"/>
                <a:ea typeface="Cambria Math" panose="02040503050406030204" pitchFamily="18" charset="0"/>
              </a:rPr>
              <a:t>2</a:t>
            </a:r>
            <a:r>
              <a:rPr lang="cs-CZ" sz="1600" dirty="0">
                <a:ea typeface="Times New Roman" panose="02020603050405020304" pitchFamily="18" charset="0"/>
              </a:rPr>
              <a:t> a </a:t>
            </a:r>
            <a:r>
              <a:rPr lang="cs-CZ" sz="1700" dirty="0">
                <a:latin typeface="Cambria Math" panose="02040503050406030204" pitchFamily="18" charset="0"/>
                <a:ea typeface="Cambria Math" panose="02040503050406030204" pitchFamily="18" charset="0"/>
              </a:rPr>
              <a:t>V</a:t>
            </a:r>
            <a:r>
              <a:rPr lang="cs-CZ" sz="1700" baseline="-25000" dirty="0">
                <a:latin typeface="Cambria Math" panose="02040503050406030204" pitchFamily="18" charset="0"/>
                <a:ea typeface="Cambria Math" panose="02040503050406030204" pitchFamily="18" charset="0"/>
              </a:rPr>
              <a:t>3</a:t>
            </a:r>
            <a:r>
              <a:rPr lang="cs-CZ" sz="1600" baseline="-25000" dirty="0">
                <a:ea typeface="Times New Roman" panose="02020603050405020304" pitchFamily="18" charset="0"/>
              </a:rPr>
              <a:t> </a:t>
            </a:r>
            <a:r>
              <a:rPr lang="cs-CZ" sz="1600" dirty="0">
                <a:ea typeface="Times New Roman" panose="02020603050405020304" pitchFamily="18" charset="0"/>
              </a:rPr>
              <a:t>v počtu 40, 20 a 30 ks. Je využíváno tří typů materiálů </a:t>
            </a:r>
            <a:r>
              <a:rPr lang="cs-CZ" sz="1700" dirty="0">
                <a:latin typeface="Cambria Math" panose="02040503050406030204" pitchFamily="18" charset="0"/>
                <a:ea typeface="Cambria Math" panose="02040503050406030204" pitchFamily="18" charset="0"/>
              </a:rPr>
              <a:t>M</a:t>
            </a:r>
            <a:r>
              <a:rPr lang="cs-CZ" sz="1700" baseline="-25000" dirty="0">
                <a:latin typeface="Cambria Math" panose="02040503050406030204" pitchFamily="18" charset="0"/>
                <a:ea typeface="Cambria Math" panose="02040503050406030204" pitchFamily="18" charset="0"/>
              </a:rPr>
              <a:t>1</a:t>
            </a:r>
            <a:r>
              <a:rPr lang="cs-CZ" sz="1600" dirty="0">
                <a:ea typeface="Times New Roman" panose="02020603050405020304" pitchFamily="18" charset="0"/>
              </a:rPr>
              <a:t>, </a:t>
            </a:r>
            <a:r>
              <a:rPr lang="cs-CZ" sz="1700" dirty="0">
                <a:latin typeface="Cambria Math" panose="02040503050406030204" pitchFamily="18" charset="0"/>
                <a:ea typeface="Cambria Math" panose="02040503050406030204" pitchFamily="18" charset="0"/>
              </a:rPr>
              <a:t>M</a:t>
            </a:r>
            <a:r>
              <a:rPr lang="cs-CZ" sz="1700" baseline="-25000" dirty="0">
                <a:latin typeface="Cambria Math" panose="02040503050406030204" pitchFamily="18" charset="0"/>
                <a:ea typeface="Cambria Math" panose="02040503050406030204" pitchFamily="18" charset="0"/>
              </a:rPr>
              <a:t>2</a:t>
            </a:r>
            <a:r>
              <a:rPr lang="cs-CZ" sz="1600" baseline="-25000" dirty="0">
                <a:ea typeface="Times New Roman" panose="02020603050405020304" pitchFamily="18" charset="0"/>
              </a:rPr>
              <a:t> </a:t>
            </a:r>
            <a:r>
              <a:rPr lang="cs-CZ" sz="1600" dirty="0">
                <a:ea typeface="Times New Roman" panose="02020603050405020304" pitchFamily="18" charset="0"/>
              </a:rPr>
              <a:t>a </a:t>
            </a:r>
            <a:r>
              <a:rPr lang="cs-CZ" sz="1700" dirty="0">
                <a:latin typeface="Cambria Math" panose="02040503050406030204" pitchFamily="18" charset="0"/>
                <a:ea typeface="Cambria Math" panose="02040503050406030204" pitchFamily="18" charset="0"/>
              </a:rPr>
              <a:t>M</a:t>
            </a:r>
            <a:r>
              <a:rPr lang="cs-CZ" sz="1700" baseline="-25000" dirty="0">
                <a:latin typeface="Cambria Math" panose="02040503050406030204" pitchFamily="18" charset="0"/>
                <a:ea typeface="Cambria Math" panose="02040503050406030204" pitchFamily="18" charset="0"/>
              </a:rPr>
              <a:t>3</a:t>
            </a:r>
            <a:r>
              <a:rPr lang="cs-CZ" sz="1600" baseline="-25000" dirty="0">
                <a:ea typeface="Times New Roman" panose="02020603050405020304" pitchFamily="18" charset="0"/>
              </a:rPr>
              <a:t> </a:t>
            </a:r>
            <a:r>
              <a:rPr lang="cs-CZ" sz="1600" dirty="0">
                <a:ea typeface="Times New Roman" panose="02020603050405020304" pitchFamily="18" charset="0"/>
              </a:rPr>
              <a:t>a dvou polotovarů </a:t>
            </a:r>
            <a:r>
              <a:rPr lang="cs-CZ" sz="1700" dirty="0">
                <a:latin typeface="Cambria Math" panose="02040503050406030204" pitchFamily="18" charset="0"/>
                <a:ea typeface="Cambria Math" panose="02040503050406030204" pitchFamily="18" charset="0"/>
              </a:rPr>
              <a:t>P</a:t>
            </a:r>
            <a:r>
              <a:rPr lang="cs-CZ" sz="1700" baseline="-25000" dirty="0">
                <a:latin typeface="Cambria Math" panose="02040503050406030204" pitchFamily="18" charset="0"/>
                <a:ea typeface="Cambria Math" panose="02040503050406030204" pitchFamily="18" charset="0"/>
              </a:rPr>
              <a:t>1</a:t>
            </a:r>
            <a:r>
              <a:rPr lang="cs-CZ" sz="1600" baseline="-25000" dirty="0">
                <a:ea typeface="Times New Roman" panose="02020603050405020304" pitchFamily="18" charset="0"/>
              </a:rPr>
              <a:t> </a:t>
            </a:r>
            <a:r>
              <a:rPr lang="cs-CZ" sz="1600" dirty="0">
                <a:ea typeface="Times New Roman" panose="02020603050405020304" pitchFamily="18" charset="0"/>
              </a:rPr>
              <a:t>a </a:t>
            </a:r>
            <a:r>
              <a:rPr lang="cs-CZ" sz="1700" dirty="0">
                <a:latin typeface="Cambria Math" panose="02040503050406030204" pitchFamily="18" charset="0"/>
                <a:ea typeface="Cambria Math" panose="02040503050406030204" pitchFamily="18" charset="0"/>
              </a:rPr>
              <a:t>P</a:t>
            </a:r>
            <a:r>
              <a:rPr lang="cs-CZ" sz="1700" baseline="-25000" dirty="0">
                <a:latin typeface="Cambria Math" panose="02040503050406030204" pitchFamily="18" charset="0"/>
                <a:ea typeface="Cambria Math" panose="02040503050406030204" pitchFamily="18" charset="0"/>
              </a:rPr>
              <a:t>2</a:t>
            </a:r>
            <a:r>
              <a:rPr lang="cs-CZ" sz="1600" dirty="0">
                <a:ea typeface="Times New Roman" panose="02020603050405020304" pitchFamily="18" charset="0"/>
              </a:rPr>
              <a:t>. Struktura produktu je vyjádřena </a:t>
            </a:r>
            <a:r>
              <a:rPr lang="cs-CZ" sz="1600" dirty="0" err="1">
                <a:ea typeface="Times New Roman" panose="02020603050405020304" pitchFamily="18" charset="0"/>
              </a:rPr>
              <a:t>Gozinto</a:t>
            </a:r>
            <a:r>
              <a:rPr lang="cs-CZ" sz="1600" dirty="0">
                <a:ea typeface="Times New Roman" panose="02020603050405020304" pitchFamily="18" charset="0"/>
              </a:rPr>
              <a:t> grafem. Vypočtěte vektor celkové produkce:</a:t>
            </a:r>
          </a:p>
          <a:p>
            <a:pPr marL="1278000" lvl="1" indent="-284400">
              <a:lnSpc>
                <a:spcPct val="110000"/>
              </a:lnSpc>
            </a:pPr>
            <a:r>
              <a:rPr lang="cs-CZ" sz="1600" dirty="0"/>
              <a:t>S použitím </a:t>
            </a:r>
            <a:r>
              <a:rPr lang="cs-CZ" sz="1600" dirty="0" err="1"/>
              <a:t>Leontiefova</a:t>
            </a:r>
            <a:r>
              <a:rPr lang="cs-CZ" sz="1600" dirty="0"/>
              <a:t> modelu.</a:t>
            </a:r>
          </a:p>
          <a:p>
            <a:pPr marL="1278000" lvl="1" indent="-284400">
              <a:lnSpc>
                <a:spcPct val="110000"/>
              </a:lnSpc>
            </a:pPr>
            <a:r>
              <a:rPr lang="cs-CZ" sz="1600" dirty="0"/>
              <a:t>Pomocí optimalizačního modelu.</a:t>
            </a:r>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cs-CZ" dirty="0"/>
              <a:t>Příklady ke cvičením MPLS</a:t>
            </a:r>
            <a:endParaRPr lang="en-US" dirty="0"/>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cs-CZ" dirty="0"/>
              <a:t>Plánování produkce</a:t>
            </a:r>
            <a:endParaRPr lang="en-US" dirty="0"/>
          </a:p>
        </p:txBody>
      </p:sp>
      <p:pic>
        <p:nvPicPr>
          <p:cNvPr id="3" name="Obrázek 2">
            <a:extLst>
              <a:ext uri="{FF2B5EF4-FFF2-40B4-BE49-F238E27FC236}">
                <a16:creationId xmlns:a16="http://schemas.microsoft.com/office/drawing/2014/main" id="{38CD50A9-DCE3-4658-B7C8-E274F30BD4E5}"/>
              </a:ext>
            </a:extLst>
          </p:cNvPr>
          <p:cNvPicPr>
            <a:picLocks noChangeAspect="1"/>
          </p:cNvPicPr>
          <p:nvPr/>
        </p:nvPicPr>
        <p:blipFill>
          <a:blip r:embed="rId2"/>
          <a:stretch>
            <a:fillRect/>
          </a:stretch>
        </p:blipFill>
        <p:spPr>
          <a:xfrm>
            <a:off x="1896863" y="3429000"/>
            <a:ext cx="3548715" cy="1992435"/>
          </a:xfrm>
          <a:prstGeom prst="rect">
            <a:avLst/>
          </a:prstGeom>
        </p:spPr>
      </p:pic>
    </p:spTree>
    <p:extLst>
      <p:ext uri="{BB962C8B-B14F-4D97-AF65-F5344CB8AC3E}">
        <p14:creationId xmlns:p14="http://schemas.microsoft.com/office/powerpoint/2010/main" val="1016100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16</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cs-CZ"/>
              <a:t>Modelování produkčních a logistických systémů - cvičení, ŠAVŠ,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081341" cy="4467952"/>
          </a:xfrm>
        </p:spPr>
        <p:txBody>
          <a:bodyPr>
            <a:noAutofit/>
          </a:bodyPr>
          <a:lstStyle/>
          <a:p>
            <a:pPr marL="285750" lvl="0" indent="-285750">
              <a:lnSpc>
                <a:spcPct val="110000"/>
              </a:lnSpc>
              <a:buFont typeface="Wingdings" panose="05000000000000000000" pitchFamily="2" charset="2"/>
              <a:buChar char="§"/>
            </a:pPr>
            <a:r>
              <a:rPr lang="pl-PL" dirty="0">
                <a:solidFill>
                  <a:srgbClr val="4BA82E"/>
                </a:solidFill>
              </a:rPr>
              <a:t>Příklad 19 – Vícestupňové plánování produkce (MRP)</a:t>
            </a:r>
          </a:p>
          <a:p>
            <a:pPr lvl="1" indent="-284400">
              <a:lnSpc>
                <a:spcPct val="110000"/>
              </a:lnSpc>
            </a:pPr>
            <a:r>
              <a:rPr lang="cs-CZ" sz="1600" dirty="0">
                <a:ea typeface="Times New Roman" panose="02020603050405020304" pitchFamily="18" charset="0"/>
              </a:rPr>
              <a:t>Na 1 ks výrobku </a:t>
            </a:r>
            <a:r>
              <a:rPr lang="cs-CZ" sz="1700" dirty="0">
                <a:latin typeface="Cambria Math" panose="02040503050406030204" pitchFamily="18" charset="0"/>
                <a:ea typeface="Cambria Math" panose="02040503050406030204" pitchFamily="18" charset="0"/>
              </a:rPr>
              <a:t>V</a:t>
            </a:r>
            <a:r>
              <a:rPr lang="cs-CZ" sz="1700" baseline="-25000" dirty="0">
                <a:latin typeface="Cambria Math" panose="02040503050406030204" pitchFamily="18" charset="0"/>
                <a:ea typeface="Cambria Math" panose="02040503050406030204" pitchFamily="18" charset="0"/>
              </a:rPr>
              <a:t>1</a:t>
            </a:r>
            <a:r>
              <a:rPr lang="cs-CZ" sz="1600" dirty="0">
                <a:ea typeface="Times New Roman" panose="02020603050405020304" pitchFamily="18" charset="0"/>
              </a:rPr>
              <a:t> je zapotřebí 1 jednotka materiálu </a:t>
            </a:r>
            <a:r>
              <a:rPr lang="cs-CZ" sz="1700" dirty="0">
                <a:latin typeface="Cambria Math" panose="02040503050406030204" pitchFamily="18" charset="0"/>
                <a:ea typeface="Cambria Math" panose="02040503050406030204" pitchFamily="18" charset="0"/>
              </a:rPr>
              <a:t>M</a:t>
            </a:r>
            <a:r>
              <a:rPr lang="cs-CZ" sz="1700" baseline="-25000" dirty="0">
                <a:latin typeface="Cambria Math" panose="02040503050406030204" pitchFamily="18" charset="0"/>
                <a:ea typeface="Cambria Math" panose="02040503050406030204" pitchFamily="18" charset="0"/>
              </a:rPr>
              <a:t>1</a:t>
            </a:r>
            <a:r>
              <a:rPr lang="cs-CZ" sz="1600" dirty="0">
                <a:ea typeface="Times New Roman" panose="02020603050405020304" pitchFamily="18" charset="0"/>
              </a:rPr>
              <a:t>, 2 jednotky materiálu </a:t>
            </a:r>
            <a:r>
              <a:rPr lang="cs-CZ" sz="1700" dirty="0">
                <a:latin typeface="Cambria Math" panose="02040503050406030204" pitchFamily="18" charset="0"/>
                <a:ea typeface="Cambria Math" panose="02040503050406030204" pitchFamily="18" charset="0"/>
              </a:rPr>
              <a:t>M</a:t>
            </a:r>
            <a:r>
              <a:rPr lang="cs-CZ" sz="1700" baseline="-25000" dirty="0">
                <a:latin typeface="Cambria Math" panose="02040503050406030204" pitchFamily="18" charset="0"/>
                <a:ea typeface="Cambria Math" panose="02040503050406030204" pitchFamily="18" charset="0"/>
              </a:rPr>
              <a:t>2</a:t>
            </a:r>
            <a:r>
              <a:rPr lang="cs-CZ" sz="1600" dirty="0">
                <a:ea typeface="Times New Roman" panose="02020603050405020304" pitchFamily="18" charset="0"/>
              </a:rPr>
              <a:t> a 2 jednotky materiálu </a:t>
            </a:r>
            <a:r>
              <a:rPr lang="cs-CZ" sz="1700" dirty="0">
                <a:latin typeface="Cambria Math" panose="02040503050406030204" pitchFamily="18" charset="0"/>
                <a:ea typeface="Cambria Math" panose="02040503050406030204" pitchFamily="18" charset="0"/>
              </a:rPr>
              <a:t>M</a:t>
            </a:r>
            <a:r>
              <a:rPr lang="cs-CZ" sz="1700" baseline="-25000" dirty="0">
                <a:latin typeface="Cambria Math" panose="02040503050406030204" pitchFamily="18" charset="0"/>
                <a:ea typeface="Cambria Math" panose="02040503050406030204" pitchFamily="18" charset="0"/>
              </a:rPr>
              <a:t>3</a:t>
            </a:r>
            <a:r>
              <a:rPr lang="cs-CZ" sz="1600" dirty="0">
                <a:ea typeface="Times New Roman" panose="02020603050405020304" pitchFamily="18" charset="0"/>
              </a:rPr>
              <a:t>. K výrobě 1 ks výrobku </a:t>
            </a:r>
            <a:r>
              <a:rPr lang="cs-CZ" sz="1700" dirty="0">
                <a:latin typeface="Cambria Math" panose="02040503050406030204" pitchFamily="18" charset="0"/>
                <a:ea typeface="Cambria Math" panose="02040503050406030204" pitchFamily="18" charset="0"/>
              </a:rPr>
              <a:t>V</a:t>
            </a:r>
            <a:r>
              <a:rPr lang="cs-CZ" sz="1700" baseline="-25000" dirty="0">
                <a:latin typeface="Cambria Math" panose="02040503050406030204" pitchFamily="18" charset="0"/>
                <a:ea typeface="Cambria Math" panose="02040503050406030204" pitchFamily="18" charset="0"/>
              </a:rPr>
              <a:t>2</a:t>
            </a:r>
            <a:r>
              <a:rPr lang="cs-CZ" sz="1600" dirty="0">
                <a:ea typeface="Times New Roman" panose="02020603050405020304" pitchFamily="18" charset="0"/>
              </a:rPr>
              <a:t> jsou potřeba 3 jednotky materiálu </a:t>
            </a:r>
            <a:r>
              <a:rPr lang="cs-CZ" sz="1700" dirty="0">
                <a:latin typeface="Cambria Math" panose="02040503050406030204" pitchFamily="18" charset="0"/>
                <a:ea typeface="Cambria Math" panose="02040503050406030204" pitchFamily="18" charset="0"/>
              </a:rPr>
              <a:t>M</a:t>
            </a:r>
            <a:r>
              <a:rPr lang="cs-CZ" sz="1700" baseline="-25000" dirty="0">
                <a:latin typeface="Cambria Math" panose="02040503050406030204" pitchFamily="18" charset="0"/>
                <a:ea typeface="Cambria Math" panose="02040503050406030204" pitchFamily="18" charset="0"/>
              </a:rPr>
              <a:t>1</a:t>
            </a:r>
            <a:r>
              <a:rPr lang="cs-CZ" sz="1600" dirty="0">
                <a:ea typeface="Times New Roman" panose="02020603050405020304" pitchFamily="18" charset="0"/>
              </a:rPr>
              <a:t>, 1 jednotka materiálu </a:t>
            </a:r>
            <a:r>
              <a:rPr lang="cs-CZ" sz="1700" dirty="0">
                <a:latin typeface="Cambria Math" panose="02040503050406030204" pitchFamily="18" charset="0"/>
                <a:ea typeface="Cambria Math" panose="02040503050406030204" pitchFamily="18" charset="0"/>
              </a:rPr>
              <a:t>M</a:t>
            </a:r>
            <a:r>
              <a:rPr lang="cs-CZ" sz="1700" baseline="-25000" dirty="0">
                <a:latin typeface="Cambria Math" panose="02040503050406030204" pitchFamily="18" charset="0"/>
                <a:ea typeface="Cambria Math" panose="02040503050406030204" pitchFamily="18" charset="0"/>
              </a:rPr>
              <a:t>2</a:t>
            </a:r>
            <a:r>
              <a:rPr lang="cs-CZ" sz="1600" dirty="0">
                <a:ea typeface="Times New Roman" panose="02020603050405020304" pitchFamily="18" charset="0"/>
              </a:rPr>
              <a:t> a 2 jednotky materiálu </a:t>
            </a:r>
            <a:r>
              <a:rPr lang="cs-CZ" sz="1700" dirty="0">
                <a:latin typeface="Cambria Math" panose="02040503050406030204" pitchFamily="18" charset="0"/>
                <a:ea typeface="Cambria Math" panose="02040503050406030204" pitchFamily="18" charset="0"/>
              </a:rPr>
              <a:t>M</a:t>
            </a:r>
            <a:r>
              <a:rPr lang="cs-CZ" sz="1700" baseline="-25000" dirty="0">
                <a:latin typeface="Cambria Math" panose="02040503050406030204" pitchFamily="18" charset="0"/>
                <a:ea typeface="Cambria Math" panose="02040503050406030204" pitchFamily="18" charset="0"/>
              </a:rPr>
              <a:t>3</a:t>
            </a:r>
            <a:r>
              <a:rPr lang="cs-CZ" sz="1600" dirty="0">
                <a:ea typeface="Times New Roman" panose="02020603050405020304" pitchFamily="18" charset="0"/>
              </a:rPr>
              <a:t> (viz obrázek). V tabulce je uvedena počáteční zásoba jednotlivých druhů materiálu a obou výrobků, a dále jejich dodací lhůty v týdnech. Výrobky lze vyrábět, jakmile je pro ně dostupný veškerý materiál. Firma má v 7. týdnu dodat 250 ks výrobku </a:t>
            </a:r>
            <a:r>
              <a:rPr lang="cs-CZ" sz="1700" dirty="0">
                <a:latin typeface="Cambria Math" panose="02040503050406030204" pitchFamily="18" charset="0"/>
                <a:ea typeface="Cambria Math" panose="02040503050406030204" pitchFamily="18" charset="0"/>
              </a:rPr>
              <a:t>V</a:t>
            </a:r>
            <a:r>
              <a:rPr lang="cs-CZ" sz="1700" baseline="-25000" dirty="0">
                <a:latin typeface="Cambria Math" panose="02040503050406030204" pitchFamily="18" charset="0"/>
                <a:ea typeface="Cambria Math" panose="02040503050406030204" pitchFamily="18" charset="0"/>
              </a:rPr>
              <a:t>1</a:t>
            </a:r>
            <a:r>
              <a:rPr lang="cs-CZ" sz="1600" dirty="0">
                <a:ea typeface="Times New Roman" panose="02020603050405020304" pitchFamily="18" charset="0"/>
              </a:rPr>
              <a:t>, v 8. týdnu 180 ks výrobku </a:t>
            </a:r>
            <a:r>
              <a:rPr lang="cs-CZ" sz="1700" dirty="0">
                <a:latin typeface="Cambria Math" panose="02040503050406030204" pitchFamily="18" charset="0"/>
                <a:ea typeface="Cambria Math" panose="02040503050406030204" pitchFamily="18" charset="0"/>
              </a:rPr>
              <a:t>V</a:t>
            </a:r>
            <a:r>
              <a:rPr lang="cs-CZ" sz="1700" baseline="-25000" dirty="0">
                <a:latin typeface="Cambria Math" panose="02040503050406030204" pitchFamily="18" charset="0"/>
                <a:ea typeface="Cambria Math" panose="02040503050406030204" pitchFamily="18" charset="0"/>
              </a:rPr>
              <a:t>2</a:t>
            </a:r>
            <a:r>
              <a:rPr lang="cs-CZ" sz="1600" dirty="0">
                <a:ea typeface="Times New Roman" panose="02020603050405020304" pitchFamily="18" charset="0"/>
              </a:rPr>
              <a:t> a v 11. týdnu současně 200 ks výrobku </a:t>
            </a:r>
            <a:r>
              <a:rPr lang="cs-CZ" sz="1700" dirty="0">
                <a:latin typeface="Cambria Math" panose="02040503050406030204" pitchFamily="18" charset="0"/>
                <a:ea typeface="Cambria Math" panose="02040503050406030204" pitchFamily="18" charset="0"/>
              </a:rPr>
              <a:t>V</a:t>
            </a:r>
            <a:r>
              <a:rPr lang="cs-CZ" sz="1700" baseline="-25000" dirty="0">
                <a:latin typeface="Cambria Math" panose="02040503050406030204" pitchFamily="18" charset="0"/>
                <a:ea typeface="Cambria Math" panose="02040503050406030204" pitchFamily="18" charset="0"/>
              </a:rPr>
              <a:t>1</a:t>
            </a:r>
            <a:r>
              <a:rPr lang="cs-CZ" sz="1600" dirty="0">
                <a:ea typeface="Times New Roman" panose="02020603050405020304" pitchFamily="18" charset="0"/>
              </a:rPr>
              <a:t> a 160 ks výrobku </a:t>
            </a:r>
            <a:r>
              <a:rPr lang="cs-CZ" sz="1700" dirty="0">
                <a:latin typeface="Cambria Math" panose="02040503050406030204" pitchFamily="18" charset="0"/>
                <a:ea typeface="Cambria Math" panose="02040503050406030204" pitchFamily="18" charset="0"/>
              </a:rPr>
              <a:t>V</a:t>
            </a:r>
            <a:r>
              <a:rPr lang="cs-CZ" sz="1700" baseline="-25000" dirty="0">
                <a:latin typeface="Cambria Math" panose="02040503050406030204" pitchFamily="18" charset="0"/>
                <a:ea typeface="Cambria Math" panose="02040503050406030204" pitchFamily="18" charset="0"/>
              </a:rPr>
              <a:t>2</a:t>
            </a:r>
            <a:r>
              <a:rPr lang="cs-CZ" sz="1600" dirty="0">
                <a:ea typeface="Times New Roman" panose="02020603050405020304" pitchFamily="18" charset="0"/>
              </a:rPr>
              <a:t>. Cílem je naplánovat materiálové požadavky na celé období tak, aby byla splněna poptávka po obou výrobcích.</a:t>
            </a:r>
          </a:p>
          <a:p>
            <a:pPr marL="325200" lvl="1" indent="0">
              <a:lnSpc>
                <a:spcPct val="110000"/>
              </a:lnSpc>
              <a:buNone/>
            </a:pPr>
            <a:endParaRPr lang="cs-CZ" sz="1600" dirty="0"/>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cs-CZ" dirty="0"/>
              <a:t>Příklady ke cvičením MPLS</a:t>
            </a:r>
            <a:endParaRPr lang="en-US" dirty="0"/>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cs-CZ" dirty="0"/>
              <a:t>Plánování produkce</a:t>
            </a:r>
            <a:endParaRPr lang="en-US" dirty="0"/>
          </a:p>
        </p:txBody>
      </p:sp>
      <p:pic>
        <p:nvPicPr>
          <p:cNvPr id="5" name="Obrázek 4">
            <a:extLst>
              <a:ext uri="{FF2B5EF4-FFF2-40B4-BE49-F238E27FC236}">
                <a16:creationId xmlns:a16="http://schemas.microsoft.com/office/drawing/2014/main" id="{D997B6D5-20B2-4D75-850B-71BBF5D8001E}"/>
              </a:ext>
            </a:extLst>
          </p:cNvPr>
          <p:cNvPicPr>
            <a:picLocks noChangeAspect="1"/>
          </p:cNvPicPr>
          <p:nvPr/>
        </p:nvPicPr>
        <p:blipFill>
          <a:blip r:embed="rId2"/>
          <a:stretch>
            <a:fillRect/>
          </a:stretch>
        </p:blipFill>
        <p:spPr>
          <a:xfrm>
            <a:off x="1896581" y="4125059"/>
            <a:ext cx="2347225" cy="1606269"/>
          </a:xfrm>
          <a:prstGeom prst="rect">
            <a:avLst/>
          </a:prstGeom>
        </p:spPr>
      </p:pic>
      <p:graphicFrame>
        <p:nvGraphicFramePr>
          <p:cNvPr id="31" name="Tabulka 30">
            <a:extLst>
              <a:ext uri="{FF2B5EF4-FFF2-40B4-BE49-F238E27FC236}">
                <a16:creationId xmlns:a16="http://schemas.microsoft.com/office/drawing/2014/main" id="{635E2EA0-6D15-4040-A30F-5C952C86CC82}"/>
              </a:ext>
            </a:extLst>
          </p:cNvPr>
          <p:cNvGraphicFramePr>
            <a:graphicFrameLocks noGrp="1"/>
          </p:cNvGraphicFramePr>
          <p:nvPr>
            <p:extLst>
              <p:ext uri="{D42A27DB-BD31-4B8C-83A1-F6EECF244321}">
                <p14:modId xmlns:p14="http://schemas.microsoft.com/office/powerpoint/2010/main" val="3515407535"/>
              </p:ext>
            </p:extLst>
          </p:nvPr>
        </p:nvGraphicFramePr>
        <p:xfrm>
          <a:off x="4862286" y="3771403"/>
          <a:ext cx="2616198" cy="2313580"/>
        </p:xfrm>
        <a:graphic>
          <a:graphicData uri="http://schemas.openxmlformats.org/drawingml/2006/table">
            <a:tbl>
              <a:tblPr firstRow="1" bandRow="1"/>
              <a:tblGrid>
                <a:gridCol w="885639">
                  <a:extLst>
                    <a:ext uri="{9D8B030D-6E8A-4147-A177-3AD203B41FA5}">
                      <a16:colId xmlns:a16="http://schemas.microsoft.com/office/drawing/2014/main" val="20000"/>
                    </a:ext>
                  </a:extLst>
                </a:gridCol>
                <a:gridCol w="855100">
                  <a:extLst>
                    <a:ext uri="{9D8B030D-6E8A-4147-A177-3AD203B41FA5}">
                      <a16:colId xmlns:a16="http://schemas.microsoft.com/office/drawing/2014/main" val="20001"/>
                    </a:ext>
                  </a:extLst>
                </a:gridCol>
                <a:gridCol w="875459">
                  <a:extLst>
                    <a:ext uri="{9D8B030D-6E8A-4147-A177-3AD203B41FA5}">
                      <a16:colId xmlns:a16="http://schemas.microsoft.com/office/drawing/2014/main" val="3411454167"/>
                    </a:ext>
                  </a:extLst>
                </a:gridCol>
              </a:tblGrid>
              <a:tr h="539608">
                <a:tc>
                  <a:txBody>
                    <a:bodyPr/>
                    <a:lstStyle>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algn="ctr"/>
                      <a:r>
                        <a:rPr lang="cs-CZ" sz="1600" dirty="0">
                          <a:latin typeface="Times New Roman" panose="02020603050405020304" pitchFamily="18" charset="0"/>
                          <a:cs typeface="Times New Roman" panose="02020603050405020304" pitchFamily="18" charset="0"/>
                        </a:rPr>
                        <a:t>Položka</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algn="ctr"/>
                      <a:r>
                        <a:rPr lang="cs-CZ" sz="1600" dirty="0">
                          <a:latin typeface="Times New Roman" panose="02020603050405020304" pitchFamily="18" charset="0"/>
                          <a:cs typeface="Times New Roman" panose="02020603050405020304" pitchFamily="18" charset="0"/>
                        </a:rPr>
                        <a:t>Zásoba</a:t>
                      </a: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600" dirty="0">
                          <a:latin typeface="Times New Roman" panose="02020603050405020304" pitchFamily="18" charset="0"/>
                          <a:cs typeface="Times New Roman" panose="02020603050405020304" pitchFamily="18" charset="0"/>
                        </a:rPr>
                        <a:t>Dodací lhůta</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6892">
                <a:tc>
                  <a:txBody>
                    <a:bodyPr/>
                    <a:lstStyle>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algn="ctr"/>
                      <a:r>
                        <a:rPr lang="cs-CZ" sz="1600" dirty="0">
                          <a:latin typeface="Times New Roman" panose="02020603050405020304" pitchFamily="18" charset="0"/>
                          <a:cs typeface="Times New Roman" panose="02020603050405020304" pitchFamily="18" charset="0"/>
                        </a:rPr>
                        <a:t>M</a:t>
                      </a:r>
                      <a:r>
                        <a:rPr lang="cs-CZ" sz="1600" baseline="-25000" dirty="0">
                          <a:latin typeface="Times New Roman" panose="02020603050405020304" pitchFamily="18" charset="0"/>
                          <a:cs typeface="Times New Roman" panose="02020603050405020304" pitchFamily="18" charset="0"/>
                        </a:rPr>
                        <a:t>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algn="ctr"/>
                      <a:r>
                        <a:rPr lang="cs-CZ" sz="1600" dirty="0">
                          <a:latin typeface="Times New Roman" panose="02020603050405020304" pitchFamily="18" charset="0"/>
                          <a:cs typeface="Times New Roman" panose="02020603050405020304" pitchFamily="18" charset="0"/>
                        </a:rPr>
                        <a:t>20</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cs-CZ" sz="1600" dirty="0">
                          <a:latin typeface="Times New Roman" panose="02020603050405020304" pitchFamily="18" charset="0"/>
                          <a:cs typeface="Times New Roman" panose="02020603050405020304" pitchFamily="18" charset="0"/>
                        </a:rPr>
                        <a:t>1</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6892">
                <a:tc>
                  <a:txBody>
                    <a:bodyPr/>
                    <a:lstStyle>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algn="ctr"/>
                      <a:r>
                        <a:rPr lang="cs-CZ" sz="1600" dirty="0">
                          <a:latin typeface="Times New Roman" panose="02020603050405020304" pitchFamily="18" charset="0"/>
                          <a:cs typeface="Times New Roman" panose="02020603050405020304" pitchFamily="18" charset="0"/>
                        </a:rPr>
                        <a:t>M</a:t>
                      </a:r>
                      <a:r>
                        <a:rPr lang="cs-CZ" sz="1600" baseline="-25000" dirty="0">
                          <a:latin typeface="Times New Roman" panose="02020603050405020304" pitchFamily="18" charset="0"/>
                          <a:cs typeface="Times New Roman" panose="02020603050405020304" pitchFamily="18" charset="0"/>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algn="ctr"/>
                      <a:r>
                        <a:rPr lang="cs-CZ" sz="1600" dirty="0">
                          <a:latin typeface="Times New Roman" panose="02020603050405020304" pitchFamily="18" charset="0"/>
                          <a:cs typeface="Times New Roman" panose="02020603050405020304" pitchFamily="18" charset="0"/>
                        </a:rPr>
                        <a:t>60</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6892">
                <a:tc>
                  <a:txBody>
                    <a:bodyPr/>
                    <a:lstStyle>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algn="ctr"/>
                      <a:r>
                        <a:rPr lang="cs-CZ" sz="1600" dirty="0">
                          <a:latin typeface="Times New Roman" panose="02020603050405020304" pitchFamily="18" charset="0"/>
                          <a:cs typeface="Times New Roman" panose="02020603050405020304" pitchFamily="18" charset="0"/>
                        </a:rPr>
                        <a:t>M</a:t>
                      </a:r>
                      <a:r>
                        <a:rPr lang="cs-CZ" sz="1600" baseline="-25000" dirty="0">
                          <a:latin typeface="Times New Roman" panose="02020603050405020304" pitchFamily="18" charset="0"/>
                          <a:cs typeface="Times New Roman" panose="02020603050405020304" pitchFamily="18" charset="0"/>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algn="ctr"/>
                      <a:r>
                        <a:rPr lang="cs-CZ" sz="1600" dirty="0">
                          <a:latin typeface="Times New Roman" panose="02020603050405020304" pitchFamily="18" charset="0"/>
                          <a:cs typeface="Times New Roman" panose="02020603050405020304" pitchFamily="18" charset="0"/>
                        </a:rPr>
                        <a:t>60</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6892">
                <a:tc>
                  <a:txBody>
                    <a:bodyPr/>
                    <a:lstStyle>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algn="ctr"/>
                      <a:r>
                        <a:rPr lang="cs-CZ" sz="1600" dirty="0">
                          <a:latin typeface="Times New Roman" panose="02020603050405020304" pitchFamily="18" charset="0"/>
                          <a:cs typeface="Times New Roman" panose="02020603050405020304" pitchFamily="18" charset="0"/>
                        </a:rPr>
                        <a:t>V</a:t>
                      </a:r>
                      <a:r>
                        <a:rPr lang="cs-CZ" sz="1600" baseline="-25000" dirty="0">
                          <a:latin typeface="Times New Roman" panose="02020603050405020304" pitchFamily="18" charset="0"/>
                          <a:cs typeface="Times New Roman" panose="02020603050405020304" pitchFamily="18"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algn="ctr"/>
                      <a:r>
                        <a:rPr lang="cs-CZ" sz="1600" dirty="0">
                          <a:latin typeface="Times New Roman" panose="02020603050405020304" pitchFamily="18" charset="0"/>
                          <a:cs typeface="Times New Roman" panose="02020603050405020304" pitchFamily="18" charset="0"/>
                        </a:rPr>
                        <a:t>100</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cs-CZ" sz="1600" dirty="0">
                          <a:latin typeface="Times New Roman" panose="02020603050405020304" pitchFamily="18" charset="0"/>
                          <a:cs typeface="Times New Roman" panose="02020603050405020304" pitchFamily="18" charset="0"/>
                        </a:rPr>
                        <a:t>1</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46892">
                <a:tc>
                  <a:txBody>
                    <a:bodyPr/>
                    <a:lstStyle>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algn="ctr"/>
                      <a:r>
                        <a:rPr lang="cs-CZ" sz="1600" dirty="0">
                          <a:latin typeface="Times New Roman" panose="02020603050405020304" pitchFamily="18" charset="0"/>
                          <a:cs typeface="Times New Roman" panose="02020603050405020304" pitchFamily="18" charset="0"/>
                        </a:rPr>
                        <a:t>V</a:t>
                      </a:r>
                      <a:r>
                        <a:rPr lang="cs-CZ" sz="1600" baseline="-25000" dirty="0">
                          <a:latin typeface="Times New Roman" panose="02020603050405020304" pitchFamily="18" charset="0"/>
                          <a:cs typeface="Times New Roman" panose="02020603050405020304" pitchFamily="18" charset="0"/>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algn="ctr"/>
                      <a:r>
                        <a:rPr lang="cs-CZ" sz="1600" dirty="0">
                          <a:latin typeface="Times New Roman" panose="02020603050405020304" pitchFamily="18" charset="0"/>
                          <a:cs typeface="Times New Roman" panose="02020603050405020304" pitchFamily="18" charset="0"/>
                        </a:rPr>
                        <a:t>120</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14138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17</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cs-CZ"/>
              <a:t>Modelování produkčních a logistických systémů - cvičení, ŠAVŠ, Jan Fábry, 26.1.2022</a:t>
            </a:r>
            <a:endParaRPr lang="cs-CZ" dirty="0"/>
          </a:p>
        </p:txBody>
      </p:sp>
      <mc:AlternateContent xmlns:mc="http://schemas.openxmlformats.org/markup-compatibility/2006">
        <mc:Choice xmlns:a14="http://schemas.microsoft.com/office/drawing/2010/main"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081341" cy="4467952"/>
              </a:xfrm>
            </p:spPr>
            <p:txBody>
              <a:bodyPr>
                <a:noAutofit/>
              </a:bodyPr>
              <a:lstStyle/>
              <a:p>
                <a:pPr marL="285750" lvl="0" indent="-285750">
                  <a:lnSpc>
                    <a:spcPct val="110000"/>
                  </a:lnSpc>
                  <a:buFont typeface="Wingdings" panose="05000000000000000000" pitchFamily="2" charset="2"/>
                  <a:buChar char="§"/>
                </a:pPr>
                <a:r>
                  <a:rPr lang="pl-PL" dirty="0">
                    <a:solidFill>
                      <a:srgbClr val="4BA82E"/>
                    </a:solidFill>
                  </a:rPr>
                  <a:t>Příklad 20 – Rozvrhování produkce </a:t>
                </a:r>
                <a14:m>
                  <m:oMath xmlns:m="http://schemas.openxmlformats.org/officeDocument/2006/math">
                    <m:r>
                      <a:rPr lang="cs-CZ" sz="1700" b="0" i="0" smtClean="0">
                        <a:solidFill>
                          <a:srgbClr val="009900"/>
                        </a:solidFill>
                        <a:latin typeface="Cambria Math" panose="02040503050406030204" pitchFamily="18" charset="0"/>
                      </a:rPr>
                      <m:t>1</m:t>
                    </m:r>
                    <m:r>
                      <a:rPr lang="cs-CZ" sz="1700" b="0" i="1">
                        <a:solidFill>
                          <a:srgbClr val="009900"/>
                        </a:solidFill>
                        <a:latin typeface="Cambria Math" panose="02040503050406030204" pitchFamily="18" charset="0"/>
                      </a:rPr>
                      <m:t>||</m:t>
                    </m:r>
                    <m:sSub>
                      <m:sSubPr>
                        <m:ctrlPr>
                          <a:rPr lang="cs-CZ" sz="1700" i="1">
                            <a:solidFill>
                              <a:srgbClr val="009900"/>
                            </a:solidFill>
                            <a:latin typeface="Cambria Math" panose="02040503050406030204" pitchFamily="18" charset="0"/>
                          </a:rPr>
                        </m:ctrlPr>
                      </m:sSubPr>
                      <m:e>
                        <m:r>
                          <a:rPr lang="cs-CZ" sz="1700" b="0" i="1">
                            <a:solidFill>
                              <a:srgbClr val="009900"/>
                            </a:solidFill>
                            <a:latin typeface="Cambria Math" panose="02040503050406030204" pitchFamily="18" charset="0"/>
                          </a:rPr>
                          <m:t>𝐹</m:t>
                        </m:r>
                      </m:e>
                      <m:sub>
                        <m:r>
                          <m:rPr>
                            <m:sty m:val="p"/>
                          </m:rPr>
                          <a:rPr lang="cs-CZ" sz="1700" b="0" i="0">
                            <a:solidFill>
                              <a:srgbClr val="009900"/>
                            </a:solidFill>
                            <a:latin typeface="Cambria Math" panose="02040503050406030204" pitchFamily="18" charset="0"/>
                          </a:rPr>
                          <m:t>max</m:t>
                        </m:r>
                      </m:sub>
                    </m:sSub>
                    <m:r>
                      <a:rPr lang="cs-CZ" sz="1700" b="0" i="1">
                        <a:solidFill>
                          <a:srgbClr val="009900"/>
                        </a:solidFill>
                        <a:latin typeface="Cambria Math" panose="02040503050406030204" pitchFamily="18" charset="0"/>
                      </a:rPr>
                      <m:t> </m:t>
                    </m:r>
                  </m:oMath>
                </a14:m>
                <a:r>
                  <a:rPr lang="pl-PL" dirty="0">
                    <a:solidFill>
                      <a:srgbClr val="4BA82E"/>
                    </a:solidFill>
                  </a:rPr>
                  <a:t>a </a:t>
                </a:r>
                <a14:m>
                  <m:oMath xmlns:m="http://schemas.openxmlformats.org/officeDocument/2006/math">
                    <m:r>
                      <a:rPr lang="cs-CZ" sz="1700" b="0" i="0" smtClean="0">
                        <a:solidFill>
                          <a:srgbClr val="009900"/>
                        </a:solidFill>
                        <a:latin typeface="Cambria Math" panose="02040503050406030204" pitchFamily="18" charset="0"/>
                      </a:rPr>
                      <m:t>1</m:t>
                    </m:r>
                    <m:r>
                      <a:rPr lang="cs-CZ" sz="1700" b="0" i="1">
                        <a:solidFill>
                          <a:srgbClr val="009900"/>
                        </a:solidFill>
                        <a:latin typeface="Cambria Math" panose="02040503050406030204" pitchFamily="18" charset="0"/>
                      </a:rPr>
                      <m:t>||</m:t>
                    </m:r>
                    <m:sSub>
                      <m:sSubPr>
                        <m:ctrlPr>
                          <a:rPr lang="cs-CZ" sz="1700" i="1">
                            <a:solidFill>
                              <a:srgbClr val="009900"/>
                            </a:solidFill>
                            <a:latin typeface="Cambria Math" panose="02040503050406030204" pitchFamily="18" charset="0"/>
                          </a:rPr>
                        </m:ctrlPr>
                      </m:sSubPr>
                      <m:e>
                        <m:r>
                          <a:rPr lang="cs-CZ" sz="1700" b="0" i="1">
                            <a:solidFill>
                              <a:srgbClr val="009900"/>
                            </a:solidFill>
                            <a:latin typeface="Cambria Math" panose="02040503050406030204" pitchFamily="18" charset="0"/>
                          </a:rPr>
                          <m:t>𝐹</m:t>
                        </m:r>
                      </m:e>
                      <m:sub>
                        <m:r>
                          <m:rPr>
                            <m:sty m:val="p"/>
                          </m:rPr>
                          <a:rPr lang="cs-CZ" sz="1700" b="0" i="0">
                            <a:solidFill>
                              <a:srgbClr val="009900"/>
                            </a:solidFill>
                            <a:latin typeface="Cambria Math" panose="02040503050406030204" pitchFamily="18" charset="0"/>
                          </a:rPr>
                          <m:t>max</m:t>
                        </m:r>
                      </m:sub>
                    </m:sSub>
                    <m:r>
                      <a:rPr lang="cs-CZ" sz="1700" b="0" i="1">
                        <a:solidFill>
                          <a:srgbClr val="009900"/>
                        </a:solidFill>
                        <a:latin typeface="Cambria Math" panose="02040503050406030204" pitchFamily="18" charset="0"/>
                      </a:rPr>
                      <m:t>(</m:t>
                    </m:r>
                    <m:r>
                      <a:rPr lang="cs-CZ" sz="1700" b="0" i="1">
                        <a:solidFill>
                          <a:srgbClr val="009900"/>
                        </a:solidFill>
                        <a:latin typeface="Cambria Math" panose="02040503050406030204" pitchFamily="18" charset="0"/>
                      </a:rPr>
                      <m:t>𝑤</m:t>
                    </m:r>
                    <m:r>
                      <a:rPr lang="cs-CZ" sz="1700" b="0" i="1">
                        <a:solidFill>
                          <a:srgbClr val="009900"/>
                        </a:solidFill>
                        <a:latin typeface="Cambria Math" panose="02040503050406030204" pitchFamily="18" charset="0"/>
                      </a:rPr>
                      <m:t>)</m:t>
                    </m:r>
                  </m:oMath>
                </a14:m>
                <a:endParaRPr lang="pl-PL" sz="1700" dirty="0">
                  <a:solidFill>
                    <a:srgbClr val="4BA82E"/>
                  </a:solidFill>
                </a:endParaRPr>
              </a:p>
              <a:p>
                <a:pPr lvl="1" indent="-284400">
                  <a:lnSpc>
                    <a:spcPct val="110000"/>
                  </a:lnSpc>
                </a:pPr>
                <a:r>
                  <a:rPr lang="cs-CZ" sz="1600" dirty="0"/>
                  <a:t>Uvažujme 7 dávek, u nichž známe dobu jejich realizace (v hodinách), požadovaný termín dokončení (v hodinách) a jejich relativní důležitost v podobě váhy (viz tabulka). Nejdříve možné termíny zahájení všech dávek jsou nulové.</a:t>
                </a:r>
              </a:p>
              <a:p>
                <a:pPr marL="1278000" lvl="1" indent="-284400">
                  <a:lnSpc>
                    <a:spcPct val="110000"/>
                  </a:lnSpc>
                </a:pPr>
                <a:r>
                  <a:rPr lang="cs-CZ" sz="1600" dirty="0"/>
                  <a:t>Najděte optimální rozvrh modelu </a:t>
                </a:r>
                <a14:m>
                  <m:oMath xmlns:m="http://schemas.openxmlformats.org/officeDocument/2006/math">
                    <m:r>
                      <a:rPr lang="cs-CZ" sz="1700" b="0" i="0" smtClean="0">
                        <a:latin typeface="Cambria Math" panose="02040503050406030204" pitchFamily="18" charset="0"/>
                      </a:rPr>
                      <m:t>1</m:t>
                    </m:r>
                    <m:r>
                      <a:rPr lang="cs-CZ" sz="1700" i="1">
                        <a:latin typeface="Cambria Math" panose="02040503050406030204" pitchFamily="18" charset="0"/>
                      </a:rPr>
                      <m:t>||</m:t>
                    </m:r>
                    <m:sSub>
                      <m:sSubPr>
                        <m:ctrlPr>
                          <a:rPr lang="cs-CZ" sz="1700" i="1">
                            <a:latin typeface="Cambria Math" panose="02040503050406030204" pitchFamily="18" charset="0"/>
                          </a:rPr>
                        </m:ctrlPr>
                      </m:sSubPr>
                      <m:e>
                        <m:r>
                          <a:rPr lang="cs-CZ" sz="1700" i="1">
                            <a:latin typeface="Cambria Math" panose="02040503050406030204" pitchFamily="18" charset="0"/>
                          </a:rPr>
                          <m:t>𝐹</m:t>
                        </m:r>
                      </m:e>
                      <m:sub>
                        <m:r>
                          <m:rPr>
                            <m:sty m:val="p"/>
                          </m:rPr>
                          <a:rPr lang="cs-CZ" sz="1700" i="1">
                            <a:latin typeface="Cambria Math" panose="02040503050406030204" pitchFamily="18" charset="0"/>
                          </a:rPr>
                          <m:t>max</m:t>
                        </m:r>
                      </m:sub>
                    </m:sSub>
                  </m:oMath>
                </a14:m>
                <a:r>
                  <a:rPr lang="cs-CZ" sz="1600" dirty="0"/>
                  <a:t>. Určete, jaké je celkové zpoždění všech dávek.</a:t>
                </a:r>
              </a:p>
              <a:p>
                <a:pPr marL="1278000" lvl="1" indent="-284400">
                  <a:lnSpc>
                    <a:spcPct val="110000"/>
                  </a:lnSpc>
                </a:pPr>
                <a:r>
                  <a:rPr lang="cs-CZ" sz="1600" dirty="0"/>
                  <a:t>Pokuste se najít optimální rozvrh, který by zároveň splňoval požadované  termíny všech dávek.</a:t>
                </a:r>
                <a:endParaRPr lang="cs-CZ" dirty="0"/>
              </a:p>
              <a:p>
                <a:pPr marL="1278000" lvl="1" indent="-284400">
                  <a:lnSpc>
                    <a:spcPct val="110000"/>
                  </a:lnSpc>
                </a:pPr>
                <a:r>
                  <a:rPr lang="cs-CZ" sz="1600" dirty="0"/>
                  <a:t>Najděte optimální rozvrh modelu </a:t>
                </a:r>
                <a14:m>
                  <m:oMath xmlns:m="http://schemas.openxmlformats.org/officeDocument/2006/math">
                    <m:r>
                      <a:rPr lang="cs-CZ" sz="1700" b="0" i="0" smtClean="0">
                        <a:latin typeface="Cambria Math" panose="02040503050406030204" pitchFamily="18" charset="0"/>
                      </a:rPr>
                      <m:t>1</m:t>
                    </m:r>
                    <m:r>
                      <a:rPr lang="cs-CZ" sz="1700" i="1">
                        <a:latin typeface="Cambria Math" panose="02040503050406030204" pitchFamily="18" charset="0"/>
                      </a:rPr>
                      <m:t>||</m:t>
                    </m:r>
                    <m:sSub>
                      <m:sSubPr>
                        <m:ctrlPr>
                          <a:rPr lang="cs-CZ" sz="1700" i="1">
                            <a:latin typeface="Cambria Math" panose="02040503050406030204" pitchFamily="18" charset="0"/>
                          </a:rPr>
                        </m:ctrlPr>
                      </m:sSubPr>
                      <m:e>
                        <m:r>
                          <a:rPr lang="cs-CZ" sz="1700" i="1">
                            <a:latin typeface="Cambria Math" panose="02040503050406030204" pitchFamily="18" charset="0"/>
                          </a:rPr>
                          <m:t>𝐹</m:t>
                        </m:r>
                      </m:e>
                      <m:sub>
                        <m:r>
                          <m:rPr>
                            <m:sty m:val="p"/>
                          </m:rPr>
                          <a:rPr lang="cs-CZ" sz="1700" i="1">
                            <a:latin typeface="Cambria Math" panose="02040503050406030204" pitchFamily="18" charset="0"/>
                          </a:rPr>
                          <m:t>max</m:t>
                        </m:r>
                      </m:sub>
                    </m:sSub>
                    <m:d>
                      <m:dPr>
                        <m:ctrlPr>
                          <a:rPr lang="cs-CZ" sz="1700" b="0" i="1" smtClean="0">
                            <a:latin typeface="Cambria Math" panose="02040503050406030204" pitchFamily="18" charset="0"/>
                          </a:rPr>
                        </m:ctrlPr>
                      </m:dPr>
                      <m:e>
                        <m:r>
                          <a:rPr lang="cs-CZ" sz="1700" b="0" i="1" smtClean="0">
                            <a:latin typeface="Cambria Math" panose="02040503050406030204" pitchFamily="18" charset="0"/>
                          </a:rPr>
                          <m:t>𝑤</m:t>
                        </m:r>
                      </m:e>
                    </m:d>
                  </m:oMath>
                </a14:m>
                <a:r>
                  <a:rPr lang="cs-CZ" sz="1600" dirty="0"/>
                  <a:t>. </a:t>
                </a:r>
              </a:p>
            </p:txBody>
          </p:sp>
        </mc:Choice>
        <mc:Fallback>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8466" y="1647546"/>
                <a:ext cx="11081341" cy="4467952"/>
              </a:xfrm>
              <a:blipFill>
                <a:blip r:embed="rId2"/>
                <a:stretch>
                  <a:fillRect l="-220"/>
                </a:stretch>
              </a:blipFill>
            </p:spPr>
            <p:txBody>
              <a:bodyPr/>
              <a:lstStyle/>
              <a:p>
                <a:r>
                  <a:rPr lang="cs-CZ">
                    <a:noFill/>
                  </a:rPr>
                  <a:t> </a:t>
                </a:r>
              </a:p>
            </p:txBody>
          </p:sp>
        </mc:Fallback>
      </mc:AlternateContent>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cs-CZ" dirty="0"/>
              <a:t>Příklady ke cvičením MPLS</a:t>
            </a:r>
            <a:endParaRPr lang="en-US" dirty="0"/>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cs-CZ" dirty="0"/>
              <a:t>Rozvrhování produkce</a:t>
            </a:r>
            <a:endParaRPr lang="en-US" dirty="0"/>
          </a:p>
        </p:txBody>
      </p:sp>
      <mc:AlternateContent xmlns:mc="http://schemas.openxmlformats.org/markup-compatibility/2006" xmlns:a14="http://schemas.microsoft.com/office/drawing/2010/main">
        <mc:Choice Requires="a14">
          <p:graphicFrame>
            <p:nvGraphicFramePr>
              <p:cNvPr id="8" name="Tabulka 7">
                <a:extLst>
                  <a:ext uri="{FF2B5EF4-FFF2-40B4-BE49-F238E27FC236}">
                    <a16:creationId xmlns:a16="http://schemas.microsoft.com/office/drawing/2014/main" id="{FBB67C04-88FE-4702-B2A6-A2FC4BC370CB}"/>
                  </a:ext>
                </a:extLst>
              </p:cNvPr>
              <p:cNvGraphicFramePr>
                <a:graphicFrameLocks noGrp="1"/>
              </p:cNvGraphicFramePr>
              <p:nvPr/>
            </p:nvGraphicFramePr>
            <p:xfrm>
              <a:off x="1843620" y="3542985"/>
              <a:ext cx="2730222" cy="2601658"/>
            </p:xfrm>
            <a:graphic>
              <a:graphicData uri="http://schemas.openxmlformats.org/drawingml/2006/table">
                <a:tbl>
                  <a:tblPr firstRow="1" firstCol="1" bandRow="1"/>
                  <a:tblGrid>
                    <a:gridCol w="1027751">
                      <a:extLst>
                        <a:ext uri="{9D8B030D-6E8A-4147-A177-3AD203B41FA5}">
                          <a16:colId xmlns:a16="http://schemas.microsoft.com/office/drawing/2014/main" val="736262997"/>
                        </a:ext>
                      </a:extLst>
                    </a:gridCol>
                    <a:gridCol w="546045">
                      <a:extLst>
                        <a:ext uri="{9D8B030D-6E8A-4147-A177-3AD203B41FA5}">
                          <a16:colId xmlns:a16="http://schemas.microsoft.com/office/drawing/2014/main" val="1101865399"/>
                        </a:ext>
                      </a:extLst>
                    </a:gridCol>
                    <a:gridCol w="520474">
                      <a:extLst>
                        <a:ext uri="{9D8B030D-6E8A-4147-A177-3AD203B41FA5}">
                          <a16:colId xmlns:a16="http://schemas.microsoft.com/office/drawing/2014/main" val="2354943634"/>
                        </a:ext>
                      </a:extLst>
                    </a:gridCol>
                    <a:gridCol w="635952">
                      <a:extLst>
                        <a:ext uri="{9D8B030D-6E8A-4147-A177-3AD203B41FA5}">
                          <a16:colId xmlns:a16="http://schemas.microsoft.com/office/drawing/2014/main" val="2244387381"/>
                        </a:ext>
                      </a:extLst>
                    </a:gridCol>
                  </a:tblGrid>
                  <a:tr h="367609">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Dávka</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14:m>
                            <m:oMathPara xmlns:m="http://schemas.openxmlformats.org/officeDocument/2006/math">
                              <m:oMathParaPr>
                                <m:jc m:val="centerGroup"/>
                              </m:oMathParaPr>
                              <m:oMath xmlns:m="http://schemas.openxmlformats.org/officeDocument/2006/math">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Calibri" panose="020F0502020204030204" pitchFamily="34" charset="0"/>
                                        <a:cs typeface="Times New Roman" panose="02020603050405020304" pitchFamily="18" charset="0"/>
                                      </a:rPr>
                                      <m:t>𝑡</m:t>
                                    </m:r>
                                  </m:e>
                                  <m:sub>
                                    <m:r>
                                      <a:rPr lang="cs-CZ" sz="1600" i="1">
                                        <a:effectLst/>
                                        <a:latin typeface="Cambria Math" panose="02040503050406030204" pitchFamily="18" charset="0"/>
                                        <a:ea typeface="Calibri" panose="020F0502020204030204" pitchFamily="34" charset="0"/>
                                        <a:cs typeface="Times New Roman" panose="02020603050405020304" pitchFamily="18" charset="0"/>
                                      </a:rPr>
                                      <m:t>𝑗</m:t>
                                    </m:r>
                                  </m:sub>
                                </m:sSub>
                              </m:oMath>
                            </m:oMathPara>
                          </a14:m>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2065" algn="ctr">
                            <a:spcAft>
                              <a:spcPts val="200"/>
                            </a:spcAft>
                          </a:pPr>
                          <a14:m>
                            <m:oMathPara xmlns:m="http://schemas.openxmlformats.org/officeDocument/2006/math">
                              <m:oMathParaPr>
                                <m:jc m:val="centerGroup"/>
                              </m:oMathParaPr>
                              <m:oMath xmlns:m="http://schemas.openxmlformats.org/officeDocument/2006/math">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cs-CZ" sz="1600" i="1">
                                        <a:effectLst/>
                                        <a:latin typeface="Cambria Math" panose="02040503050406030204" pitchFamily="18" charset="0"/>
                                        <a:ea typeface="Calibri" panose="020F0502020204030204" pitchFamily="34" charset="0"/>
                                        <a:cs typeface="Times New Roman" panose="02020603050405020304" pitchFamily="18" charset="0"/>
                                      </a:rPr>
                                      <m:t>𝑗</m:t>
                                    </m:r>
                                  </m:sub>
                                </m:sSub>
                              </m:oMath>
                            </m:oMathPara>
                          </a14:m>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14:m>
                            <m:oMathPara xmlns:m="http://schemas.openxmlformats.org/officeDocument/2006/math">
                              <m:oMathParaPr>
                                <m:jc m:val="centerGroup"/>
                              </m:oMathParaPr>
                              <m:oMath xmlns:m="http://schemas.openxmlformats.org/officeDocument/2006/math">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Calibri" panose="020F0502020204030204" pitchFamily="34" charset="0"/>
                                        <a:cs typeface="Times New Roman" panose="02020603050405020304" pitchFamily="18" charset="0"/>
                                      </a:rPr>
                                      <m:t>𝑤</m:t>
                                    </m:r>
                                  </m:e>
                                  <m:sub>
                                    <m:r>
                                      <a:rPr lang="cs-CZ" sz="1600" i="1">
                                        <a:effectLst/>
                                        <a:latin typeface="Cambria Math" panose="02040503050406030204" pitchFamily="18" charset="0"/>
                                        <a:ea typeface="Calibri" panose="020F0502020204030204" pitchFamily="34" charset="0"/>
                                        <a:cs typeface="Times New Roman" panose="02020603050405020304" pitchFamily="18" charset="0"/>
                                      </a:rPr>
                                      <m:t>𝑗</m:t>
                                    </m:r>
                                  </m:sub>
                                </m:sSub>
                              </m:oMath>
                            </m:oMathPara>
                          </a14:m>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1185765"/>
                      </a:ext>
                    </a:extLst>
                  </a:tr>
                  <a:tr h="315940">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14738682"/>
                      </a:ext>
                    </a:extLst>
                  </a:tr>
                  <a:tr h="338409">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33365533"/>
                      </a:ext>
                    </a:extLst>
                  </a:tr>
                  <a:tr h="315940">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049728554"/>
                      </a:ext>
                    </a:extLst>
                  </a:tr>
                  <a:tr h="315940">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192145423"/>
                      </a:ext>
                    </a:extLst>
                  </a:tr>
                  <a:tr h="315940">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0,08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74670878"/>
                      </a:ext>
                    </a:extLst>
                  </a:tr>
                  <a:tr h="315940">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3238683872"/>
                      </a:ext>
                    </a:extLst>
                  </a:tr>
                  <a:tr h="315940">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0,23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660438435"/>
                      </a:ext>
                    </a:extLst>
                  </a:tr>
                </a:tbl>
              </a:graphicData>
            </a:graphic>
          </p:graphicFrame>
        </mc:Choice>
        <mc:Fallback xmlns="">
          <p:graphicFrame>
            <p:nvGraphicFramePr>
              <p:cNvPr id="8" name="Tabulka 7">
                <a:extLst>
                  <a:ext uri="{FF2B5EF4-FFF2-40B4-BE49-F238E27FC236}">
                    <a16:creationId xmlns:a16="http://schemas.microsoft.com/office/drawing/2014/main" id="{FBB67C04-88FE-4702-B2A6-A2FC4BC370CB}"/>
                  </a:ext>
                </a:extLst>
              </p:cNvPr>
              <p:cNvGraphicFramePr>
                <a:graphicFrameLocks noGrp="1"/>
              </p:cNvGraphicFramePr>
              <p:nvPr/>
            </p:nvGraphicFramePr>
            <p:xfrm>
              <a:off x="1843620" y="3542985"/>
              <a:ext cx="2730222" cy="2601658"/>
            </p:xfrm>
            <a:graphic>
              <a:graphicData uri="http://schemas.openxmlformats.org/drawingml/2006/table">
                <a:tbl>
                  <a:tblPr firstRow="1" firstCol="1" bandRow="1"/>
                  <a:tblGrid>
                    <a:gridCol w="1027751">
                      <a:extLst>
                        <a:ext uri="{9D8B030D-6E8A-4147-A177-3AD203B41FA5}">
                          <a16:colId xmlns:a16="http://schemas.microsoft.com/office/drawing/2014/main" val="736262997"/>
                        </a:ext>
                      </a:extLst>
                    </a:gridCol>
                    <a:gridCol w="546045">
                      <a:extLst>
                        <a:ext uri="{9D8B030D-6E8A-4147-A177-3AD203B41FA5}">
                          <a16:colId xmlns:a16="http://schemas.microsoft.com/office/drawing/2014/main" val="1101865399"/>
                        </a:ext>
                      </a:extLst>
                    </a:gridCol>
                    <a:gridCol w="520474">
                      <a:extLst>
                        <a:ext uri="{9D8B030D-6E8A-4147-A177-3AD203B41FA5}">
                          <a16:colId xmlns:a16="http://schemas.microsoft.com/office/drawing/2014/main" val="2354943634"/>
                        </a:ext>
                      </a:extLst>
                    </a:gridCol>
                    <a:gridCol w="635952">
                      <a:extLst>
                        <a:ext uri="{9D8B030D-6E8A-4147-A177-3AD203B41FA5}">
                          <a16:colId xmlns:a16="http://schemas.microsoft.com/office/drawing/2014/main" val="2244387381"/>
                        </a:ext>
                      </a:extLst>
                    </a:gridCol>
                  </a:tblGrid>
                  <a:tr h="367609">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Dávka</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endParaRPr lang="cs-CZ"/>
                        </a:p>
                      </a:txBody>
                      <a:tcPr marL="0" marR="0" marT="0" marB="0" anchor="ctr">
                        <a:lnL>
                          <a:noFill/>
                        </a:lnL>
                        <a:lnR>
                          <a:noFill/>
                        </a:lnR>
                        <a:lnT>
                          <a:noFill/>
                        </a:lnT>
                        <a:lnB w="12700" cap="flat" cmpd="sng" algn="ctr">
                          <a:solidFill>
                            <a:srgbClr val="000000"/>
                          </a:solidFill>
                          <a:prstDash val="solid"/>
                          <a:round/>
                          <a:headEnd type="none" w="med" len="med"/>
                          <a:tailEnd type="none" w="med" len="med"/>
                        </a:lnB>
                        <a:blipFill>
                          <a:blip r:embed="rId3"/>
                          <a:stretch>
                            <a:fillRect l="-187778" r="-212222" b="-636667"/>
                          </a:stretch>
                        </a:blipFill>
                      </a:tcPr>
                    </a:tc>
                    <a:tc>
                      <a:txBody>
                        <a:bodyPr/>
                        <a:lstStyle/>
                        <a:p>
                          <a:endParaRPr lang="cs-CZ"/>
                        </a:p>
                      </a:txBody>
                      <a:tcPr marL="0" marR="0" marT="0" marB="0" anchor="ctr">
                        <a:lnL>
                          <a:noFill/>
                        </a:lnL>
                        <a:lnR>
                          <a:noFill/>
                        </a:lnR>
                        <a:lnT>
                          <a:noFill/>
                        </a:lnT>
                        <a:lnB w="12700" cap="flat" cmpd="sng" algn="ctr">
                          <a:solidFill>
                            <a:srgbClr val="000000"/>
                          </a:solidFill>
                          <a:prstDash val="solid"/>
                          <a:round/>
                          <a:headEnd type="none" w="med" len="med"/>
                          <a:tailEnd type="none" w="med" len="med"/>
                        </a:lnB>
                        <a:blipFill>
                          <a:blip r:embed="rId3"/>
                          <a:stretch>
                            <a:fillRect l="-304706" r="-124706" b="-636667"/>
                          </a:stretch>
                        </a:blipFill>
                      </a:tcPr>
                    </a:tc>
                    <a:tc>
                      <a:txBody>
                        <a:bodyPr/>
                        <a:lstStyle/>
                        <a:p>
                          <a:endParaRPr lang="cs-CZ"/>
                        </a:p>
                      </a:txBody>
                      <a:tcPr marL="0" marR="0" marT="0" marB="0" anchor="ctr">
                        <a:lnL>
                          <a:noFill/>
                        </a:lnL>
                        <a:lnR>
                          <a:noFill/>
                        </a:lnR>
                        <a:lnT>
                          <a:noFill/>
                        </a:lnT>
                        <a:lnB w="12700" cap="flat" cmpd="sng" algn="ctr">
                          <a:solidFill>
                            <a:srgbClr val="000000"/>
                          </a:solidFill>
                          <a:prstDash val="solid"/>
                          <a:round/>
                          <a:headEnd type="none" w="med" len="med"/>
                          <a:tailEnd type="none" w="med" len="med"/>
                        </a:lnB>
                        <a:blipFill>
                          <a:blip r:embed="rId3"/>
                          <a:stretch>
                            <a:fillRect l="-327619" r="-952" b="-636667"/>
                          </a:stretch>
                        </a:blipFill>
                      </a:tcPr>
                    </a:tc>
                    <a:extLst>
                      <a:ext uri="{0D108BD9-81ED-4DB2-BD59-A6C34878D82A}">
                        <a16:rowId xmlns:a16="http://schemas.microsoft.com/office/drawing/2014/main" val="3671185765"/>
                      </a:ext>
                    </a:extLst>
                  </a:tr>
                  <a:tr h="315940">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14738682"/>
                      </a:ext>
                    </a:extLst>
                  </a:tr>
                  <a:tr h="338409">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33365533"/>
                      </a:ext>
                    </a:extLst>
                  </a:tr>
                  <a:tr h="315940">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049728554"/>
                      </a:ext>
                    </a:extLst>
                  </a:tr>
                  <a:tr h="315940">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192145423"/>
                      </a:ext>
                    </a:extLst>
                  </a:tr>
                  <a:tr h="315940">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0,08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74670878"/>
                      </a:ext>
                    </a:extLst>
                  </a:tr>
                  <a:tr h="315940">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3238683872"/>
                      </a:ext>
                    </a:extLst>
                  </a:tr>
                  <a:tr h="315940">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0,23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660438435"/>
                      </a:ext>
                    </a:extLst>
                  </a:tr>
                </a:tbl>
              </a:graphicData>
            </a:graphic>
          </p:graphicFrame>
        </mc:Fallback>
      </mc:AlternateContent>
    </p:spTree>
    <p:extLst>
      <p:ext uri="{BB962C8B-B14F-4D97-AF65-F5344CB8AC3E}">
        <p14:creationId xmlns:p14="http://schemas.microsoft.com/office/powerpoint/2010/main" val="4238043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18</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cs-CZ"/>
              <a:t>Modelování produkčních a logistických systémů - cvičení, ŠAVŠ, Jan Fábry, 26.1.2022</a:t>
            </a:r>
            <a:endParaRPr lang="cs-CZ" dirty="0"/>
          </a:p>
        </p:txBody>
      </p:sp>
      <mc:AlternateContent xmlns:mc="http://schemas.openxmlformats.org/markup-compatibility/2006">
        <mc:Choice xmlns:a14="http://schemas.microsoft.com/office/drawing/2010/main"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081341" cy="4467952"/>
              </a:xfrm>
            </p:spPr>
            <p:txBody>
              <a:bodyPr>
                <a:noAutofit/>
              </a:bodyPr>
              <a:lstStyle/>
              <a:p>
                <a:pPr marL="285750" lvl="0" indent="-285750">
                  <a:lnSpc>
                    <a:spcPct val="110000"/>
                  </a:lnSpc>
                  <a:buFont typeface="Wingdings" panose="05000000000000000000" pitchFamily="2" charset="2"/>
                  <a:buChar char="§"/>
                </a:pPr>
                <a:r>
                  <a:rPr lang="pl-PL" dirty="0">
                    <a:solidFill>
                      <a:srgbClr val="4BA82E"/>
                    </a:solidFill>
                  </a:rPr>
                  <a:t>Příklad 21 – Rozvrhování produkce </a:t>
                </a:r>
                <a14:m>
                  <m:oMath xmlns:m="http://schemas.openxmlformats.org/officeDocument/2006/math">
                    <m:r>
                      <a:rPr lang="cs-CZ" sz="1700" b="0" i="0" smtClean="0">
                        <a:solidFill>
                          <a:srgbClr val="009900"/>
                        </a:solidFill>
                        <a:latin typeface="Cambria Math" panose="02040503050406030204" pitchFamily="18" charset="0"/>
                      </a:rPr>
                      <m:t>1</m:t>
                    </m:r>
                    <m:r>
                      <a:rPr lang="cs-CZ" sz="1700" b="0" i="1">
                        <a:solidFill>
                          <a:srgbClr val="009900"/>
                        </a:solidFill>
                        <a:latin typeface="Cambria Math" panose="02040503050406030204" pitchFamily="18" charset="0"/>
                      </a:rPr>
                      <m:t>||</m:t>
                    </m:r>
                    <m:acc>
                      <m:accPr>
                        <m:chr m:val="̅"/>
                        <m:ctrlPr>
                          <a:rPr lang="cs-CZ" sz="1700" i="1" smtClean="0">
                            <a:solidFill>
                              <a:srgbClr val="009900"/>
                            </a:solidFill>
                            <a:latin typeface="Cambria Math" panose="02040503050406030204" pitchFamily="18" charset="0"/>
                          </a:rPr>
                        </m:ctrlPr>
                      </m:accPr>
                      <m:e>
                        <m:r>
                          <a:rPr lang="cs-CZ" sz="1700" b="0" i="1">
                            <a:solidFill>
                              <a:srgbClr val="009900"/>
                            </a:solidFill>
                            <a:latin typeface="Cambria Math" panose="02040503050406030204" pitchFamily="18" charset="0"/>
                          </a:rPr>
                          <m:t>𝐹</m:t>
                        </m:r>
                      </m:e>
                    </m:acc>
                  </m:oMath>
                </a14:m>
                <a:r>
                  <a:rPr lang="cs-CZ" sz="1600" dirty="0">
                    <a:solidFill>
                      <a:srgbClr val="009900"/>
                    </a:solidFill>
                    <a:effectLst/>
                    <a:latin typeface="Times New Roman" panose="02020603050405020304" pitchFamily="18" charset="0"/>
                    <a:ea typeface="Times New Roman" panose="02020603050405020304" pitchFamily="18" charset="0"/>
                  </a:rPr>
                  <a:t> </a:t>
                </a:r>
                <a:r>
                  <a:rPr lang="pl-PL" dirty="0">
                    <a:solidFill>
                      <a:srgbClr val="4BA82E"/>
                    </a:solidFill>
                  </a:rPr>
                  <a:t> a </a:t>
                </a:r>
                <a14:m>
                  <m:oMath xmlns:m="http://schemas.openxmlformats.org/officeDocument/2006/math">
                    <m:r>
                      <a:rPr lang="cs-CZ" sz="1700" b="0" i="0" smtClean="0">
                        <a:solidFill>
                          <a:srgbClr val="009900"/>
                        </a:solidFill>
                        <a:latin typeface="Cambria Math" panose="02040503050406030204" pitchFamily="18" charset="0"/>
                      </a:rPr>
                      <m:t>1</m:t>
                    </m:r>
                    <m:r>
                      <a:rPr lang="cs-CZ" sz="1700" b="0" i="1">
                        <a:solidFill>
                          <a:srgbClr val="009900"/>
                        </a:solidFill>
                        <a:latin typeface="Cambria Math" panose="02040503050406030204" pitchFamily="18" charset="0"/>
                      </a:rPr>
                      <m:t>||</m:t>
                    </m:r>
                    <m:acc>
                      <m:accPr>
                        <m:chr m:val="̅"/>
                        <m:ctrlPr>
                          <a:rPr lang="cs-CZ" sz="1700" i="1">
                            <a:solidFill>
                              <a:srgbClr val="009900"/>
                            </a:solidFill>
                            <a:latin typeface="Cambria Math" panose="02040503050406030204" pitchFamily="18" charset="0"/>
                          </a:rPr>
                        </m:ctrlPr>
                      </m:accPr>
                      <m:e>
                        <m:r>
                          <a:rPr lang="cs-CZ" sz="1700" b="0" i="1">
                            <a:solidFill>
                              <a:srgbClr val="009900"/>
                            </a:solidFill>
                            <a:latin typeface="Cambria Math" panose="02040503050406030204" pitchFamily="18" charset="0"/>
                          </a:rPr>
                          <m:t>𝐹</m:t>
                        </m:r>
                      </m:e>
                    </m:acc>
                    <m:r>
                      <a:rPr lang="cs-CZ" sz="1700" b="0" i="1" smtClean="0">
                        <a:solidFill>
                          <a:srgbClr val="009900"/>
                        </a:solidFill>
                        <a:latin typeface="Cambria Math" panose="02040503050406030204" pitchFamily="18" charset="0"/>
                      </a:rPr>
                      <m:t>(</m:t>
                    </m:r>
                    <m:r>
                      <a:rPr lang="cs-CZ" sz="1700" b="0" i="1" smtClean="0">
                        <a:solidFill>
                          <a:srgbClr val="009900"/>
                        </a:solidFill>
                        <a:latin typeface="Cambria Math" panose="02040503050406030204" pitchFamily="18" charset="0"/>
                      </a:rPr>
                      <m:t>𝑤</m:t>
                    </m:r>
                    <m:r>
                      <a:rPr lang="cs-CZ" sz="1700" b="0" i="1" smtClean="0">
                        <a:solidFill>
                          <a:srgbClr val="009900"/>
                        </a:solidFill>
                        <a:latin typeface="Cambria Math" panose="02040503050406030204" pitchFamily="18" charset="0"/>
                      </a:rPr>
                      <m:t>)</m:t>
                    </m:r>
                  </m:oMath>
                </a14:m>
                <a:r>
                  <a:rPr lang="cs-CZ" sz="1700" dirty="0">
                    <a:solidFill>
                      <a:srgbClr val="009900"/>
                    </a:solidFill>
                    <a:latin typeface="Times New Roman" panose="02020603050405020304" pitchFamily="18" charset="0"/>
                    <a:ea typeface="Times New Roman" panose="02020603050405020304" pitchFamily="18" charset="0"/>
                  </a:rPr>
                  <a:t> </a:t>
                </a:r>
                <a:endParaRPr lang="pl-PL" sz="1700" dirty="0">
                  <a:solidFill>
                    <a:srgbClr val="4BA82E"/>
                  </a:solidFill>
                </a:endParaRPr>
              </a:p>
              <a:p>
                <a:pPr lvl="1" indent="-284400">
                  <a:lnSpc>
                    <a:spcPct val="110000"/>
                  </a:lnSpc>
                </a:pPr>
                <a:r>
                  <a:rPr lang="cs-CZ" sz="1600" dirty="0"/>
                  <a:t>Najděte optimální rozvrh modelu </a:t>
                </a:r>
                <a14:m>
                  <m:oMath xmlns:m="http://schemas.openxmlformats.org/officeDocument/2006/math">
                    <m:r>
                      <a:rPr lang="cs-CZ" sz="1700" b="0" i="0" smtClean="0">
                        <a:latin typeface="Cambria Math" panose="02040503050406030204" pitchFamily="18" charset="0"/>
                      </a:rPr>
                      <m:t>1</m:t>
                    </m:r>
                    <m:r>
                      <a:rPr lang="cs-CZ" sz="1700" i="1">
                        <a:latin typeface="Cambria Math" panose="02040503050406030204" pitchFamily="18" charset="0"/>
                      </a:rPr>
                      <m:t>||</m:t>
                    </m:r>
                    <m:acc>
                      <m:accPr>
                        <m:chr m:val="̅"/>
                        <m:ctrlPr>
                          <a:rPr lang="cs-CZ" sz="1700" i="1" smtClean="0">
                            <a:latin typeface="Cambria Math" panose="02040503050406030204" pitchFamily="18" charset="0"/>
                          </a:rPr>
                        </m:ctrlPr>
                      </m:accPr>
                      <m:e>
                        <m:r>
                          <a:rPr lang="cs-CZ" sz="1700" b="0" i="1" smtClean="0">
                            <a:latin typeface="Cambria Math" panose="02040503050406030204" pitchFamily="18" charset="0"/>
                          </a:rPr>
                          <m:t>𝐹</m:t>
                        </m:r>
                      </m:e>
                    </m:acc>
                  </m:oMath>
                </a14:m>
                <a:r>
                  <a:rPr lang="cs-CZ" sz="1600" dirty="0"/>
                  <a:t>.</a:t>
                </a:r>
              </a:p>
              <a:p>
                <a:pPr lvl="1" indent="-284400">
                  <a:lnSpc>
                    <a:spcPct val="110000"/>
                  </a:lnSpc>
                </a:pPr>
                <a:r>
                  <a:rPr lang="cs-CZ" sz="1600" dirty="0"/>
                  <a:t>Najděte optimální rozvrh modelu </a:t>
                </a:r>
                <a14:m>
                  <m:oMath xmlns:m="http://schemas.openxmlformats.org/officeDocument/2006/math">
                    <m:r>
                      <a:rPr lang="cs-CZ" sz="1700" b="0" i="0" smtClean="0">
                        <a:latin typeface="Cambria Math" panose="02040503050406030204" pitchFamily="18" charset="0"/>
                      </a:rPr>
                      <m:t>1</m:t>
                    </m:r>
                    <m:r>
                      <a:rPr lang="cs-CZ" sz="1700" i="1">
                        <a:latin typeface="Cambria Math" panose="02040503050406030204" pitchFamily="18" charset="0"/>
                      </a:rPr>
                      <m:t>||</m:t>
                    </m:r>
                    <m:acc>
                      <m:accPr>
                        <m:chr m:val="̅"/>
                        <m:ctrlPr>
                          <a:rPr lang="cs-CZ" sz="1700" i="1">
                            <a:latin typeface="Cambria Math" panose="02040503050406030204" pitchFamily="18" charset="0"/>
                          </a:rPr>
                        </m:ctrlPr>
                      </m:accPr>
                      <m:e>
                        <m:r>
                          <a:rPr lang="cs-CZ" sz="1700" i="1">
                            <a:latin typeface="Cambria Math" panose="02040503050406030204" pitchFamily="18" charset="0"/>
                          </a:rPr>
                          <m:t>𝐹</m:t>
                        </m:r>
                      </m:e>
                    </m:acc>
                    <m:r>
                      <a:rPr lang="cs-CZ" sz="1700" b="0" i="1" smtClean="0">
                        <a:latin typeface="Cambria Math" panose="02040503050406030204" pitchFamily="18" charset="0"/>
                      </a:rPr>
                      <m:t>(</m:t>
                    </m:r>
                    <m:r>
                      <a:rPr lang="cs-CZ" sz="1700" b="0" i="1" smtClean="0">
                        <a:latin typeface="Cambria Math" panose="02040503050406030204" pitchFamily="18" charset="0"/>
                      </a:rPr>
                      <m:t>𝑤</m:t>
                    </m:r>
                    <m:r>
                      <a:rPr lang="cs-CZ" sz="1700" b="0" i="1" smtClean="0">
                        <a:latin typeface="Cambria Math" panose="02040503050406030204" pitchFamily="18" charset="0"/>
                      </a:rPr>
                      <m:t>)</m:t>
                    </m:r>
                  </m:oMath>
                </a14:m>
                <a:r>
                  <a:rPr lang="cs-CZ" sz="1600" dirty="0"/>
                  <a:t>. </a:t>
                </a:r>
              </a:p>
            </p:txBody>
          </p:sp>
        </mc:Choice>
        <mc:Fallback>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8466" y="1647546"/>
                <a:ext cx="11081341" cy="4467952"/>
              </a:xfrm>
              <a:blipFill>
                <a:blip r:embed="rId2"/>
                <a:stretch>
                  <a:fillRect l="-220"/>
                </a:stretch>
              </a:blipFill>
            </p:spPr>
            <p:txBody>
              <a:bodyPr/>
              <a:lstStyle/>
              <a:p>
                <a:r>
                  <a:rPr lang="cs-CZ">
                    <a:noFill/>
                  </a:rPr>
                  <a:t> </a:t>
                </a:r>
              </a:p>
            </p:txBody>
          </p:sp>
        </mc:Fallback>
      </mc:AlternateContent>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cs-CZ" dirty="0"/>
              <a:t>Příklady ke cvičením MPLS</a:t>
            </a:r>
            <a:endParaRPr lang="en-US" dirty="0"/>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cs-CZ" dirty="0"/>
              <a:t>Rozvrhování produkce</a:t>
            </a:r>
            <a:endParaRPr lang="en-US" dirty="0"/>
          </a:p>
        </p:txBody>
      </p:sp>
      <mc:AlternateContent xmlns:mc="http://schemas.openxmlformats.org/markup-compatibility/2006" xmlns:a14="http://schemas.microsoft.com/office/drawing/2010/main">
        <mc:Choice Requires="a14">
          <p:graphicFrame>
            <p:nvGraphicFramePr>
              <p:cNvPr id="13" name="Tabulka 12">
                <a:extLst>
                  <a:ext uri="{FF2B5EF4-FFF2-40B4-BE49-F238E27FC236}">
                    <a16:creationId xmlns:a16="http://schemas.microsoft.com/office/drawing/2014/main" id="{3B700300-9A51-4A2B-B1C3-5DCE6EA7C686}"/>
                  </a:ext>
                </a:extLst>
              </p:cNvPr>
              <p:cNvGraphicFramePr>
                <a:graphicFrameLocks noGrp="1"/>
              </p:cNvGraphicFramePr>
              <p:nvPr>
                <p:extLst>
                  <p:ext uri="{D42A27DB-BD31-4B8C-83A1-F6EECF244321}">
                    <p14:modId xmlns:p14="http://schemas.microsoft.com/office/powerpoint/2010/main" val="710673199"/>
                  </p:ext>
                </p:extLst>
              </p:nvPr>
            </p:nvGraphicFramePr>
            <p:xfrm>
              <a:off x="1078239" y="2703044"/>
              <a:ext cx="2799796" cy="2873167"/>
            </p:xfrm>
            <a:graphic>
              <a:graphicData uri="http://schemas.openxmlformats.org/drawingml/2006/table">
                <a:tbl>
                  <a:tblPr firstRow="1" firstCol="1" bandRow="1"/>
                  <a:tblGrid>
                    <a:gridCol w="1053941">
                      <a:extLst>
                        <a:ext uri="{9D8B030D-6E8A-4147-A177-3AD203B41FA5}">
                          <a16:colId xmlns:a16="http://schemas.microsoft.com/office/drawing/2014/main" val="736262997"/>
                        </a:ext>
                      </a:extLst>
                    </a:gridCol>
                    <a:gridCol w="559960">
                      <a:extLst>
                        <a:ext uri="{9D8B030D-6E8A-4147-A177-3AD203B41FA5}">
                          <a16:colId xmlns:a16="http://schemas.microsoft.com/office/drawing/2014/main" val="1101865399"/>
                        </a:ext>
                      </a:extLst>
                    </a:gridCol>
                    <a:gridCol w="533737">
                      <a:extLst>
                        <a:ext uri="{9D8B030D-6E8A-4147-A177-3AD203B41FA5}">
                          <a16:colId xmlns:a16="http://schemas.microsoft.com/office/drawing/2014/main" val="2354943634"/>
                        </a:ext>
                      </a:extLst>
                    </a:gridCol>
                    <a:gridCol w="652158">
                      <a:extLst>
                        <a:ext uri="{9D8B030D-6E8A-4147-A177-3AD203B41FA5}">
                          <a16:colId xmlns:a16="http://schemas.microsoft.com/office/drawing/2014/main" val="2244387381"/>
                        </a:ext>
                      </a:extLst>
                    </a:gridCol>
                  </a:tblGrid>
                  <a:tr h="409510">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Dávka</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14:m>
                            <m:oMathPara xmlns:m="http://schemas.openxmlformats.org/officeDocument/2006/math">
                              <m:oMathParaPr>
                                <m:jc m:val="centerGroup"/>
                              </m:oMathParaPr>
                              <m:oMath xmlns:m="http://schemas.openxmlformats.org/officeDocument/2006/math">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Calibri" panose="020F0502020204030204" pitchFamily="34" charset="0"/>
                                        <a:cs typeface="Times New Roman" panose="02020603050405020304" pitchFamily="18" charset="0"/>
                                      </a:rPr>
                                      <m:t>𝑡</m:t>
                                    </m:r>
                                  </m:e>
                                  <m:sub>
                                    <m:r>
                                      <a:rPr lang="cs-CZ" sz="1600" i="1">
                                        <a:effectLst/>
                                        <a:latin typeface="Cambria Math" panose="02040503050406030204" pitchFamily="18" charset="0"/>
                                        <a:ea typeface="Calibri" panose="020F0502020204030204" pitchFamily="34" charset="0"/>
                                        <a:cs typeface="Times New Roman" panose="02020603050405020304" pitchFamily="18" charset="0"/>
                                      </a:rPr>
                                      <m:t>𝑗</m:t>
                                    </m:r>
                                  </m:sub>
                                </m:sSub>
                              </m:oMath>
                            </m:oMathPara>
                          </a14:m>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2065" algn="ctr">
                            <a:spcAft>
                              <a:spcPts val="200"/>
                            </a:spcAft>
                          </a:pPr>
                          <a14:m>
                            <m:oMathPara xmlns:m="http://schemas.openxmlformats.org/officeDocument/2006/math">
                              <m:oMathParaPr>
                                <m:jc m:val="centerGroup"/>
                              </m:oMathParaPr>
                              <m:oMath xmlns:m="http://schemas.openxmlformats.org/officeDocument/2006/math">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cs-CZ" sz="1600" i="1">
                                        <a:effectLst/>
                                        <a:latin typeface="Cambria Math" panose="02040503050406030204" pitchFamily="18" charset="0"/>
                                        <a:ea typeface="Calibri" panose="020F0502020204030204" pitchFamily="34" charset="0"/>
                                        <a:cs typeface="Times New Roman" panose="02020603050405020304" pitchFamily="18" charset="0"/>
                                      </a:rPr>
                                      <m:t>𝑗</m:t>
                                    </m:r>
                                  </m:sub>
                                </m:sSub>
                              </m:oMath>
                            </m:oMathPara>
                          </a14:m>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14:m>
                            <m:oMathPara xmlns:m="http://schemas.openxmlformats.org/officeDocument/2006/math">
                              <m:oMathParaPr>
                                <m:jc m:val="centerGroup"/>
                              </m:oMathParaPr>
                              <m:oMath xmlns:m="http://schemas.openxmlformats.org/officeDocument/2006/math">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Calibri" panose="020F0502020204030204" pitchFamily="34" charset="0"/>
                                        <a:cs typeface="Times New Roman" panose="02020603050405020304" pitchFamily="18" charset="0"/>
                                      </a:rPr>
                                      <m:t>𝑤</m:t>
                                    </m:r>
                                  </m:e>
                                  <m:sub>
                                    <m:r>
                                      <a:rPr lang="cs-CZ" sz="1600" i="1">
                                        <a:effectLst/>
                                        <a:latin typeface="Cambria Math" panose="02040503050406030204" pitchFamily="18" charset="0"/>
                                        <a:ea typeface="Calibri" panose="020F0502020204030204" pitchFamily="34" charset="0"/>
                                        <a:cs typeface="Times New Roman" panose="02020603050405020304" pitchFamily="18" charset="0"/>
                                      </a:rPr>
                                      <m:t>𝑗</m:t>
                                    </m:r>
                                  </m:sub>
                                </m:sSub>
                              </m:oMath>
                            </m:oMathPara>
                          </a14:m>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1185765"/>
                      </a:ext>
                    </a:extLst>
                  </a:tr>
                  <a:tr h="351951">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14738682"/>
                      </a:ext>
                    </a:extLst>
                  </a:tr>
                  <a:tr h="351951">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33365533"/>
                      </a:ext>
                    </a:extLst>
                  </a:tr>
                  <a:tr h="351951">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049728554"/>
                      </a:ext>
                    </a:extLst>
                  </a:tr>
                  <a:tr h="351951">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192145423"/>
                      </a:ext>
                    </a:extLst>
                  </a:tr>
                  <a:tr h="351951">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0,08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74670878"/>
                      </a:ext>
                    </a:extLst>
                  </a:tr>
                  <a:tr h="351951">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3238683872"/>
                      </a:ext>
                    </a:extLst>
                  </a:tr>
                  <a:tr h="351951">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0,23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660438435"/>
                      </a:ext>
                    </a:extLst>
                  </a:tr>
                </a:tbl>
              </a:graphicData>
            </a:graphic>
          </p:graphicFrame>
        </mc:Choice>
        <mc:Fallback xmlns="">
          <p:graphicFrame>
            <p:nvGraphicFramePr>
              <p:cNvPr id="13" name="Tabulka 12">
                <a:extLst>
                  <a:ext uri="{FF2B5EF4-FFF2-40B4-BE49-F238E27FC236}">
                    <a16:creationId xmlns:a16="http://schemas.microsoft.com/office/drawing/2014/main" id="{3B700300-9A51-4A2B-B1C3-5DCE6EA7C686}"/>
                  </a:ext>
                </a:extLst>
              </p:cNvPr>
              <p:cNvGraphicFramePr>
                <a:graphicFrameLocks noGrp="1"/>
              </p:cNvGraphicFramePr>
              <p:nvPr>
                <p:extLst>
                  <p:ext uri="{D42A27DB-BD31-4B8C-83A1-F6EECF244321}">
                    <p14:modId xmlns:p14="http://schemas.microsoft.com/office/powerpoint/2010/main" val="710673199"/>
                  </p:ext>
                </p:extLst>
              </p:nvPr>
            </p:nvGraphicFramePr>
            <p:xfrm>
              <a:off x="1078239" y="2703044"/>
              <a:ext cx="2799796" cy="2873167"/>
            </p:xfrm>
            <a:graphic>
              <a:graphicData uri="http://schemas.openxmlformats.org/drawingml/2006/table">
                <a:tbl>
                  <a:tblPr firstRow="1" firstCol="1" bandRow="1"/>
                  <a:tblGrid>
                    <a:gridCol w="1053941">
                      <a:extLst>
                        <a:ext uri="{9D8B030D-6E8A-4147-A177-3AD203B41FA5}">
                          <a16:colId xmlns:a16="http://schemas.microsoft.com/office/drawing/2014/main" val="736262997"/>
                        </a:ext>
                      </a:extLst>
                    </a:gridCol>
                    <a:gridCol w="559960">
                      <a:extLst>
                        <a:ext uri="{9D8B030D-6E8A-4147-A177-3AD203B41FA5}">
                          <a16:colId xmlns:a16="http://schemas.microsoft.com/office/drawing/2014/main" val="1101865399"/>
                        </a:ext>
                      </a:extLst>
                    </a:gridCol>
                    <a:gridCol w="533737">
                      <a:extLst>
                        <a:ext uri="{9D8B030D-6E8A-4147-A177-3AD203B41FA5}">
                          <a16:colId xmlns:a16="http://schemas.microsoft.com/office/drawing/2014/main" val="2354943634"/>
                        </a:ext>
                      </a:extLst>
                    </a:gridCol>
                    <a:gridCol w="652158">
                      <a:extLst>
                        <a:ext uri="{9D8B030D-6E8A-4147-A177-3AD203B41FA5}">
                          <a16:colId xmlns:a16="http://schemas.microsoft.com/office/drawing/2014/main" val="2244387381"/>
                        </a:ext>
                      </a:extLst>
                    </a:gridCol>
                  </a:tblGrid>
                  <a:tr h="409510">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Dávka</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endParaRPr lang="cs-CZ"/>
                        </a:p>
                      </a:txBody>
                      <a:tcPr marL="0" marR="0" marT="0" marB="0" anchor="ctr">
                        <a:lnL>
                          <a:noFill/>
                        </a:lnL>
                        <a:lnR>
                          <a:noFill/>
                        </a:lnR>
                        <a:lnT>
                          <a:noFill/>
                        </a:lnT>
                        <a:lnB w="12700" cap="flat" cmpd="sng" algn="ctr">
                          <a:solidFill>
                            <a:srgbClr val="000000"/>
                          </a:solidFill>
                          <a:prstDash val="solid"/>
                          <a:round/>
                          <a:headEnd type="none" w="med" len="med"/>
                          <a:tailEnd type="none" w="med" len="med"/>
                        </a:lnB>
                        <a:blipFill>
                          <a:blip r:embed="rId3"/>
                          <a:stretch>
                            <a:fillRect l="-189130" r="-213043" b="-620896"/>
                          </a:stretch>
                        </a:blipFill>
                      </a:tcPr>
                    </a:tc>
                    <a:tc>
                      <a:txBody>
                        <a:bodyPr/>
                        <a:lstStyle/>
                        <a:p>
                          <a:endParaRPr lang="cs-CZ"/>
                        </a:p>
                      </a:txBody>
                      <a:tcPr marL="0" marR="0" marT="0" marB="0" anchor="ctr">
                        <a:lnL>
                          <a:noFill/>
                        </a:lnL>
                        <a:lnR>
                          <a:noFill/>
                        </a:lnR>
                        <a:lnT>
                          <a:noFill/>
                        </a:lnT>
                        <a:lnB w="12700" cap="flat" cmpd="sng" algn="ctr">
                          <a:solidFill>
                            <a:srgbClr val="000000"/>
                          </a:solidFill>
                          <a:prstDash val="solid"/>
                          <a:round/>
                          <a:headEnd type="none" w="med" len="med"/>
                          <a:tailEnd type="none" w="med" len="med"/>
                        </a:lnB>
                        <a:blipFill>
                          <a:blip r:embed="rId3"/>
                          <a:stretch>
                            <a:fillRect l="-302273" r="-122727" b="-620896"/>
                          </a:stretch>
                        </a:blipFill>
                      </a:tcPr>
                    </a:tc>
                    <a:tc>
                      <a:txBody>
                        <a:bodyPr/>
                        <a:lstStyle/>
                        <a:p>
                          <a:endParaRPr lang="cs-CZ"/>
                        </a:p>
                      </a:txBody>
                      <a:tcPr marL="0" marR="0" marT="0" marB="0" anchor="ctr">
                        <a:lnL>
                          <a:noFill/>
                        </a:lnL>
                        <a:lnR>
                          <a:noFill/>
                        </a:lnR>
                        <a:lnT>
                          <a:noFill/>
                        </a:lnT>
                        <a:lnB w="12700" cap="flat" cmpd="sng" algn="ctr">
                          <a:solidFill>
                            <a:srgbClr val="000000"/>
                          </a:solidFill>
                          <a:prstDash val="solid"/>
                          <a:round/>
                          <a:headEnd type="none" w="med" len="med"/>
                          <a:tailEnd type="none" w="med" len="med"/>
                        </a:lnB>
                        <a:blipFill>
                          <a:blip r:embed="rId3"/>
                          <a:stretch>
                            <a:fillRect l="-330841" r="-935" b="-620896"/>
                          </a:stretch>
                        </a:blipFill>
                      </a:tcPr>
                    </a:tc>
                    <a:extLst>
                      <a:ext uri="{0D108BD9-81ED-4DB2-BD59-A6C34878D82A}">
                        <a16:rowId xmlns:a16="http://schemas.microsoft.com/office/drawing/2014/main" val="3671185765"/>
                      </a:ext>
                    </a:extLst>
                  </a:tr>
                  <a:tr h="351951">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14738682"/>
                      </a:ext>
                    </a:extLst>
                  </a:tr>
                  <a:tr h="351951">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33365533"/>
                      </a:ext>
                    </a:extLst>
                  </a:tr>
                  <a:tr h="351951">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049728554"/>
                      </a:ext>
                    </a:extLst>
                  </a:tr>
                  <a:tr h="351951">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192145423"/>
                      </a:ext>
                    </a:extLst>
                  </a:tr>
                  <a:tr h="351951">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0,08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74670878"/>
                      </a:ext>
                    </a:extLst>
                  </a:tr>
                  <a:tr h="351951">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3238683872"/>
                      </a:ext>
                    </a:extLst>
                  </a:tr>
                  <a:tr h="351951">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0,23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660438435"/>
                      </a:ext>
                    </a:extLst>
                  </a:tr>
                </a:tbl>
              </a:graphicData>
            </a:graphic>
          </p:graphicFrame>
        </mc:Fallback>
      </mc:AlternateContent>
    </p:spTree>
    <p:extLst>
      <p:ext uri="{BB962C8B-B14F-4D97-AF65-F5344CB8AC3E}">
        <p14:creationId xmlns:p14="http://schemas.microsoft.com/office/powerpoint/2010/main" val="3132257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19</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cs-CZ"/>
              <a:t>Modelování produkčních a logistických systémů - cvičení, ŠAVŠ, Jan Fábry, 26.1.2022</a:t>
            </a:r>
            <a:endParaRPr lang="cs-CZ" dirty="0"/>
          </a:p>
        </p:txBody>
      </p:sp>
      <mc:AlternateContent xmlns:mc="http://schemas.openxmlformats.org/markup-compatibility/2006">
        <mc:Choice xmlns:a14="http://schemas.microsoft.com/office/drawing/2010/main"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081341" cy="4467952"/>
              </a:xfrm>
            </p:spPr>
            <p:txBody>
              <a:bodyPr>
                <a:noAutofit/>
              </a:bodyPr>
              <a:lstStyle/>
              <a:p>
                <a:pPr marL="285750" lvl="0" indent="-285750">
                  <a:lnSpc>
                    <a:spcPct val="110000"/>
                  </a:lnSpc>
                  <a:buFont typeface="Wingdings" panose="05000000000000000000" pitchFamily="2" charset="2"/>
                  <a:buChar char="§"/>
                </a:pPr>
                <a:r>
                  <a:rPr lang="pl-PL" dirty="0">
                    <a:solidFill>
                      <a:srgbClr val="4BA82E"/>
                    </a:solidFill>
                  </a:rPr>
                  <a:t>Příklad 22 – Rozvrhování produkce </a:t>
                </a:r>
                <a14:m>
                  <m:oMath xmlns:m="http://schemas.openxmlformats.org/officeDocument/2006/math">
                    <m:r>
                      <a:rPr lang="cs-CZ" sz="1700" b="0" i="0" smtClean="0">
                        <a:solidFill>
                          <a:srgbClr val="009900"/>
                        </a:solidFill>
                        <a:latin typeface="Cambria Math" panose="02040503050406030204" pitchFamily="18" charset="0"/>
                      </a:rPr>
                      <m:t>1</m:t>
                    </m:r>
                    <m:r>
                      <a:rPr lang="cs-CZ" sz="1700" b="0" i="1">
                        <a:solidFill>
                          <a:srgbClr val="009900"/>
                        </a:solidFill>
                        <a:latin typeface="Cambria Math" panose="02040503050406030204" pitchFamily="18" charset="0"/>
                      </a:rPr>
                      <m:t>||</m:t>
                    </m:r>
                    <m:sSub>
                      <m:sSubPr>
                        <m:ctrlPr>
                          <a:rPr lang="cs-CZ" sz="1700" i="1">
                            <a:solidFill>
                              <a:srgbClr val="009900"/>
                            </a:solidFill>
                            <a:latin typeface="Cambria Math" panose="02040503050406030204" pitchFamily="18" charset="0"/>
                          </a:rPr>
                        </m:ctrlPr>
                      </m:sSubPr>
                      <m:e>
                        <m:r>
                          <a:rPr lang="cs-CZ" sz="1700" b="0" i="1" smtClean="0">
                            <a:solidFill>
                              <a:srgbClr val="009900"/>
                            </a:solidFill>
                            <a:latin typeface="Cambria Math" panose="02040503050406030204" pitchFamily="18" charset="0"/>
                          </a:rPr>
                          <m:t>𝐿</m:t>
                        </m:r>
                      </m:e>
                      <m:sub>
                        <m:r>
                          <m:rPr>
                            <m:sty m:val="p"/>
                          </m:rPr>
                          <a:rPr lang="cs-CZ" sz="1700" b="0" i="0">
                            <a:solidFill>
                              <a:srgbClr val="009900"/>
                            </a:solidFill>
                            <a:latin typeface="Cambria Math" panose="02040503050406030204" pitchFamily="18" charset="0"/>
                          </a:rPr>
                          <m:t>max</m:t>
                        </m:r>
                      </m:sub>
                    </m:sSub>
                  </m:oMath>
                </a14:m>
                <a:r>
                  <a:rPr lang="pl-PL" dirty="0">
                    <a:solidFill>
                      <a:srgbClr val="4BA82E"/>
                    </a:solidFill>
                  </a:rPr>
                  <a:t>, </a:t>
                </a:r>
                <a14:m>
                  <m:oMath xmlns:m="http://schemas.openxmlformats.org/officeDocument/2006/math">
                    <m:r>
                      <a:rPr lang="cs-CZ" sz="1700" b="0" i="0" smtClean="0">
                        <a:solidFill>
                          <a:srgbClr val="009900"/>
                        </a:solidFill>
                        <a:latin typeface="Cambria Math" panose="02040503050406030204" pitchFamily="18" charset="0"/>
                      </a:rPr>
                      <m:t>1</m:t>
                    </m:r>
                    <m:r>
                      <a:rPr lang="cs-CZ" sz="1700" i="1">
                        <a:solidFill>
                          <a:srgbClr val="009900"/>
                        </a:solidFill>
                        <a:latin typeface="Cambria Math" panose="02040503050406030204" pitchFamily="18" charset="0"/>
                      </a:rPr>
                      <m:t>||</m:t>
                    </m:r>
                    <m:sSub>
                      <m:sSubPr>
                        <m:ctrlPr>
                          <a:rPr lang="cs-CZ" sz="1700" i="1">
                            <a:solidFill>
                              <a:srgbClr val="009900"/>
                            </a:solidFill>
                            <a:latin typeface="Cambria Math" panose="02040503050406030204" pitchFamily="18" charset="0"/>
                          </a:rPr>
                        </m:ctrlPr>
                      </m:sSubPr>
                      <m:e>
                        <m:r>
                          <a:rPr lang="cs-CZ" sz="1700" b="0" i="1" smtClean="0">
                            <a:solidFill>
                              <a:srgbClr val="009900"/>
                            </a:solidFill>
                            <a:latin typeface="Cambria Math" panose="02040503050406030204" pitchFamily="18" charset="0"/>
                          </a:rPr>
                          <m:t>𝑇</m:t>
                        </m:r>
                      </m:e>
                      <m:sub>
                        <m:r>
                          <m:rPr>
                            <m:sty m:val="p"/>
                          </m:rPr>
                          <a:rPr lang="cs-CZ" sz="1700">
                            <a:solidFill>
                              <a:srgbClr val="009900"/>
                            </a:solidFill>
                            <a:latin typeface="Cambria Math" panose="02040503050406030204" pitchFamily="18" charset="0"/>
                          </a:rPr>
                          <m:t>max</m:t>
                        </m:r>
                      </m:sub>
                    </m:sSub>
                  </m:oMath>
                </a14:m>
                <a:r>
                  <a:rPr lang="pl-PL" dirty="0">
                    <a:solidFill>
                      <a:srgbClr val="4BA82E"/>
                    </a:solidFill>
                  </a:rPr>
                  <a:t>, </a:t>
                </a:r>
                <a14:m>
                  <m:oMath xmlns:m="http://schemas.openxmlformats.org/officeDocument/2006/math">
                    <m:r>
                      <a:rPr lang="cs-CZ" sz="1700" b="0" i="0" smtClean="0">
                        <a:solidFill>
                          <a:srgbClr val="009900"/>
                        </a:solidFill>
                        <a:latin typeface="Cambria Math" panose="02040503050406030204" pitchFamily="18" charset="0"/>
                      </a:rPr>
                      <m:t>1</m:t>
                    </m:r>
                    <m:r>
                      <a:rPr lang="cs-CZ" sz="1700" i="1">
                        <a:solidFill>
                          <a:srgbClr val="009900"/>
                        </a:solidFill>
                        <a:latin typeface="Cambria Math" panose="02040503050406030204" pitchFamily="18" charset="0"/>
                      </a:rPr>
                      <m:t>||</m:t>
                    </m:r>
                    <m:sSub>
                      <m:sSubPr>
                        <m:ctrlPr>
                          <a:rPr lang="cs-CZ" sz="1700" i="1">
                            <a:solidFill>
                              <a:srgbClr val="009900"/>
                            </a:solidFill>
                            <a:latin typeface="Cambria Math" panose="02040503050406030204" pitchFamily="18" charset="0"/>
                          </a:rPr>
                        </m:ctrlPr>
                      </m:sSubPr>
                      <m:e>
                        <m:r>
                          <a:rPr lang="cs-CZ" sz="1700" i="1">
                            <a:solidFill>
                              <a:srgbClr val="009900"/>
                            </a:solidFill>
                            <a:latin typeface="Cambria Math" panose="02040503050406030204" pitchFamily="18" charset="0"/>
                          </a:rPr>
                          <m:t>𝐿</m:t>
                        </m:r>
                      </m:e>
                      <m:sub>
                        <m:r>
                          <m:rPr>
                            <m:sty m:val="p"/>
                          </m:rPr>
                          <a:rPr lang="cs-CZ" sz="1700">
                            <a:solidFill>
                              <a:srgbClr val="009900"/>
                            </a:solidFill>
                            <a:latin typeface="Cambria Math" panose="02040503050406030204" pitchFamily="18" charset="0"/>
                          </a:rPr>
                          <m:t>max</m:t>
                        </m:r>
                      </m:sub>
                    </m:sSub>
                    <m:d>
                      <m:dPr>
                        <m:ctrlPr>
                          <a:rPr lang="cs-CZ" sz="1700" b="0" i="1" smtClean="0">
                            <a:solidFill>
                              <a:srgbClr val="009900"/>
                            </a:solidFill>
                            <a:latin typeface="Cambria Math" panose="02040503050406030204" pitchFamily="18" charset="0"/>
                          </a:rPr>
                        </m:ctrlPr>
                      </m:dPr>
                      <m:e>
                        <m:r>
                          <a:rPr lang="cs-CZ" sz="1700" b="0" i="1" smtClean="0">
                            <a:solidFill>
                              <a:srgbClr val="009900"/>
                            </a:solidFill>
                            <a:latin typeface="Cambria Math" panose="02040503050406030204" pitchFamily="18" charset="0"/>
                          </a:rPr>
                          <m:t>𝑤</m:t>
                        </m:r>
                      </m:e>
                    </m:d>
                  </m:oMath>
                </a14:m>
                <a:r>
                  <a:rPr lang="pl-PL" dirty="0">
                    <a:solidFill>
                      <a:srgbClr val="4BA82E"/>
                    </a:solidFill>
                  </a:rPr>
                  <a:t> a </a:t>
                </a:r>
                <a14:m>
                  <m:oMath xmlns:m="http://schemas.openxmlformats.org/officeDocument/2006/math">
                    <m:r>
                      <a:rPr lang="cs-CZ" sz="1700" dirty="0">
                        <a:solidFill>
                          <a:srgbClr val="009900"/>
                        </a:solidFill>
                        <a:latin typeface="Cambria Math" panose="02040503050406030204" pitchFamily="18" charset="0"/>
                      </a:rPr>
                      <m:t>1</m:t>
                    </m:r>
                    <m:r>
                      <a:rPr lang="cs-CZ" sz="1700" i="1">
                        <a:solidFill>
                          <a:srgbClr val="009900"/>
                        </a:solidFill>
                        <a:latin typeface="Cambria Math" panose="02040503050406030204" pitchFamily="18" charset="0"/>
                      </a:rPr>
                      <m:t>||</m:t>
                    </m:r>
                    <m:sSub>
                      <m:sSubPr>
                        <m:ctrlPr>
                          <a:rPr lang="cs-CZ" sz="1700" i="1">
                            <a:solidFill>
                              <a:srgbClr val="009900"/>
                            </a:solidFill>
                            <a:latin typeface="Cambria Math" panose="02040503050406030204" pitchFamily="18" charset="0"/>
                          </a:rPr>
                        </m:ctrlPr>
                      </m:sSubPr>
                      <m:e>
                        <m:r>
                          <a:rPr lang="cs-CZ" sz="1700" i="1">
                            <a:solidFill>
                              <a:srgbClr val="009900"/>
                            </a:solidFill>
                            <a:latin typeface="Cambria Math" panose="02040503050406030204" pitchFamily="18" charset="0"/>
                          </a:rPr>
                          <m:t>𝑇</m:t>
                        </m:r>
                      </m:e>
                      <m:sub>
                        <m:r>
                          <m:rPr>
                            <m:sty m:val="p"/>
                          </m:rPr>
                          <a:rPr lang="cs-CZ" sz="1700">
                            <a:solidFill>
                              <a:srgbClr val="009900"/>
                            </a:solidFill>
                            <a:latin typeface="Cambria Math" panose="02040503050406030204" pitchFamily="18" charset="0"/>
                          </a:rPr>
                          <m:t>max</m:t>
                        </m:r>
                      </m:sub>
                    </m:sSub>
                    <m:r>
                      <a:rPr lang="cs-CZ" sz="1700" b="0" i="1" smtClean="0">
                        <a:solidFill>
                          <a:srgbClr val="009900"/>
                        </a:solidFill>
                        <a:latin typeface="Cambria Math" panose="02040503050406030204" pitchFamily="18" charset="0"/>
                      </a:rPr>
                      <m:t>(</m:t>
                    </m:r>
                    <m:r>
                      <a:rPr lang="cs-CZ" sz="1700" b="0" i="1" smtClean="0">
                        <a:solidFill>
                          <a:srgbClr val="009900"/>
                        </a:solidFill>
                        <a:latin typeface="Cambria Math" panose="02040503050406030204" pitchFamily="18" charset="0"/>
                      </a:rPr>
                      <m:t>𝑤</m:t>
                    </m:r>
                    <m:r>
                      <a:rPr lang="cs-CZ" sz="1700" b="0" i="1" smtClean="0">
                        <a:solidFill>
                          <a:srgbClr val="009900"/>
                        </a:solidFill>
                        <a:latin typeface="Cambria Math" panose="02040503050406030204" pitchFamily="18" charset="0"/>
                      </a:rPr>
                      <m:t>)</m:t>
                    </m:r>
                  </m:oMath>
                </a14:m>
                <a:endParaRPr lang="pl-PL" sz="1700" dirty="0">
                  <a:solidFill>
                    <a:srgbClr val="4BA82E"/>
                  </a:solidFill>
                </a:endParaRPr>
              </a:p>
              <a:p>
                <a:pPr lvl="1" indent="-284400">
                  <a:lnSpc>
                    <a:spcPct val="110000"/>
                  </a:lnSpc>
                </a:pPr>
                <a:r>
                  <a:rPr lang="cs-CZ" dirty="0"/>
                  <a:t>Najděte optimální rozvrh modelu </a:t>
                </a:r>
                <a14:m>
                  <m:oMath xmlns:m="http://schemas.openxmlformats.org/officeDocument/2006/math">
                    <m:r>
                      <a:rPr lang="cs-CZ" sz="1700" b="0" i="0" smtClean="0">
                        <a:latin typeface="Cambria Math" panose="02040503050406030204" pitchFamily="18" charset="0"/>
                      </a:rPr>
                      <m:t>1</m:t>
                    </m:r>
                    <m:r>
                      <a:rPr lang="cs-CZ" sz="1700" i="1">
                        <a:latin typeface="Cambria Math" panose="02040503050406030204" pitchFamily="18" charset="0"/>
                      </a:rPr>
                      <m:t>||</m:t>
                    </m:r>
                    <m:sSub>
                      <m:sSubPr>
                        <m:ctrlPr>
                          <a:rPr lang="cs-CZ" sz="1700" i="1">
                            <a:latin typeface="Cambria Math" panose="02040503050406030204" pitchFamily="18" charset="0"/>
                          </a:rPr>
                        </m:ctrlPr>
                      </m:sSubPr>
                      <m:e>
                        <m:r>
                          <a:rPr lang="cs-CZ" sz="1700" b="0" i="1" smtClean="0">
                            <a:latin typeface="Cambria Math" panose="02040503050406030204" pitchFamily="18" charset="0"/>
                          </a:rPr>
                          <m:t>𝐿</m:t>
                        </m:r>
                      </m:e>
                      <m:sub>
                        <m:r>
                          <m:rPr>
                            <m:sty m:val="p"/>
                          </m:rPr>
                          <a:rPr lang="cs-CZ" sz="1700" i="1">
                            <a:latin typeface="Cambria Math" panose="02040503050406030204" pitchFamily="18" charset="0"/>
                          </a:rPr>
                          <m:t>max</m:t>
                        </m:r>
                      </m:sub>
                    </m:sSub>
                  </m:oMath>
                </a14:m>
                <a:r>
                  <a:rPr lang="cs-CZ" sz="1700" dirty="0"/>
                  <a:t> (</a:t>
                </a:r>
                <a14:m>
                  <m:oMath xmlns:m="http://schemas.openxmlformats.org/officeDocument/2006/math">
                    <m:r>
                      <a:rPr lang="cs-CZ" sz="1700" b="0" i="0" smtClean="0">
                        <a:latin typeface="Cambria Math" panose="02040503050406030204" pitchFamily="18" charset="0"/>
                      </a:rPr>
                      <m:t>1</m:t>
                    </m:r>
                    <m:r>
                      <a:rPr lang="cs-CZ" sz="1700" i="1">
                        <a:latin typeface="Cambria Math" panose="02040503050406030204" pitchFamily="18" charset="0"/>
                      </a:rPr>
                      <m:t>||</m:t>
                    </m:r>
                    <m:sSub>
                      <m:sSubPr>
                        <m:ctrlPr>
                          <a:rPr lang="cs-CZ" sz="1700" i="1">
                            <a:latin typeface="Cambria Math" panose="02040503050406030204" pitchFamily="18" charset="0"/>
                          </a:rPr>
                        </m:ctrlPr>
                      </m:sSubPr>
                      <m:e>
                        <m:r>
                          <a:rPr lang="cs-CZ" sz="1700" i="1">
                            <a:latin typeface="Cambria Math" panose="02040503050406030204" pitchFamily="18" charset="0"/>
                          </a:rPr>
                          <m:t>𝐿</m:t>
                        </m:r>
                      </m:e>
                      <m:sub>
                        <m:r>
                          <m:rPr>
                            <m:sty m:val="p"/>
                          </m:rPr>
                          <a:rPr lang="cs-CZ" sz="1700" i="1">
                            <a:latin typeface="Cambria Math" panose="02040503050406030204" pitchFamily="18" charset="0"/>
                          </a:rPr>
                          <m:t>max</m:t>
                        </m:r>
                      </m:sub>
                    </m:sSub>
                  </m:oMath>
                </a14:m>
                <a:r>
                  <a:rPr lang="cs-CZ" sz="1700" dirty="0"/>
                  <a:t>)</a:t>
                </a:r>
                <a:r>
                  <a:rPr lang="cs-CZ" dirty="0"/>
                  <a:t>. Určete, jaké je celkové zpoždění všech dávek.</a:t>
                </a:r>
              </a:p>
              <a:p>
                <a:pPr lvl="1" indent="-284400">
                  <a:lnSpc>
                    <a:spcPct val="110000"/>
                  </a:lnSpc>
                </a:pPr>
                <a:r>
                  <a:rPr lang="cs-CZ" dirty="0"/>
                  <a:t>Najděte optimální rozvrh modelu </a:t>
                </a:r>
                <a14:m>
                  <m:oMath xmlns:m="http://schemas.openxmlformats.org/officeDocument/2006/math">
                    <m:r>
                      <a:rPr lang="cs-CZ" sz="1700" b="0" i="0" smtClean="0">
                        <a:latin typeface="Cambria Math" panose="02040503050406030204" pitchFamily="18" charset="0"/>
                      </a:rPr>
                      <m:t>1</m:t>
                    </m:r>
                    <m:r>
                      <a:rPr lang="cs-CZ" sz="1700" i="1">
                        <a:latin typeface="Cambria Math" panose="02040503050406030204" pitchFamily="18" charset="0"/>
                      </a:rPr>
                      <m:t>||</m:t>
                    </m:r>
                    <m:sSub>
                      <m:sSubPr>
                        <m:ctrlPr>
                          <a:rPr lang="cs-CZ" sz="1700" i="1">
                            <a:latin typeface="Cambria Math" panose="02040503050406030204" pitchFamily="18" charset="0"/>
                          </a:rPr>
                        </m:ctrlPr>
                      </m:sSubPr>
                      <m:e>
                        <m:r>
                          <a:rPr lang="cs-CZ" sz="1700" b="0" i="1" smtClean="0">
                            <a:latin typeface="Cambria Math" panose="02040503050406030204" pitchFamily="18" charset="0"/>
                          </a:rPr>
                          <m:t>𝑇</m:t>
                        </m:r>
                      </m:e>
                      <m:sub>
                        <m:r>
                          <m:rPr>
                            <m:sty m:val="p"/>
                          </m:rPr>
                          <a:rPr lang="cs-CZ" sz="1700" i="1">
                            <a:latin typeface="Cambria Math" panose="02040503050406030204" pitchFamily="18" charset="0"/>
                          </a:rPr>
                          <m:t>max</m:t>
                        </m:r>
                      </m:sub>
                    </m:sSub>
                    <m:d>
                      <m:dPr>
                        <m:ctrlPr>
                          <a:rPr lang="cs-CZ" sz="1700" b="0" i="1" smtClean="0">
                            <a:latin typeface="Cambria Math" panose="02040503050406030204" pitchFamily="18" charset="0"/>
                          </a:rPr>
                        </m:ctrlPr>
                      </m:dPr>
                      <m:e>
                        <m:r>
                          <a:rPr lang="cs-CZ" sz="1700" b="0" i="1" smtClean="0">
                            <a:latin typeface="Cambria Math" panose="02040503050406030204" pitchFamily="18" charset="0"/>
                          </a:rPr>
                          <m:t>𝑤</m:t>
                        </m:r>
                      </m:e>
                    </m:d>
                  </m:oMath>
                </a14:m>
                <a:r>
                  <a:rPr lang="cs-CZ" sz="1600" dirty="0">
                    <a:latin typeface="Times New Roman" panose="02020603050405020304" pitchFamily="18" charset="0"/>
                    <a:cs typeface="Times New Roman" panose="02020603050405020304" pitchFamily="18" charset="0"/>
                  </a:rPr>
                  <a:t> </a:t>
                </a:r>
                <a:r>
                  <a:rPr lang="cs-CZ" dirty="0"/>
                  <a:t>s použitím </a:t>
                </a:r>
                <a:r>
                  <a:rPr lang="cs-CZ" dirty="0" err="1"/>
                  <a:t>Lawlerova</a:t>
                </a:r>
                <a:r>
                  <a:rPr lang="cs-CZ" dirty="0"/>
                  <a:t> algoritmu.</a:t>
                </a:r>
                <a:endParaRPr lang="cs-CZ" sz="1600" dirty="0"/>
              </a:p>
            </p:txBody>
          </p:sp>
        </mc:Choice>
        <mc:Fallback>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8466" y="1647546"/>
                <a:ext cx="11081341" cy="4467952"/>
              </a:xfrm>
              <a:blipFill>
                <a:blip r:embed="rId2"/>
                <a:stretch>
                  <a:fillRect l="-220"/>
                </a:stretch>
              </a:blipFill>
            </p:spPr>
            <p:txBody>
              <a:bodyPr/>
              <a:lstStyle/>
              <a:p>
                <a:r>
                  <a:rPr lang="cs-CZ">
                    <a:noFill/>
                  </a:rPr>
                  <a:t> </a:t>
                </a:r>
              </a:p>
            </p:txBody>
          </p:sp>
        </mc:Fallback>
      </mc:AlternateContent>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cs-CZ" dirty="0"/>
              <a:t>Příklady ke cvičením MPLS</a:t>
            </a:r>
            <a:endParaRPr lang="en-US" dirty="0"/>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cs-CZ" dirty="0"/>
              <a:t>Rozvrhování produkce</a:t>
            </a:r>
            <a:endParaRPr lang="en-US" dirty="0"/>
          </a:p>
        </p:txBody>
      </p:sp>
      <mc:AlternateContent xmlns:mc="http://schemas.openxmlformats.org/markup-compatibility/2006" xmlns:a14="http://schemas.microsoft.com/office/drawing/2010/main">
        <mc:Choice Requires="a14">
          <p:graphicFrame>
            <p:nvGraphicFramePr>
              <p:cNvPr id="8" name="Tabulka 7">
                <a:extLst>
                  <a:ext uri="{FF2B5EF4-FFF2-40B4-BE49-F238E27FC236}">
                    <a16:creationId xmlns:a16="http://schemas.microsoft.com/office/drawing/2014/main" id="{B681CAFE-7BEA-4B44-A11D-69DC3A913561}"/>
                  </a:ext>
                </a:extLst>
              </p:cNvPr>
              <p:cNvGraphicFramePr>
                <a:graphicFrameLocks noGrp="1"/>
              </p:cNvGraphicFramePr>
              <p:nvPr>
                <p:extLst>
                  <p:ext uri="{D42A27DB-BD31-4B8C-83A1-F6EECF244321}">
                    <p14:modId xmlns:p14="http://schemas.microsoft.com/office/powerpoint/2010/main" val="1226520836"/>
                  </p:ext>
                </p:extLst>
              </p:nvPr>
            </p:nvGraphicFramePr>
            <p:xfrm>
              <a:off x="1208554" y="2848785"/>
              <a:ext cx="3020549" cy="2735587"/>
            </p:xfrm>
            <a:graphic>
              <a:graphicData uri="http://schemas.openxmlformats.org/drawingml/2006/table">
                <a:tbl>
                  <a:tblPr firstRow="1" firstCol="1" bandRow="1"/>
                  <a:tblGrid>
                    <a:gridCol w="1137040">
                      <a:extLst>
                        <a:ext uri="{9D8B030D-6E8A-4147-A177-3AD203B41FA5}">
                          <a16:colId xmlns:a16="http://schemas.microsoft.com/office/drawing/2014/main" val="736262997"/>
                        </a:ext>
                      </a:extLst>
                    </a:gridCol>
                    <a:gridCol w="604110">
                      <a:extLst>
                        <a:ext uri="{9D8B030D-6E8A-4147-A177-3AD203B41FA5}">
                          <a16:colId xmlns:a16="http://schemas.microsoft.com/office/drawing/2014/main" val="1101865399"/>
                        </a:ext>
                      </a:extLst>
                    </a:gridCol>
                    <a:gridCol w="575821">
                      <a:extLst>
                        <a:ext uri="{9D8B030D-6E8A-4147-A177-3AD203B41FA5}">
                          <a16:colId xmlns:a16="http://schemas.microsoft.com/office/drawing/2014/main" val="2354943634"/>
                        </a:ext>
                      </a:extLst>
                    </a:gridCol>
                    <a:gridCol w="703578">
                      <a:extLst>
                        <a:ext uri="{9D8B030D-6E8A-4147-A177-3AD203B41FA5}">
                          <a16:colId xmlns:a16="http://schemas.microsoft.com/office/drawing/2014/main" val="2244387381"/>
                        </a:ext>
                      </a:extLst>
                    </a:gridCol>
                  </a:tblGrid>
                  <a:tr h="389901">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Dávka</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14:m>
                            <m:oMathPara xmlns:m="http://schemas.openxmlformats.org/officeDocument/2006/math">
                              <m:oMathParaPr>
                                <m:jc m:val="centerGroup"/>
                              </m:oMathParaPr>
                              <m:oMath xmlns:m="http://schemas.openxmlformats.org/officeDocument/2006/math">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Calibri" panose="020F0502020204030204" pitchFamily="34" charset="0"/>
                                        <a:cs typeface="Times New Roman" panose="02020603050405020304" pitchFamily="18" charset="0"/>
                                      </a:rPr>
                                      <m:t>𝑡</m:t>
                                    </m:r>
                                  </m:e>
                                  <m:sub>
                                    <m:r>
                                      <a:rPr lang="cs-CZ" sz="1600" i="1">
                                        <a:effectLst/>
                                        <a:latin typeface="Cambria Math" panose="02040503050406030204" pitchFamily="18" charset="0"/>
                                        <a:ea typeface="Calibri" panose="020F0502020204030204" pitchFamily="34" charset="0"/>
                                        <a:cs typeface="Times New Roman" panose="02020603050405020304" pitchFamily="18" charset="0"/>
                                      </a:rPr>
                                      <m:t>𝑗</m:t>
                                    </m:r>
                                  </m:sub>
                                </m:sSub>
                              </m:oMath>
                            </m:oMathPara>
                          </a14:m>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2065" algn="ctr">
                            <a:spcAft>
                              <a:spcPts val="200"/>
                            </a:spcAft>
                          </a:pPr>
                          <a14:m>
                            <m:oMathPara xmlns:m="http://schemas.openxmlformats.org/officeDocument/2006/math">
                              <m:oMathParaPr>
                                <m:jc m:val="centerGroup"/>
                              </m:oMathParaPr>
                              <m:oMath xmlns:m="http://schemas.openxmlformats.org/officeDocument/2006/math">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cs-CZ" sz="1600" i="1">
                                        <a:effectLst/>
                                        <a:latin typeface="Cambria Math" panose="02040503050406030204" pitchFamily="18" charset="0"/>
                                        <a:ea typeface="Calibri" panose="020F0502020204030204" pitchFamily="34" charset="0"/>
                                        <a:cs typeface="Times New Roman" panose="02020603050405020304" pitchFamily="18" charset="0"/>
                                      </a:rPr>
                                      <m:t>𝑗</m:t>
                                    </m:r>
                                  </m:sub>
                                </m:sSub>
                              </m:oMath>
                            </m:oMathPara>
                          </a14:m>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14:m>
                            <m:oMathPara xmlns:m="http://schemas.openxmlformats.org/officeDocument/2006/math">
                              <m:oMathParaPr>
                                <m:jc m:val="centerGroup"/>
                              </m:oMathParaPr>
                              <m:oMath xmlns:m="http://schemas.openxmlformats.org/officeDocument/2006/math">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Calibri" panose="020F0502020204030204" pitchFamily="34" charset="0"/>
                                        <a:cs typeface="Times New Roman" panose="02020603050405020304" pitchFamily="18" charset="0"/>
                                      </a:rPr>
                                      <m:t>𝑤</m:t>
                                    </m:r>
                                  </m:e>
                                  <m:sub>
                                    <m:r>
                                      <a:rPr lang="cs-CZ" sz="1600" i="1">
                                        <a:effectLst/>
                                        <a:latin typeface="Cambria Math" panose="02040503050406030204" pitchFamily="18" charset="0"/>
                                        <a:ea typeface="Calibri" panose="020F0502020204030204" pitchFamily="34" charset="0"/>
                                        <a:cs typeface="Times New Roman" panose="02020603050405020304" pitchFamily="18" charset="0"/>
                                      </a:rPr>
                                      <m:t>𝑗</m:t>
                                    </m:r>
                                  </m:sub>
                                </m:sSub>
                              </m:oMath>
                            </m:oMathPara>
                          </a14:m>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1185765"/>
                      </a:ext>
                    </a:extLst>
                  </a:tr>
                  <a:tr h="335098">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14738682"/>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33365533"/>
                      </a:ext>
                    </a:extLst>
                  </a:tr>
                  <a:tr h="335098">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049728554"/>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192145423"/>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0,08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74670878"/>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3238683872"/>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0,23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660438435"/>
                      </a:ext>
                    </a:extLst>
                  </a:tr>
                </a:tbl>
              </a:graphicData>
            </a:graphic>
          </p:graphicFrame>
        </mc:Choice>
        <mc:Fallback xmlns="">
          <p:graphicFrame>
            <p:nvGraphicFramePr>
              <p:cNvPr id="8" name="Tabulka 7">
                <a:extLst>
                  <a:ext uri="{FF2B5EF4-FFF2-40B4-BE49-F238E27FC236}">
                    <a16:creationId xmlns:a16="http://schemas.microsoft.com/office/drawing/2014/main" id="{B681CAFE-7BEA-4B44-A11D-69DC3A913561}"/>
                  </a:ext>
                </a:extLst>
              </p:cNvPr>
              <p:cNvGraphicFramePr>
                <a:graphicFrameLocks noGrp="1"/>
              </p:cNvGraphicFramePr>
              <p:nvPr>
                <p:extLst>
                  <p:ext uri="{D42A27DB-BD31-4B8C-83A1-F6EECF244321}">
                    <p14:modId xmlns:p14="http://schemas.microsoft.com/office/powerpoint/2010/main" val="1226520836"/>
                  </p:ext>
                </p:extLst>
              </p:nvPr>
            </p:nvGraphicFramePr>
            <p:xfrm>
              <a:off x="1208554" y="2848785"/>
              <a:ext cx="3020549" cy="2735587"/>
            </p:xfrm>
            <a:graphic>
              <a:graphicData uri="http://schemas.openxmlformats.org/drawingml/2006/table">
                <a:tbl>
                  <a:tblPr firstRow="1" firstCol="1" bandRow="1"/>
                  <a:tblGrid>
                    <a:gridCol w="1137040">
                      <a:extLst>
                        <a:ext uri="{9D8B030D-6E8A-4147-A177-3AD203B41FA5}">
                          <a16:colId xmlns:a16="http://schemas.microsoft.com/office/drawing/2014/main" val="736262997"/>
                        </a:ext>
                      </a:extLst>
                    </a:gridCol>
                    <a:gridCol w="604110">
                      <a:extLst>
                        <a:ext uri="{9D8B030D-6E8A-4147-A177-3AD203B41FA5}">
                          <a16:colId xmlns:a16="http://schemas.microsoft.com/office/drawing/2014/main" val="1101865399"/>
                        </a:ext>
                      </a:extLst>
                    </a:gridCol>
                    <a:gridCol w="575821">
                      <a:extLst>
                        <a:ext uri="{9D8B030D-6E8A-4147-A177-3AD203B41FA5}">
                          <a16:colId xmlns:a16="http://schemas.microsoft.com/office/drawing/2014/main" val="2354943634"/>
                        </a:ext>
                      </a:extLst>
                    </a:gridCol>
                    <a:gridCol w="703578">
                      <a:extLst>
                        <a:ext uri="{9D8B030D-6E8A-4147-A177-3AD203B41FA5}">
                          <a16:colId xmlns:a16="http://schemas.microsoft.com/office/drawing/2014/main" val="2244387381"/>
                        </a:ext>
                      </a:extLst>
                    </a:gridCol>
                  </a:tblGrid>
                  <a:tr h="389901">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Dávka</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endParaRPr lang="cs-CZ"/>
                        </a:p>
                      </a:txBody>
                      <a:tcPr marL="0" marR="0" marT="0" marB="0" anchor="ctr">
                        <a:lnL>
                          <a:noFill/>
                        </a:lnL>
                        <a:lnR>
                          <a:noFill/>
                        </a:lnR>
                        <a:lnT>
                          <a:noFill/>
                        </a:lnT>
                        <a:lnB w="12700" cap="flat" cmpd="sng" algn="ctr">
                          <a:solidFill>
                            <a:srgbClr val="000000"/>
                          </a:solidFill>
                          <a:prstDash val="solid"/>
                          <a:round/>
                          <a:headEnd type="none" w="med" len="med"/>
                          <a:tailEnd type="none" w="med" len="med"/>
                        </a:lnB>
                        <a:blipFill>
                          <a:blip r:embed="rId3"/>
                          <a:stretch>
                            <a:fillRect l="-188889" r="-213131" b="-621875"/>
                          </a:stretch>
                        </a:blipFill>
                      </a:tcPr>
                    </a:tc>
                    <a:tc>
                      <a:txBody>
                        <a:bodyPr/>
                        <a:lstStyle/>
                        <a:p>
                          <a:endParaRPr lang="cs-CZ"/>
                        </a:p>
                      </a:txBody>
                      <a:tcPr marL="0" marR="0" marT="0" marB="0" anchor="ctr">
                        <a:lnL>
                          <a:noFill/>
                        </a:lnL>
                        <a:lnR>
                          <a:noFill/>
                        </a:lnR>
                        <a:lnT>
                          <a:noFill/>
                        </a:lnT>
                        <a:lnB w="12700" cap="flat" cmpd="sng" algn="ctr">
                          <a:solidFill>
                            <a:srgbClr val="000000"/>
                          </a:solidFill>
                          <a:prstDash val="solid"/>
                          <a:round/>
                          <a:headEnd type="none" w="med" len="med"/>
                          <a:tailEnd type="none" w="med" len="med"/>
                        </a:lnB>
                        <a:blipFill>
                          <a:blip r:embed="rId3"/>
                          <a:stretch>
                            <a:fillRect l="-304255" r="-124468" b="-621875"/>
                          </a:stretch>
                        </a:blipFill>
                      </a:tcPr>
                    </a:tc>
                    <a:tc>
                      <a:txBody>
                        <a:bodyPr/>
                        <a:lstStyle/>
                        <a:p>
                          <a:endParaRPr lang="cs-CZ"/>
                        </a:p>
                      </a:txBody>
                      <a:tcPr marL="0" marR="0" marT="0" marB="0" anchor="ctr">
                        <a:lnL>
                          <a:noFill/>
                        </a:lnL>
                        <a:lnR>
                          <a:noFill/>
                        </a:lnR>
                        <a:lnT>
                          <a:noFill/>
                        </a:lnT>
                        <a:lnB w="12700" cap="flat" cmpd="sng" algn="ctr">
                          <a:solidFill>
                            <a:srgbClr val="000000"/>
                          </a:solidFill>
                          <a:prstDash val="solid"/>
                          <a:round/>
                          <a:headEnd type="none" w="med" len="med"/>
                          <a:tailEnd type="none" w="med" len="med"/>
                        </a:lnB>
                        <a:blipFill>
                          <a:blip r:embed="rId3"/>
                          <a:stretch>
                            <a:fillRect l="-327586" r="-862" b="-621875"/>
                          </a:stretch>
                        </a:blipFill>
                      </a:tcPr>
                    </a:tc>
                    <a:extLst>
                      <a:ext uri="{0D108BD9-81ED-4DB2-BD59-A6C34878D82A}">
                        <a16:rowId xmlns:a16="http://schemas.microsoft.com/office/drawing/2014/main" val="3671185765"/>
                      </a:ext>
                    </a:extLst>
                  </a:tr>
                  <a:tr h="335098">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14738682"/>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33365533"/>
                      </a:ext>
                    </a:extLst>
                  </a:tr>
                  <a:tr h="335098">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049728554"/>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192145423"/>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0,08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74670878"/>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3238683872"/>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0,23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660438435"/>
                      </a:ext>
                    </a:extLst>
                  </a:tr>
                </a:tbl>
              </a:graphicData>
            </a:graphic>
          </p:graphicFrame>
        </mc:Fallback>
      </mc:AlternateContent>
    </p:spTree>
    <p:extLst>
      <p:ext uri="{BB962C8B-B14F-4D97-AF65-F5344CB8AC3E}">
        <p14:creationId xmlns:p14="http://schemas.microsoft.com/office/powerpoint/2010/main" val="3491441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2</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normAutofit/>
          </a:bodyPr>
          <a:lstStyle/>
          <a:p>
            <a:r>
              <a:rPr lang="cs-CZ" dirty="0"/>
              <a:t>Příklady ke cvičením MPLS</a:t>
            </a: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cs-CZ"/>
              <a:t>Modelování produkčních a logistických systémů - cvičení, ŠAVŠ, Jan Fábry, 26.1.2022</a:t>
            </a:r>
            <a:endParaRPr lang="cs-CZ" dirty="0"/>
          </a:p>
        </p:txBody>
      </p:sp>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7" y="1647546"/>
                <a:ext cx="11375254" cy="4467952"/>
              </a:xfrm>
            </p:spPr>
            <p:txBody>
              <a:bodyPr>
                <a:noAutofit/>
              </a:bodyPr>
              <a:lstStyle/>
              <a:p>
                <a:pPr marL="285750" lvl="0" indent="-285750">
                  <a:lnSpc>
                    <a:spcPct val="110000"/>
                  </a:lnSpc>
                  <a:buFont typeface="Wingdings" panose="05000000000000000000" pitchFamily="2" charset="2"/>
                  <a:buChar char="§"/>
                </a:pPr>
                <a:r>
                  <a:rPr lang="cs-CZ" dirty="0">
                    <a:solidFill>
                      <a:srgbClr val="4BA82E"/>
                    </a:solidFill>
                  </a:rPr>
                  <a:t>Příklad 1 – Řezná úloha</a:t>
                </a:r>
              </a:p>
              <a:p>
                <a:pPr lvl="1" indent="-284400">
                  <a:lnSpc>
                    <a:spcPct val="110000"/>
                  </a:lnSpc>
                </a:pPr>
                <a:r>
                  <a:rPr lang="cs-CZ" sz="1600" dirty="0"/>
                  <a:t>Firma vyrábí ploty z dřevěných latí. K výrobě plotu v konkrétní zakázce firma potřebuje 1200 latí o délce 80 cm, 3100 latí dlouhých 50 cm a 2100 latí o délce 30 cm. Ve skladu jsou k dispozici pouze standardní latě dlouhé 20 cm. Máte splnit zakázku a přitom použít minimální počet standardních latí. Formulujte matematický model úlohy, výpočet proveďte v řešiteli MS Excel a MPL </a:t>
                </a:r>
                <a:r>
                  <a:rPr lang="cs-CZ" sz="1600" dirty="0" err="1"/>
                  <a:t>for</a:t>
                </a:r>
                <a:r>
                  <a:rPr lang="cs-CZ" sz="1600" dirty="0"/>
                  <a:t> Windows.</a:t>
                </a:r>
              </a:p>
              <a:p>
                <a:pPr marL="285750" lvl="0" indent="-285750">
                  <a:lnSpc>
                    <a:spcPct val="110000"/>
                  </a:lnSpc>
                  <a:buFont typeface="Wingdings" panose="05000000000000000000" pitchFamily="2" charset="2"/>
                  <a:buChar char="§"/>
                </a:pPr>
                <a:r>
                  <a:rPr lang="cs-CZ" dirty="0">
                    <a:solidFill>
                      <a:srgbClr val="4BA82E"/>
                    </a:solidFill>
                  </a:rPr>
                  <a:t>Příklad 2 – Modelování výroby různého pořadí produktů</a:t>
                </a:r>
              </a:p>
              <a:p>
                <a:pPr lvl="1" indent="-284400">
                  <a:lnSpc>
                    <a:spcPct val="110000"/>
                  </a:lnSpc>
                </a:pPr>
                <a:r>
                  <a:rPr lang="cs-CZ" sz="1600" dirty="0"/>
                  <a:t>Tři různé produkty mohou být na stroji vyráběny buď v pořadí </a:t>
                </a:r>
                <a14:m>
                  <m:oMath xmlns:m="http://schemas.openxmlformats.org/officeDocument/2006/math">
                    <m:sSub>
                      <m:sSubPr>
                        <m:ctrlPr>
                          <a:rPr lang="cs-CZ" sz="1700" i="1" smtClean="0">
                            <a:latin typeface="Cambria Math" panose="02040503050406030204" pitchFamily="18" charset="0"/>
                          </a:rPr>
                        </m:ctrlPr>
                      </m:sSubPr>
                      <m:e>
                        <m:r>
                          <a:rPr lang="cs-CZ" sz="1700" b="0" i="1" smtClean="0">
                            <a:latin typeface="Cambria Math" panose="02040503050406030204" pitchFamily="18" charset="0"/>
                          </a:rPr>
                          <m:t>𝑃</m:t>
                        </m:r>
                      </m:e>
                      <m:sub>
                        <m:r>
                          <a:rPr lang="cs-CZ" sz="1700" b="0" i="1" smtClean="0">
                            <a:latin typeface="Cambria Math" panose="02040503050406030204" pitchFamily="18" charset="0"/>
                          </a:rPr>
                          <m:t>1</m:t>
                        </m:r>
                      </m:sub>
                    </m:sSub>
                  </m:oMath>
                </a14:m>
                <a:r>
                  <a:rPr lang="cs-CZ" sz="1600" dirty="0"/>
                  <a:t> →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𝑃</m:t>
                        </m:r>
                      </m:e>
                      <m:sub>
                        <m:r>
                          <a:rPr lang="cs-CZ" b="0" i="1" smtClean="0">
                            <a:latin typeface="Cambria Math" panose="02040503050406030204" pitchFamily="18" charset="0"/>
                          </a:rPr>
                          <m:t>2</m:t>
                        </m:r>
                      </m:sub>
                    </m:sSub>
                  </m:oMath>
                </a14:m>
                <a:r>
                  <a:rPr lang="cs-CZ" sz="1600" dirty="0"/>
                  <a:t> →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𝑃</m:t>
                        </m:r>
                      </m:e>
                      <m:sub>
                        <m:r>
                          <a:rPr lang="cs-CZ" b="0" i="1" smtClean="0">
                            <a:latin typeface="Cambria Math" panose="02040503050406030204" pitchFamily="18" charset="0"/>
                          </a:rPr>
                          <m:t>3</m:t>
                        </m:r>
                      </m:sub>
                    </m:sSub>
                    <m:r>
                      <a:rPr lang="cs-CZ" b="0" i="0" smtClean="0">
                        <a:latin typeface="Cambria Math" panose="02040503050406030204" pitchFamily="18" charset="0"/>
                      </a:rPr>
                      <m:t> </m:t>
                    </m:r>
                  </m:oMath>
                </a14:m>
                <a:r>
                  <a:rPr lang="cs-CZ" sz="1600" dirty="0"/>
                  <a:t>nebo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𝑃</m:t>
                        </m:r>
                      </m:e>
                      <m:sub>
                        <m:r>
                          <a:rPr lang="cs-CZ" b="0" i="1" smtClean="0">
                            <a:latin typeface="Cambria Math" panose="02040503050406030204" pitchFamily="18" charset="0"/>
                          </a:rPr>
                          <m:t>3</m:t>
                        </m:r>
                      </m:sub>
                    </m:sSub>
                  </m:oMath>
                </a14:m>
                <a:r>
                  <a:rPr lang="cs-CZ" sz="1600" dirty="0"/>
                  <a:t> →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𝑃</m:t>
                        </m:r>
                      </m:e>
                      <m:sub>
                        <m:r>
                          <a:rPr lang="cs-CZ" b="0" i="1" smtClean="0">
                            <a:latin typeface="Cambria Math" panose="02040503050406030204" pitchFamily="18" charset="0"/>
                          </a:rPr>
                          <m:t>2</m:t>
                        </m:r>
                      </m:sub>
                    </m:sSub>
                  </m:oMath>
                </a14:m>
                <a:r>
                  <a:rPr lang="cs-CZ" sz="1600" dirty="0"/>
                  <a:t> →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𝑃</m:t>
                        </m:r>
                      </m:e>
                      <m:sub>
                        <m:r>
                          <a:rPr lang="cs-CZ" i="1">
                            <a:latin typeface="Cambria Math" panose="02040503050406030204" pitchFamily="18" charset="0"/>
                          </a:rPr>
                          <m:t>1</m:t>
                        </m:r>
                      </m:sub>
                    </m:sSub>
                  </m:oMath>
                </a14:m>
                <a:r>
                  <a:rPr lang="cs-CZ" sz="1600" dirty="0"/>
                  <a:t>. Předpokládejme, že výroba produktu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𝑃</m:t>
                        </m:r>
                      </m:e>
                      <m:sub>
                        <m:r>
                          <a:rPr lang="cs-CZ" b="0" i="1" smtClean="0">
                            <a:latin typeface="Cambria Math" panose="02040503050406030204" pitchFamily="18" charset="0"/>
                          </a:rPr>
                          <m:t>𝑖</m:t>
                        </m:r>
                      </m:sub>
                    </m:sSub>
                  </m:oMath>
                </a14:m>
                <a:r>
                  <a:rPr lang="cs-CZ" sz="1600" dirty="0"/>
                  <a:t> trvá </a:t>
                </a:r>
                <a14:m>
                  <m:oMath xmlns:m="http://schemas.openxmlformats.org/officeDocument/2006/math">
                    <m:sSub>
                      <m:sSubPr>
                        <m:ctrlPr>
                          <a:rPr lang="cs-CZ" i="1">
                            <a:latin typeface="Cambria Math" panose="02040503050406030204" pitchFamily="18" charset="0"/>
                          </a:rPr>
                        </m:ctrlPr>
                      </m:sSubPr>
                      <m:e>
                        <m:r>
                          <a:rPr lang="cs-CZ" b="0" i="1" smtClean="0">
                            <a:latin typeface="Cambria Math" panose="02040503050406030204" pitchFamily="18" charset="0"/>
                          </a:rPr>
                          <m:t>𝑡</m:t>
                        </m:r>
                      </m:e>
                      <m:sub>
                        <m:r>
                          <a:rPr lang="cs-CZ" b="0" i="1" smtClean="0">
                            <a:latin typeface="Cambria Math" panose="02040503050406030204" pitchFamily="18" charset="0"/>
                          </a:rPr>
                          <m:t>𝑖</m:t>
                        </m:r>
                      </m:sub>
                    </m:sSub>
                  </m:oMath>
                </a14:m>
                <a:r>
                  <a:rPr lang="cs-CZ" sz="1600" dirty="0"/>
                  <a:t>. Formulujte omezující podmínky modelující přípustnou produkci.</a:t>
                </a:r>
              </a:p>
              <a:p>
                <a:pPr marL="285750" lvl="0" indent="-285750">
                  <a:lnSpc>
                    <a:spcPct val="110000"/>
                  </a:lnSpc>
                  <a:buFont typeface="Wingdings" panose="05000000000000000000" pitchFamily="2" charset="2"/>
                  <a:buChar char="§"/>
                </a:pPr>
                <a:r>
                  <a:rPr lang="cs-CZ" dirty="0">
                    <a:solidFill>
                      <a:srgbClr val="4BA82E"/>
                    </a:solidFill>
                  </a:rPr>
                  <a:t>Příklad 3 – Speciální omezení pro úroveň produkce</a:t>
                </a:r>
              </a:p>
              <a:p>
                <a:pPr lvl="1" indent="-284400">
                  <a:lnSpc>
                    <a:spcPct val="110000"/>
                  </a:lnSpc>
                </a:pPr>
                <a:r>
                  <a:rPr lang="cs-CZ" dirty="0"/>
                  <a:t>Firma zvažuje výrobu nového produktu. V případě výroby, úroveň musí být alespoň 500 ks a nesmí překročit 1000 ks. Naformulujte odpovídající omezující podmínky.</a:t>
                </a:r>
              </a:p>
              <a:p>
                <a:pPr marL="285750" lvl="0" indent="-285750">
                  <a:lnSpc>
                    <a:spcPct val="110000"/>
                  </a:lnSpc>
                  <a:buFont typeface="Wingdings" panose="05000000000000000000" pitchFamily="2" charset="2"/>
                  <a:buChar char="§"/>
                </a:pPr>
                <a:r>
                  <a:rPr lang="cs-CZ" dirty="0">
                    <a:solidFill>
                      <a:srgbClr val="4BA82E"/>
                    </a:solidFill>
                  </a:rPr>
                  <a:t>Příklad 4 – Plánování diskrétní úrovně produkce</a:t>
                </a:r>
              </a:p>
              <a:p>
                <a:pPr lvl="1" indent="-284400">
                  <a:lnSpc>
                    <a:spcPct val="110000"/>
                  </a:lnSpc>
                </a:pPr>
                <a:r>
                  <a:rPr lang="cs-CZ" sz="1600" dirty="0"/>
                  <a:t>Firma zvažuje, zda vyrobit 500, 1000 nebo 2000 ks daného produktu. Naformulujte odpovídající omezující podmínky.</a:t>
                </a:r>
              </a:p>
              <a:p>
                <a:pPr lvl="0">
                  <a:lnSpc>
                    <a:spcPct val="110000"/>
                  </a:lnSpc>
                </a:pPr>
                <a:endParaRPr lang="en-US" dirty="0"/>
              </a:p>
              <a:p>
                <a:pPr marL="285750" lvl="0" indent="-285750">
                  <a:lnSpc>
                    <a:spcPct val="110000"/>
                  </a:lnSpc>
                  <a:buFont typeface="Wingdings" panose="05000000000000000000" pitchFamily="2" charset="2"/>
                  <a:buChar char="§"/>
                </a:pPr>
                <a:endParaRPr lang="en-US" dirty="0"/>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8467" y="1647546"/>
                <a:ext cx="11375254" cy="4467952"/>
              </a:xfrm>
              <a:blipFill>
                <a:blip r:embed="rId2"/>
                <a:stretch>
                  <a:fillRect l="-214" t="-273" r="-589"/>
                </a:stretch>
              </a:blipFill>
            </p:spPr>
            <p:txBody>
              <a:bodyPr/>
              <a:lstStyle/>
              <a:p>
                <a:r>
                  <a:rPr lang="cs-CZ">
                    <a:noFill/>
                  </a:rPr>
                  <a:t> </a:t>
                </a:r>
              </a:p>
            </p:txBody>
          </p:sp>
        </mc:Fallback>
      </mc:AlternateContent>
      <p:sp>
        <p:nvSpPr>
          <p:cNvPr id="24" name="Zástupný text 8">
            <a:extLst>
              <a:ext uri="{FF2B5EF4-FFF2-40B4-BE49-F238E27FC236}">
                <a16:creationId xmlns:a16="http://schemas.microsoft.com/office/drawing/2014/main" id="{A1E0B475-9699-4779-87DC-9A55AE0081C4}"/>
              </a:ext>
            </a:extLst>
          </p:cNvPr>
          <p:cNvSpPr>
            <a:spLocks noGrp="1"/>
          </p:cNvSpPr>
          <p:nvPr>
            <p:ph type="body" sz="quarter" idx="23"/>
          </p:nvPr>
        </p:nvSpPr>
        <p:spPr>
          <a:xfrm>
            <a:off x="460326" y="1066638"/>
            <a:ext cx="9242159" cy="369332"/>
          </a:xfrm>
        </p:spPr>
        <p:txBody>
          <a:bodyPr/>
          <a:lstStyle/>
          <a:p>
            <a:r>
              <a:rPr lang="cs-CZ" dirty="0"/>
              <a:t>Opakování lineárního a celočíselného programování</a:t>
            </a:r>
            <a:endParaRPr lang="en-US" dirty="0"/>
          </a:p>
        </p:txBody>
      </p:sp>
    </p:spTree>
    <p:extLst>
      <p:ext uri="{BB962C8B-B14F-4D97-AF65-F5344CB8AC3E}">
        <p14:creationId xmlns:p14="http://schemas.microsoft.com/office/powerpoint/2010/main" val="1618834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20</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cs-CZ"/>
              <a:t>Modelování produkčních a logistických systémů - cvičení, ŠAVŠ, Jan Fábry, 26.1.2022</a:t>
            </a:r>
            <a:endParaRPr lang="cs-CZ" dirty="0"/>
          </a:p>
        </p:txBody>
      </p:sp>
      <mc:AlternateContent xmlns:mc="http://schemas.openxmlformats.org/markup-compatibility/2006">
        <mc:Choice xmlns:a14="http://schemas.microsoft.com/office/drawing/2010/main"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081341" cy="4467952"/>
              </a:xfrm>
            </p:spPr>
            <p:txBody>
              <a:bodyPr>
                <a:noAutofit/>
              </a:bodyPr>
              <a:lstStyle/>
              <a:p>
                <a:pPr marL="285750" lvl="0" indent="-285750">
                  <a:lnSpc>
                    <a:spcPct val="110000"/>
                  </a:lnSpc>
                  <a:buFont typeface="Wingdings" panose="05000000000000000000" pitchFamily="2" charset="2"/>
                  <a:buChar char="§"/>
                </a:pPr>
                <a:r>
                  <a:rPr lang="pl-PL" dirty="0">
                    <a:solidFill>
                      <a:srgbClr val="4BA82E"/>
                    </a:solidFill>
                  </a:rPr>
                  <a:t>Příklad 23 – Rozvrhování produkce </a:t>
                </a:r>
                <a14:m>
                  <m:oMath xmlns:m="http://schemas.openxmlformats.org/officeDocument/2006/math">
                    <m:r>
                      <a:rPr lang="cs-CZ" sz="1700" b="0" i="0" smtClean="0">
                        <a:solidFill>
                          <a:srgbClr val="009900"/>
                        </a:solidFill>
                        <a:latin typeface="Cambria Math" panose="02040503050406030204" pitchFamily="18" charset="0"/>
                        <a:ea typeface="Cambria Math" panose="02040503050406030204" pitchFamily="18" charset="0"/>
                      </a:rPr>
                      <m:t>1</m:t>
                    </m:r>
                    <m:r>
                      <a:rPr lang="cs-CZ" sz="1700" b="0" i="1">
                        <a:solidFill>
                          <a:srgbClr val="009900"/>
                        </a:solidFill>
                        <a:latin typeface="Cambria Math" panose="02040503050406030204" pitchFamily="18" charset="0"/>
                        <a:ea typeface="Cambria Math" panose="02040503050406030204" pitchFamily="18" charset="0"/>
                      </a:rPr>
                      <m:t>||</m:t>
                    </m:r>
                    <m:acc>
                      <m:accPr>
                        <m:chr m:val="̅"/>
                        <m:ctrlPr>
                          <a:rPr lang="cs-CZ" sz="1700" i="1" smtClean="0">
                            <a:solidFill>
                              <a:srgbClr val="009900"/>
                            </a:solidFill>
                            <a:latin typeface="Cambria Math" panose="02040503050406030204" pitchFamily="18" charset="0"/>
                            <a:ea typeface="Cambria Math" panose="02040503050406030204" pitchFamily="18" charset="0"/>
                          </a:rPr>
                        </m:ctrlPr>
                      </m:accPr>
                      <m:e>
                        <m:r>
                          <a:rPr lang="cs-CZ" sz="1700" b="0" i="1" smtClean="0">
                            <a:solidFill>
                              <a:srgbClr val="009900"/>
                            </a:solidFill>
                            <a:latin typeface="Cambria Math" panose="02040503050406030204" pitchFamily="18" charset="0"/>
                            <a:ea typeface="Cambria Math" panose="02040503050406030204" pitchFamily="18" charset="0"/>
                          </a:rPr>
                          <m:t>𝐿</m:t>
                        </m:r>
                      </m:e>
                    </m:acc>
                  </m:oMath>
                </a14:m>
                <a:r>
                  <a:rPr lang="cs-CZ" sz="1700" b="1" dirty="0">
                    <a:solidFill>
                      <a:srgbClr val="009900"/>
                    </a:solidFill>
                    <a:effectLst/>
                    <a:latin typeface="Cambria Math" panose="02040503050406030204" pitchFamily="18" charset="0"/>
                    <a:ea typeface="Cambria Math" panose="02040503050406030204" pitchFamily="18" charset="0"/>
                  </a:rPr>
                  <a:t>  </a:t>
                </a:r>
                <a:r>
                  <a:rPr lang="pl-PL" dirty="0">
                    <a:solidFill>
                      <a:srgbClr val="4BA82E"/>
                    </a:solidFill>
                  </a:rPr>
                  <a:t>a </a:t>
                </a:r>
                <a14:m>
                  <m:oMath xmlns:m="http://schemas.openxmlformats.org/officeDocument/2006/math">
                    <m:r>
                      <a:rPr lang="cs-CZ" sz="1700" b="0" i="0" smtClean="0">
                        <a:solidFill>
                          <a:srgbClr val="009900"/>
                        </a:solidFill>
                        <a:latin typeface="Cambria Math" panose="02040503050406030204" pitchFamily="18" charset="0"/>
                      </a:rPr>
                      <m:t>1</m:t>
                    </m:r>
                    <m:r>
                      <a:rPr lang="cs-CZ" sz="1700" b="0" i="1">
                        <a:solidFill>
                          <a:srgbClr val="009900"/>
                        </a:solidFill>
                        <a:latin typeface="Cambria Math" panose="02040503050406030204" pitchFamily="18" charset="0"/>
                      </a:rPr>
                      <m:t>||</m:t>
                    </m:r>
                    <m:acc>
                      <m:accPr>
                        <m:chr m:val="̅"/>
                        <m:ctrlPr>
                          <a:rPr lang="cs-CZ" sz="1700" i="1">
                            <a:solidFill>
                              <a:srgbClr val="009900"/>
                            </a:solidFill>
                            <a:latin typeface="Cambria Math" panose="02040503050406030204" pitchFamily="18" charset="0"/>
                          </a:rPr>
                        </m:ctrlPr>
                      </m:accPr>
                      <m:e>
                        <m:r>
                          <a:rPr lang="cs-CZ" sz="1700" b="0" i="1">
                            <a:solidFill>
                              <a:srgbClr val="009900"/>
                            </a:solidFill>
                            <a:latin typeface="Cambria Math" panose="02040503050406030204" pitchFamily="18" charset="0"/>
                          </a:rPr>
                          <m:t>𝐿</m:t>
                        </m:r>
                      </m:e>
                    </m:acc>
                    <m:r>
                      <a:rPr lang="cs-CZ" sz="1700" b="0" i="1" smtClean="0">
                        <a:solidFill>
                          <a:srgbClr val="009900"/>
                        </a:solidFill>
                        <a:latin typeface="Cambria Math" panose="02040503050406030204" pitchFamily="18" charset="0"/>
                      </a:rPr>
                      <m:t>(</m:t>
                    </m:r>
                    <m:r>
                      <a:rPr lang="cs-CZ" sz="1700" b="0" i="1" smtClean="0">
                        <a:solidFill>
                          <a:srgbClr val="009900"/>
                        </a:solidFill>
                        <a:latin typeface="Cambria Math" panose="02040503050406030204" pitchFamily="18" charset="0"/>
                      </a:rPr>
                      <m:t>𝑤</m:t>
                    </m:r>
                    <m:r>
                      <a:rPr lang="cs-CZ" sz="1700" b="0" i="1" smtClean="0">
                        <a:solidFill>
                          <a:srgbClr val="009900"/>
                        </a:solidFill>
                        <a:latin typeface="Cambria Math" panose="02040503050406030204" pitchFamily="18" charset="0"/>
                      </a:rPr>
                      <m:t>)</m:t>
                    </m:r>
                  </m:oMath>
                </a14:m>
                <a:r>
                  <a:rPr lang="cs-CZ" dirty="0">
                    <a:solidFill>
                      <a:srgbClr val="009900"/>
                    </a:solidFill>
                    <a:latin typeface="Times New Roman" panose="02020603050405020304" pitchFamily="18" charset="0"/>
                    <a:ea typeface="Times New Roman" panose="02020603050405020304" pitchFamily="18" charset="0"/>
                  </a:rPr>
                  <a:t> </a:t>
                </a:r>
                <a:endParaRPr lang="pl-PL" dirty="0">
                  <a:solidFill>
                    <a:srgbClr val="4BA82E"/>
                  </a:solidFill>
                </a:endParaRPr>
              </a:p>
              <a:p>
                <a:pPr lvl="1" indent="-284400">
                  <a:lnSpc>
                    <a:spcPct val="110000"/>
                  </a:lnSpc>
                </a:pPr>
                <a:r>
                  <a:rPr lang="cs-CZ" dirty="0"/>
                  <a:t>Najděte optimální rozvrh modelu </a:t>
                </a:r>
                <a14:m>
                  <m:oMath xmlns:m="http://schemas.openxmlformats.org/officeDocument/2006/math">
                    <m:r>
                      <a:rPr lang="cs-CZ" sz="1700" b="0" i="0" smtClean="0">
                        <a:latin typeface="Cambria Math" panose="02040503050406030204" pitchFamily="18" charset="0"/>
                        <a:ea typeface="Cambria Math" panose="02040503050406030204" pitchFamily="18" charset="0"/>
                      </a:rPr>
                      <m:t>1</m:t>
                    </m:r>
                    <m:r>
                      <a:rPr lang="cs-CZ" sz="1700" i="1">
                        <a:latin typeface="Cambria Math" panose="02040503050406030204" pitchFamily="18" charset="0"/>
                        <a:ea typeface="Cambria Math" panose="02040503050406030204" pitchFamily="18" charset="0"/>
                      </a:rPr>
                      <m:t>||</m:t>
                    </m:r>
                    <m:acc>
                      <m:accPr>
                        <m:chr m:val="̅"/>
                        <m:ctrlPr>
                          <a:rPr lang="cs-CZ" sz="1700" i="1" smtClean="0">
                            <a:latin typeface="Cambria Math" panose="02040503050406030204" pitchFamily="18" charset="0"/>
                            <a:ea typeface="Cambria Math" panose="02040503050406030204" pitchFamily="18" charset="0"/>
                          </a:rPr>
                        </m:ctrlPr>
                      </m:accPr>
                      <m:e>
                        <m:r>
                          <a:rPr lang="cs-CZ" sz="1700" b="0" i="1" smtClean="0">
                            <a:latin typeface="Cambria Math" panose="02040503050406030204" pitchFamily="18" charset="0"/>
                            <a:ea typeface="Cambria Math" panose="02040503050406030204" pitchFamily="18" charset="0"/>
                          </a:rPr>
                          <m:t>𝐿</m:t>
                        </m:r>
                      </m:e>
                    </m:acc>
                  </m:oMath>
                </a14:m>
                <a:r>
                  <a:rPr lang="cs-CZ" dirty="0"/>
                  <a:t>. </a:t>
                </a:r>
              </a:p>
              <a:p>
                <a:pPr lvl="1" indent="-284400">
                  <a:lnSpc>
                    <a:spcPct val="110000"/>
                  </a:lnSpc>
                </a:pPr>
                <a:r>
                  <a:rPr lang="cs-CZ" dirty="0"/>
                  <a:t>Najděte optimální rozvrh modelu </a:t>
                </a:r>
                <a14:m>
                  <m:oMath xmlns:m="http://schemas.openxmlformats.org/officeDocument/2006/math">
                    <m:r>
                      <a:rPr lang="cs-CZ" sz="1700" b="0" i="0" smtClean="0">
                        <a:latin typeface="Cambria Math" panose="02040503050406030204" pitchFamily="18" charset="0"/>
                        <a:ea typeface="Cambria Math" panose="02040503050406030204" pitchFamily="18" charset="0"/>
                      </a:rPr>
                      <m:t>1</m:t>
                    </m:r>
                    <m:r>
                      <a:rPr lang="cs-CZ" sz="1700" i="1">
                        <a:latin typeface="Cambria Math" panose="02040503050406030204" pitchFamily="18" charset="0"/>
                        <a:ea typeface="Cambria Math" panose="02040503050406030204" pitchFamily="18" charset="0"/>
                      </a:rPr>
                      <m:t>||</m:t>
                    </m:r>
                    <m:acc>
                      <m:accPr>
                        <m:chr m:val="̅"/>
                        <m:ctrlPr>
                          <a:rPr lang="cs-CZ" sz="1700" i="1" smtClean="0">
                            <a:latin typeface="Cambria Math" panose="02040503050406030204" pitchFamily="18" charset="0"/>
                            <a:ea typeface="Cambria Math" panose="02040503050406030204" pitchFamily="18" charset="0"/>
                          </a:rPr>
                        </m:ctrlPr>
                      </m:accPr>
                      <m:e>
                        <m:r>
                          <a:rPr lang="cs-CZ" sz="1700" b="0" i="1" smtClean="0">
                            <a:latin typeface="Cambria Math" panose="02040503050406030204" pitchFamily="18" charset="0"/>
                            <a:ea typeface="Cambria Math" panose="02040503050406030204" pitchFamily="18" charset="0"/>
                          </a:rPr>
                          <m:t>𝐿</m:t>
                        </m:r>
                      </m:e>
                    </m:acc>
                    <m:r>
                      <a:rPr lang="cs-CZ" sz="1700" b="0" i="1" smtClean="0">
                        <a:latin typeface="Cambria Math" panose="02040503050406030204" pitchFamily="18" charset="0"/>
                        <a:ea typeface="Cambria Math" panose="02040503050406030204" pitchFamily="18" charset="0"/>
                      </a:rPr>
                      <m:t>(</m:t>
                    </m:r>
                    <m:r>
                      <a:rPr lang="cs-CZ" sz="1700" b="0" i="1" smtClean="0">
                        <a:latin typeface="Cambria Math" panose="02040503050406030204" pitchFamily="18" charset="0"/>
                        <a:ea typeface="Cambria Math" panose="02040503050406030204" pitchFamily="18" charset="0"/>
                      </a:rPr>
                      <m:t>𝑤</m:t>
                    </m:r>
                    <m:r>
                      <a:rPr lang="cs-CZ" sz="1700" b="0" i="1" smtClean="0">
                        <a:latin typeface="Cambria Math" panose="02040503050406030204" pitchFamily="18" charset="0"/>
                        <a:ea typeface="Cambria Math" panose="02040503050406030204" pitchFamily="18" charset="0"/>
                      </a:rPr>
                      <m:t>)</m:t>
                    </m:r>
                  </m:oMath>
                </a14:m>
                <a:r>
                  <a:rPr lang="cs-CZ" sz="1600" dirty="0"/>
                  <a:t>.</a:t>
                </a:r>
              </a:p>
            </p:txBody>
          </p:sp>
        </mc:Choice>
        <mc:Fallback>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8466" y="1647546"/>
                <a:ext cx="11081341" cy="4467952"/>
              </a:xfrm>
              <a:blipFill>
                <a:blip r:embed="rId2"/>
                <a:stretch>
                  <a:fillRect l="-220"/>
                </a:stretch>
              </a:blipFill>
            </p:spPr>
            <p:txBody>
              <a:bodyPr/>
              <a:lstStyle/>
              <a:p>
                <a:r>
                  <a:rPr lang="cs-CZ">
                    <a:noFill/>
                  </a:rPr>
                  <a:t> </a:t>
                </a:r>
              </a:p>
            </p:txBody>
          </p:sp>
        </mc:Fallback>
      </mc:AlternateContent>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cs-CZ" dirty="0"/>
              <a:t>Příklady ke cvičením MPLS</a:t>
            </a:r>
            <a:endParaRPr lang="en-US" dirty="0"/>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cs-CZ" dirty="0"/>
              <a:t>Rozvrhování produkce</a:t>
            </a:r>
            <a:endParaRPr lang="en-US" dirty="0"/>
          </a:p>
        </p:txBody>
      </p:sp>
      <mc:AlternateContent xmlns:mc="http://schemas.openxmlformats.org/markup-compatibility/2006" xmlns:a14="http://schemas.microsoft.com/office/drawing/2010/main">
        <mc:Choice Requires="a14">
          <p:graphicFrame>
            <p:nvGraphicFramePr>
              <p:cNvPr id="12" name="Tabulka 11">
                <a:extLst>
                  <a:ext uri="{FF2B5EF4-FFF2-40B4-BE49-F238E27FC236}">
                    <a16:creationId xmlns:a16="http://schemas.microsoft.com/office/drawing/2014/main" id="{4FF3EEFD-BA3F-4AA8-85C9-F8F2D4A41535}"/>
                  </a:ext>
                </a:extLst>
              </p:cNvPr>
              <p:cNvGraphicFramePr>
                <a:graphicFrameLocks noGrp="1"/>
              </p:cNvGraphicFramePr>
              <p:nvPr>
                <p:extLst>
                  <p:ext uri="{D42A27DB-BD31-4B8C-83A1-F6EECF244321}">
                    <p14:modId xmlns:p14="http://schemas.microsoft.com/office/powerpoint/2010/main" val="1826084751"/>
                  </p:ext>
                </p:extLst>
              </p:nvPr>
            </p:nvGraphicFramePr>
            <p:xfrm>
              <a:off x="1332695" y="2775306"/>
              <a:ext cx="3129088" cy="2735588"/>
            </p:xfrm>
            <a:graphic>
              <a:graphicData uri="http://schemas.openxmlformats.org/drawingml/2006/table">
                <a:tbl>
                  <a:tblPr firstRow="1" firstCol="1" bandRow="1"/>
                  <a:tblGrid>
                    <a:gridCol w="1177898">
                      <a:extLst>
                        <a:ext uri="{9D8B030D-6E8A-4147-A177-3AD203B41FA5}">
                          <a16:colId xmlns:a16="http://schemas.microsoft.com/office/drawing/2014/main" val="736262997"/>
                        </a:ext>
                      </a:extLst>
                    </a:gridCol>
                    <a:gridCol w="625818">
                      <a:extLst>
                        <a:ext uri="{9D8B030D-6E8A-4147-A177-3AD203B41FA5}">
                          <a16:colId xmlns:a16="http://schemas.microsoft.com/office/drawing/2014/main" val="1101865399"/>
                        </a:ext>
                      </a:extLst>
                    </a:gridCol>
                    <a:gridCol w="596512">
                      <a:extLst>
                        <a:ext uri="{9D8B030D-6E8A-4147-A177-3AD203B41FA5}">
                          <a16:colId xmlns:a16="http://schemas.microsoft.com/office/drawing/2014/main" val="2354943634"/>
                        </a:ext>
                      </a:extLst>
                    </a:gridCol>
                    <a:gridCol w="728860">
                      <a:extLst>
                        <a:ext uri="{9D8B030D-6E8A-4147-A177-3AD203B41FA5}">
                          <a16:colId xmlns:a16="http://schemas.microsoft.com/office/drawing/2014/main" val="2244387381"/>
                        </a:ext>
                      </a:extLst>
                    </a:gridCol>
                  </a:tblGrid>
                  <a:tr h="389902">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Dávka</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14:m>
                            <m:oMathPara xmlns:m="http://schemas.openxmlformats.org/officeDocument/2006/math">
                              <m:oMathParaPr>
                                <m:jc m:val="centerGroup"/>
                              </m:oMathParaPr>
                              <m:oMath xmlns:m="http://schemas.openxmlformats.org/officeDocument/2006/math">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Calibri" panose="020F0502020204030204" pitchFamily="34" charset="0"/>
                                        <a:cs typeface="Times New Roman" panose="02020603050405020304" pitchFamily="18" charset="0"/>
                                      </a:rPr>
                                      <m:t>𝑡</m:t>
                                    </m:r>
                                  </m:e>
                                  <m:sub>
                                    <m:r>
                                      <a:rPr lang="cs-CZ" sz="1600" i="1">
                                        <a:effectLst/>
                                        <a:latin typeface="Cambria Math" panose="02040503050406030204" pitchFamily="18" charset="0"/>
                                        <a:ea typeface="Calibri" panose="020F0502020204030204" pitchFamily="34" charset="0"/>
                                        <a:cs typeface="Times New Roman" panose="02020603050405020304" pitchFamily="18" charset="0"/>
                                      </a:rPr>
                                      <m:t>𝑗</m:t>
                                    </m:r>
                                  </m:sub>
                                </m:sSub>
                              </m:oMath>
                            </m:oMathPara>
                          </a14:m>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2065" algn="ctr">
                            <a:spcAft>
                              <a:spcPts val="200"/>
                            </a:spcAft>
                          </a:pPr>
                          <a14:m>
                            <m:oMathPara xmlns:m="http://schemas.openxmlformats.org/officeDocument/2006/math">
                              <m:oMathParaPr>
                                <m:jc m:val="centerGroup"/>
                              </m:oMathParaPr>
                              <m:oMath xmlns:m="http://schemas.openxmlformats.org/officeDocument/2006/math">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cs-CZ" sz="1600" i="1">
                                        <a:effectLst/>
                                        <a:latin typeface="Cambria Math" panose="02040503050406030204" pitchFamily="18" charset="0"/>
                                        <a:ea typeface="Calibri" panose="020F0502020204030204" pitchFamily="34" charset="0"/>
                                        <a:cs typeface="Times New Roman" panose="02020603050405020304" pitchFamily="18" charset="0"/>
                                      </a:rPr>
                                      <m:t>𝑗</m:t>
                                    </m:r>
                                  </m:sub>
                                </m:sSub>
                              </m:oMath>
                            </m:oMathPara>
                          </a14:m>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14:m>
                            <m:oMathPara xmlns:m="http://schemas.openxmlformats.org/officeDocument/2006/math">
                              <m:oMathParaPr>
                                <m:jc m:val="centerGroup"/>
                              </m:oMathParaPr>
                              <m:oMath xmlns:m="http://schemas.openxmlformats.org/officeDocument/2006/math">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Calibri" panose="020F0502020204030204" pitchFamily="34" charset="0"/>
                                        <a:cs typeface="Times New Roman" panose="02020603050405020304" pitchFamily="18" charset="0"/>
                                      </a:rPr>
                                      <m:t>𝑤</m:t>
                                    </m:r>
                                  </m:e>
                                  <m:sub>
                                    <m:r>
                                      <a:rPr lang="cs-CZ" sz="1600" i="1">
                                        <a:effectLst/>
                                        <a:latin typeface="Cambria Math" panose="02040503050406030204" pitchFamily="18" charset="0"/>
                                        <a:ea typeface="Calibri" panose="020F0502020204030204" pitchFamily="34" charset="0"/>
                                        <a:cs typeface="Times New Roman" panose="02020603050405020304" pitchFamily="18" charset="0"/>
                                      </a:rPr>
                                      <m:t>𝑗</m:t>
                                    </m:r>
                                  </m:sub>
                                </m:sSub>
                              </m:oMath>
                            </m:oMathPara>
                          </a14:m>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1185765"/>
                      </a:ext>
                    </a:extLst>
                  </a:tr>
                  <a:tr h="335098">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14738682"/>
                      </a:ext>
                    </a:extLst>
                  </a:tr>
                  <a:tr h="335098">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33365533"/>
                      </a:ext>
                    </a:extLst>
                  </a:tr>
                  <a:tr h="335098">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049728554"/>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192145423"/>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0,08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74670878"/>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3238683872"/>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0,23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660438435"/>
                      </a:ext>
                    </a:extLst>
                  </a:tr>
                </a:tbl>
              </a:graphicData>
            </a:graphic>
          </p:graphicFrame>
        </mc:Choice>
        <mc:Fallback xmlns="">
          <p:graphicFrame>
            <p:nvGraphicFramePr>
              <p:cNvPr id="12" name="Tabulka 11">
                <a:extLst>
                  <a:ext uri="{FF2B5EF4-FFF2-40B4-BE49-F238E27FC236}">
                    <a16:creationId xmlns:a16="http://schemas.microsoft.com/office/drawing/2014/main" id="{4FF3EEFD-BA3F-4AA8-85C9-F8F2D4A41535}"/>
                  </a:ext>
                </a:extLst>
              </p:cNvPr>
              <p:cNvGraphicFramePr>
                <a:graphicFrameLocks noGrp="1"/>
              </p:cNvGraphicFramePr>
              <p:nvPr>
                <p:extLst>
                  <p:ext uri="{D42A27DB-BD31-4B8C-83A1-F6EECF244321}">
                    <p14:modId xmlns:p14="http://schemas.microsoft.com/office/powerpoint/2010/main" val="1826084751"/>
                  </p:ext>
                </p:extLst>
              </p:nvPr>
            </p:nvGraphicFramePr>
            <p:xfrm>
              <a:off x="1332695" y="2775306"/>
              <a:ext cx="3129088" cy="2735588"/>
            </p:xfrm>
            <a:graphic>
              <a:graphicData uri="http://schemas.openxmlformats.org/drawingml/2006/table">
                <a:tbl>
                  <a:tblPr firstRow="1" firstCol="1" bandRow="1"/>
                  <a:tblGrid>
                    <a:gridCol w="1177898">
                      <a:extLst>
                        <a:ext uri="{9D8B030D-6E8A-4147-A177-3AD203B41FA5}">
                          <a16:colId xmlns:a16="http://schemas.microsoft.com/office/drawing/2014/main" val="736262997"/>
                        </a:ext>
                      </a:extLst>
                    </a:gridCol>
                    <a:gridCol w="625818">
                      <a:extLst>
                        <a:ext uri="{9D8B030D-6E8A-4147-A177-3AD203B41FA5}">
                          <a16:colId xmlns:a16="http://schemas.microsoft.com/office/drawing/2014/main" val="1101865399"/>
                        </a:ext>
                      </a:extLst>
                    </a:gridCol>
                    <a:gridCol w="596512">
                      <a:extLst>
                        <a:ext uri="{9D8B030D-6E8A-4147-A177-3AD203B41FA5}">
                          <a16:colId xmlns:a16="http://schemas.microsoft.com/office/drawing/2014/main" val="2354943634"/>
                        </a:ext>
                      </a:extLst>
                    </a:gridCol>
                    <a:gridCol w="728860">
                      <a:extLst>
                        <a:ext uri="{9D8B030D-6E8A-4147-A177-3AD203B41FA5}">
                          <a16:colId xmlns:a16="http://schemas.microsoft.com/office/drawing/2014/main" val="2244387381"/>
                        </a:ext>
                      </a:extLst>
                    </a:gridCol>
                  </a:tblGrid>
                  <a:tr h="389902">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Dávka</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endParaRPr lang="cs-CZ"/>
                        </a:p>
                      </a:txBody>
                      <a:tcPr marL="0" marR="0" marT="0" marB="0" anchor="ctr">
                        <a:lnL>
                          <a:noFill/>
                        </a:lnL>
                        <a:lnR>
                          <a:noFill/>
                        </a:lnR>
                        <a:lnT>
                          <a:noFill/>
                        </a:lnT>
                        <a:lnB w="12700" cap="flat" cmpd="sng" algn="ctr">
                          <a:solidFill>
                            <a:srgbClr val="000000"/>
                          </a:solidFill>
                          <a:prstDash val="solid"/>
                          <a:round/>
                          <a:headEnd type="none" w="med" len="med"/>
                          <a:tailEnd type="none" w="med" len="med"/>
                        </a:lnB>
                        <a:blipFill>
                          <a:blip r:embed="rId3"/>
                          <a:stretch>
                            <a:fillRect l="-187379" r="-212621" b="-621875"/>
                          </a:stretch>
                        </a:blipFill>
                      </a:tcPr>
                    </a:tc>
                    <a:tc>
                      <a:txBody>
                        <a:bodyPr/>
                        <a:lstStyle/>
                        <a:p>
                          <a:endParaRPr lang="cs-CZ"/>
                        </a:p>
                      </a:txBody>
                      <a:tcPr marL="0" marR="0" marT="0" marB="0" anchor="ctr">
                        <a:lnL>
                          <a:noFill/>
                        </a:lnL>
                        <a:lnR>
                          <a:noFill/>
                        </a:lnR>
                        <a:lnT>
                          <a:noFill/>
                        </a:lnT>
                        <a:lnB w="12700" cap="flat" cmpd="sng" algn="ctr">
                          <a:solidFill>
                            <a:srgbClr val="000000"/>
                          </a:solidFill>
                          <a:prstDash val="solid"/>
                          <a:round/>
                          <a:headEnd type="none" w="med" len="med"/>
                          <a:tailEnd type="none" w="med" len="med"/>
                        </a:lnB>
                        <a:blipFill>
                          <a:blip r:embed="rId3"/>
                          <a:stretch>
                            <a:fillRect l="-302041" r="-123469" b="-621875"/>
                          </a:stretch>
                        </a:blipFill>
                      </a:tcPr>
                    </a:tc>
                    <a:tc>
                      <a:txBody>
                        <a:bodyPr/>
                        <a:lstStyle/>
                        <a:p>
                          <a:endParaRPr lang="cs-CZ"/>
                        </a:p>
                      </a:txBody>
                      <a:tcPr marL="0" marR="0" marT="0" marB="0" anchor="ctr">
                        <a:lnL>
                          <a:noFill/>
                        </a:lnL>
                        <a:lnR>
                          <a:noFill/>
                        </a:lnR>
                        <a:lnT>
                          <a:noFill/>
                        </a:lnT>
                        <a:lnB w="12700" cap="flat" cmpd="sng" algn="ctr">
                          <a:solidFill>
                            <a:srgbClr val="000000"/>
                          </a:solidFill>
                          <a:prstDash val="solid"/>
                          <a:round/>
                          <a:headEnd type="none" w="med" len="med"/>
                          <a:tailEnd type="none" w="med" len="med"/>
                        </a:lnB>
                        <a:blipFill>
                          <a:blip r:embed="rId3"/>
                          <a:stretch>
                            <a:fillRect l="-328333" r="-833" b="-621875"/>
                          </a:stretch>
                        </a:blipFill>
                      </a:tcPr>
                    </a:tc>
                    <a:extLst>
                      <a:ext uri="{0D108BD9-81ED-4DB2-BD59-A6C34878D82A}">
                        <a16:rowId xmlns:a16="http://schemas.microsoft.com/office/drawing/2014/main" val="3671185765"/>
                      </a:ext>
                    </a:extLst>
                  </a:tr>
                  <a:tr h="335098">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14738682"/>
                      </a:ext>
                    </a:extLst>
                  </a:tr>
                  <a:tr h="335098">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33365533"/>
                      </a:ext>
                    </a:extLst>
                  </a:tr>
                  <a:tr h="335098">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049728554"/>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192145423"/>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0,08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74670878"/>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3238683872"/>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0,23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660438435"/>
                      </a:ext>
                    </a:extLst>
                  </a:tr>
                </a:tbl>
              </a:graphicData>
            </a:graphic>
          </p:graphicFrame>
        </mc:Fallback>
      </mc:AlternateContent>
    </p:spTree>
    <p:extLst>
      <p:ext uri="{BB962C8B-B14F-4D97-AF65-F5344CB8AC3E}">
        <p14:creationId xmlns:p14="http://schemas.microsoft.com/office/powerpoint/2010/main" val="1162692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21</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cs-CZ"/>
              <a:t>Modelování produkčních a logistických systémů - cvičení, ŠAVŠ, Jan Fábry, 26.1.2022</a:t>
            </a:r>
            <a:endParaRPr lang="cs-CZ" dirty="0"/>
          </a:p>
        </p:txBody>
      </p:sp>
      <mc:AlternateContent xmlns:mc="http://schemas.openxmlformats.org/markup-compatibility/2006">
        <mc:Choice xmlns:a14="http://schemas.microsoft.com/office/drawing/2010/main"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081341" cy="4467952"/>
              </a:xfrm>
            </p:spPr>
            <p:txBody>
              <a:bodyPr>
                <a:noAutofit/>
              </a:bodyPr>
              <a:lstStyle/>
              <a:p>
                <a:pPr marL="285750" lvl="0" indent="-285750">
                  <a:lnSpc>
                    <a:spcPct val="110000"/>
                  </a:lnSpc>
                  <a:buFont typeface="Wingdings" panose="05000000000000000000" pitchFamily="2" charset="2"/>
                  <a:buChar char="§"/>
                </a:pPr>
                <a:r>
                  <a:rPr lang="pl-PL" dirty="0">
                    <a:solidFill>
                      <a:srgbClr val="4BA82E"/>
                    </a:solidFill>
                  </a:rPr>
                  <a:t>Příklad 24 – Rozvrhování produkce </a:t>
                </a:r>
                <a14:m>
                  <m:oMath xmlns:m="http://schemas.openxmlformats.org/officeDocument/2006/math">
                    <m:r>
                      <a:rPr lang="cs-CZ" sz="1700" b="0" i="0" smtClean="0">
                        <a:solidFill>
                          <a:srgbClr val="009900"/>
                        </a:solidFill>
                        <a:latin typeface="Cambria Math" panose="02040503050406030204" pitchFamily="18" charset="0"/>
                        <a:ea typeface="Cambria Math" panose="02040503050406030204" pitchFamily="18" charset="0"/>
                      </a:rPr>
                      <m:t>1</m:t>
                    </m:r>
                    <m:r>
                      <a:rPr lang="cs-CZ" sz="1700" b="0" i="1">
                        <a:solidFill>
                          <a:srgbClr val="009900"/>
                        </a:solidFill>
                        <a:latin typeface="Cambria Math" panose="02040503050406030204" pitchFamily="18" charset="0"/>
                        <a:ea typeface="Cambria Math" panose="02040503050406030204" pitchFamily="18" charset="0"/>
                      </a:rPr>
                      <m:t>||</m:t>
                    </m:r>
                    <m:r>
                      <a:rPr lang="cs-CZ" sz="1700" i="1" smtClean="0">
                        <a:solidFill>
                          <a:srgbClr val="009900"/>
                        </a:solidFill>
                        <a:latin typeface="Cambria Math" panose="02040503050406030204" pitchFamily="18" charset="0"/>
                        <a:ea typeface="Cambria Math" panose="02040503050406030204" pitchFamily="18" charset="0"/>
                      </a:rPr>
                      <m:t>𝑁</m:t>
                    </m:r>
                  </m:oMath>
                </a14:m>
                <a:r>
                  <a:rPr lang="cs-CZ" dirty="0">
                    <a:solidFill>
                      <a:srgbClr val="009900"/>
                    </a:solidFill>
                    <a:latin typeface="Times New Roman" panose="02020603050405020304" pitchFamily="18" charset="0"/>
                    <a:ea typeface="Times New Roman" panose="02020603050405020304" pitchFamily="18" charset="0"/>
                  </a:rPr>
                  <a:t> </a:t>
                </a:r>
                <a:endParaRPr lang="pl-PL" dirty="0">
                  <a:solidFill>
                    <a:srgbClr val="4BA82E"/>
                  </a:solidFill>
                </a:endParaRPr>
              </a:p>
              <a:p>
                <a:pPr lvl="1" indent="-284400">
                  <a:lnSpc>
                    <a:spcPct val="110000"/>
                  </a:lnSpc>
                </a:pPr>
                <a:r>
                  <a:rPr lang="cs-CZ" dirty="0"/>
                  <a:t>Najděte optimální rozvrh modelu </a:t>
                </a:r>
                <a14:m>
                  <m:oMath xmlns:m="http://schemas.openxmlformats.org/officeDocument/2006/math">
                    <m:r>
                      <a:rPr lang="cs-CZ" sz="1700" b="0" i="0" smtClean="0">
                        <a:latin typeface="Cambria Math" panose="02040503050406030204" pitchFamily="18" charset="0"/>
                        <a:ea typeface="Cambria Math" panose="02040503050406030204" pitchFamily="18" charset="0"/>
                      </a:rPr>
                      <m:t>1</m:t>
                    </m:r>
                    <m:r>
                      <a:rPr lang="cs-CZ" sz="1700" i="1">
                        <a:latin typeface="Cambria Math" panose="02040503050406030204" pitchFamily="18" charset="0"/>
                        <a:ea typeface="Cambria Math" panose="02040503050406030204" pitchFamily="18" charset="0"/>
                      </a:rPr>
                      <m:t>||</m:t>
                    </m:r>
                    <m:r>
                      <a:rPr lang="cs-CZ" sz="1700" i="1" smtClean="0">
                        <a:latin typeface="Cambria Math" panose="02040503050406030204" pitchFamily="18" charset="0"/>
                        <a:ea typeface="Cambria Math" panose="02040503050406030204" pitchFamily="18" charset="0"/>
                      </a:rPr>
                      <m:t>𝑁</m:t>
                    </m:r>
                  </m:oMath>
                </a14:m>
                <a:r>
                  <a:rPr lang="cs-CZ" dirty="0"/>
                  <a:t> s použitím </a:t>
                </a:r>
                <a:r>
                  <a:rPr lang="cs-CZ" dirty="0" err="1"/>
                  <a:t>Mooreova</a:t>
                </a:r>
                <a:r>
                  <a:rPr lang="cs-CZ" dirty="0"/>
                  <a:t> algoritmu.</a:t>
                </a:r>
              </a:p>
            </p:txBody>
          </p:sp>
        </mc:Choice>
        <mc:Fallback>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8466" y="1647546"/>
                <a:ext cx="11081341" cy="4467952"/>
              </a:xfrm>
              <a:blipFill>
                <a:blip r:embed="rId2"/>
                <a:stretch>
                  <a:fillRect l="-220" t="-136"/>
                </a:stretch>
              </a:blipFill>
            </p:spPr>
            <p:txBody>
              <a:bodyPr/>
              <a:lstStyle/>
              <a:p>
                <a:r>
                  <a:rPr lang="cs-CZ">
                    <a:noFill/>
                  </a:rPr>
                  <a:t> </a:t>
                </a:r>
              </a:p>
            </p:txBody>
          </p:sp>
        </mc:Fallback>
      </mc:AlternateContent>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cs-CZ" dirty="0"/>
              <a:t>Příklady ke cvičením MPLS</a:t>
            </a:r>
            <a:endParaRPr lang="en-US" dirty="0"/>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cs-CZ" dirty="0"/>
              <a:t>Rozvrhování produkce</a:t>
            </a:r>
            <a:endParaRPr lang="en-US" dirty="0"/>
          </a:p>
        </p:txBody>
      </p:sp>
      <mc:AlternateContent xmlns:mc="http://schemas.openxmlformats.org/markup-compatibility/2006" xmlns:a14="http://schemas.microsoft.com/office/drawing/2010/main">
        <mc:Choice Requires="a14">
          <p:graphicFrame>
            <p:nvGraphicFramePr>
              <p:cNvPr id="12" name="Tabulka 11">
                <a:extLst>
                  <a:ext uri="{FF2B5EF4-FFF2-40B4-BE49-F238E27FC236}">
                    <a16:creationId xmlns:a16="http://schemas.microsoft.com/office/drawing/2014/main" id="{4FF3EEFD-BA3F-4AA8-85C9-F8F2D4A41535}"/>
                  </a:ext>
                </a:extLst>
              </p:cNvPr>
              <p:cNvGraphicFramePr>
                <a:graphicFrameLocks noGrp="1"/>
              </p:cNvGraphicFramePr>
              <p:nvPr>
                <p:extLst>
                  <p:ext uri="{D42A27DB-BD31-4B8C-83A1-F6EECF244321}">
                    <p14:modId xmlns:p14="http://schemas.microsoft.com/office/powerpoint/2010/main" val="1020335650"/>
                  </p:ext>
                </p:extLst>
              </p:nvPr>
            </p:nvGraphicFramePr>
            <p:xfrm>
              <a:off x="1324531" y="2595692"/>
              <a:ext cx="3129088" cy="2735588"/>
            </p:xfrm>
            <a:graphic>
              <a:graphicData uri="http://schemas.openxmlformats.org/drawingml/2006/table">
                <a:tbl>
                  <a:tblPr firstRow="1" firstCol="1" bandRow="1"/>
                  <a:tblGrid>
                    <a:gridCol w="1177898">
                      <a:extLst>
                        <a:ext uri="{9D8B030D-6E8A-4147-A177-3AD203B41FA5}">
                          <a16:colId xmlns:a16="http://schemas.microsoft.com/office/drawing/2014/main" val="736262997"/>
                        </a:ext>
                      </a:extLst>
                    </a:gridCol>
                    <a:gridCol w="625818">
                      <a:extLst>
                        <a:ext uri="{9D8B030D-6E8A-4147-A177-3AD203B41FA5}">
                          <a16:colId xmlns:a16="http://schemas.microsoft.com/office/drawing/2014/main" val="1101865399"/>
                        </a:ext>
                      </a:extLst>
                    </a:gridCol>
                    <a:gridCol w="596512">
                      <a:extLst>
                        <a:ext uri="{9D8B030D-6E8A-4147-A177-3AD203B41FA5}">
                          <a16:colId xmlns:a16="http://schemas.microsoft.com/office/drawing/2014/main" val="2354943634"/>
                        </a:ext>
                      </a:extLst>
                    </a:gridCol>
                    <a:gridCol w="728860">
                      <a:extLst>
                        <a:ext uri="{9D8B030D-6E8A-4147-A177-3AD203B41FA5}">
                          <a16:colId xmlns:a16="http://schemas.microsoft.com/office/drawing/2014/main" val="2244387381"/>
                        </a:ext>
                      </a:extLst>
                    </a:gridCol>
                  </a:tblGrid>
                  <a:tr h="389902">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Dávka</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14:m>
                            <m:oMathPara xmlns:m="http://schemas.openxmlformats.org/officeDocument/2006/math">
                              <m:oMathParaPr>
                                <m:jc m:val="centerGroup"/>
                              </m:oMathParaPr>
                              <m:oMath xmlns:m="http://schemas.openxmlformats.org/officeDocument/2006/math">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Calibri" panose="020F0502020204030204" pitchFamily="34" charset="0"/>
                                        <a:cs typeface="Times New Roman" panose="02020603050405020304" pitchFamily="18" charset="0"/>
                                      </a:rPr>
                                      <m:t>𝑡</m:t>
                                    </m:r>
                                  </m:e>
                                  <m:sub>
                                    <m:r>
                                      <a:rPr lang="cs-CZ" sz="1600" i="1">
                                        <a:effectLst/>
                                        <a:latin typeface="Cambria Math" panose="02040503050406030204" pitchFamily="18" charset="0"/>
                                        <a:ea typeface="Calibri" panose="020F0502020204030204" pitchFamily="34" charset="0"/>
                                        <a:cs typeface="Times New Roman" panose="02020603050405020304" pitchFamily="18" charset="0"/>
                                      </a:rPr>
                                      <m:t>𝑗</m:t>
                                    </m:r>
                                  </m:sub>
                                </m:sSub>
                              </m:oMath>
                            </m:oMathPara>
                          </a14:m>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2065" algn="ctr">
                            <a:spcAft>
                              <a:spcPts val="200"/>
                            </a:spcAft>
                          </a:pPr>
                          <a14:m>
                            <m:oMathPara xmlns:m="http://schemas.openxmlformats.org/officeDocument/2006/math">
                              <m:oMathParaPr>
                                <m:jc m:val="centerGroup"/>
                              </m:oMathParaPr>
                              <m:oMath xmlns:m="http://schemas.openxmlformats.org/officeDocument/2006/math">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cs-CZ" sz="1600" i="1">
                                        <a:effectLst/>
                                        <a:latin typeface="Cambria Math" panose="02040503050406030204" pitchFamily="18" charset="0"/>
                                        <a:ea typeface="Calibri" panose="020F0502020204030204" pitchFamily="34" charset="0"/>
                                        <a:cs typeface="Times New Roman" panose="02020603050405020304" pitchFamily="18" charset="0"/>
                                      </a:rPr>
                                      <m:t>𝑗</m:t>
                                    </m:r>
                                  </m:sub>
                                </m:sSub>
                              </m:oMath>
                            </m:oMathPara>
                          </a14:m>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14:m>
                            <m:oMathPara xmlns:m="http://schemas.openxmlformats.org/officeDocument/2006/math">
                              <m:oMathParaPr>
                                <m:jc m:val="centerGroup"/>
                              </m:oMathParaPr>
                              <m:oMath xmlns:m="http://schemas.openxmlformats.org/officeDocument/2006/math">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Calibri" panose="020F0502020204030204" pitchFamily="34" charset="0"/>
                                        <a:cs typeface="Times New Roman" panose="02020603050405020304" pitchFamily="18" charset="0"/>
                                      </a:rPr>
                                      <m:t>𝑤</m:t>
                                    </m:r>
                                  </m:e>
                                  <m:sub>
                                    <m:r>
                                      <a:rPr lang="cs-CZ" sz="1600" i="1">
                                        <a:effectLst/>
                                        <a:latin typeface="Cambria Math" panose="02040503050406030204" pitchFamily="18" charset="0"/>
                                        <a:ea typeface="Calibri" panose="020F0502020204030204" pitchFamily="34" charset="0"/>
                                        <a:cs typeface="Times New Roman" panose="02020603050405020304" pitchFamily="18" charset="0"/>
                                      </a:rPr>
                                      <m:t>𝑗</m:t>
                                    </m:r>
                                  </m:sub>
                                </m:sSub>
                              </m:oMath>
                            </m:oMathPara>
                          </a14:m>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1185765"/>
                      </a:ext>
                    </a:extLst>
                  </a:tr>
                  <a:tr h="335098">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14738682"/>
                      </a:ext>
                    </a:extLst>
                  </a:tr>
                  <a:tr h="335098">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33365533"/>
                      </a:ext>
                    </a:extLst>
                  </a:tr>
                  <a:tr h="335098">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049728554"/>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192145423"/>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0,08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74670878"/>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3238683872"/>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0,23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660438435"/>
                      </a:ext>
                    </a:extLst>
                  </a:tr>
                </a:tbl>
              </a:graphicData>
            </a:graphic>
          </p:graphicFrame>
        </mc:Choice>
        <mc:Fallback xmlns="">
          <p:graphicFrame>
            <p:nvGraphicFramePr>
              <p:cNvPr id="12" name="Tabulka 11">
                <a:extLst>
                  <a:ext uri="{FF2B5EF4-FFF2-40B4-BE49-F238E27FC236}">
                    <a16:creationId xmlns:a16="http://schemas.microsoft.com/office/drawing/2014/main" id="{4FF3EEFD-BA3F-4AA8-85C9-F8F2D4A41535}"/>
                  </a:ext>
                </a:extLst>
              </p:cNvPr>
              <p:cNvGraphicFramePr>
                <a:graphicFrameLocks noGrp="1"/>
              </p:cNvGraphicFramePr>
              <p:nvPr>
                <p:extLst>
                  <p:ext uri="{D42A27DB-BD31-4B8C-83A1-F6EECF244321}">
                    <p14:modId xmlns:p14="http://schemas.microsoft.com/office/powerpoint/2010/main" val="1020335650"/>
                  </p:ext>
                </p:extLst>
              </p:nvPr>
            </p:nvGraphicFramePr>
            <p:xfrm>
              <a:off x="1324531" y="2595692"/>
              <a:ext cx="3129088" cy="2735588"/>
            </p:xfrm>
            <a:graphic>
              <a:graphicData uri="http://schemas.openxmlformats.org/drawingml/2006/table">
                <a:tbl>
                  <a:tblPr firstRow="1" firstCol="1" bandRow="1"/>
                  <a:tblGrid>
                    <a:gridCol w="1177898">
                      <a:extLst>
                        <a:ext uri="{9D8B030D-6E8A-4147-A177-3AD203B41FA5}">
                          <a16:colId xmlns:a16="http://schemas.microsoft.com/office/drawing/2014/main" val="736262997"/>
                        </a:ext>
                      </a:extLst>
                    </a:gridCol>
                    <a:gridCol w="625818">
                      <a:extLst>
                        <a:ext uri="{9D8B030D-6E8A-4147-A177-3AD203B41FA5}">
                          <a16:colId xmlns:a16="http://schemas.microsoft.com/office/drawing/2014/main" val="1101865399"/>
                        </a:ext>
                      </a:extLst>
                    </a:gridCol>
                    <a:gridCol w="596512">
                      <a:extLst>
                        <a:ext uri="{9D8B030D-6E8A-4147-A177-3AD203B41FA5}">
                          <a16:colId xmlns:a16="http://schemas.microsoft.com/office/drawing/2014/main" val="2354943634"/>
                        </a:ext>
                      </a:extLst>
                    </a:gridCol>
                    <a:gridCol w="728860">
                      <a:extLst>
                        <a:ext uri="{9D8B030D-6E8A-4147-A177-3AD203B41FA5}">
                          <a16:colId xmlns:a16="http://schemas.microsoft.com/office/drawing/2014/main" val="2244387381"/>
                        </a:ext>
                      </a:extLst>
                    </a:gridCol>
                  </a:tblGrid>
                  <a:tr h="389902">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Dávka</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endParaRPr lang="cs-CZ"/>
                        </a:p>
                      </a:txBody>
                      <a:tcPr marL="0" marR="0" marT="0" marB="0" anchor="ctr">
                        <a:lnL>
                          <a:noFill/>
                        </a:lnL>
                        <a:lnR>
                          <a:noFill/>
                        </a:lnR>
                        <a:lnT>
                          <a:noFill/>
                        </a:lnT>
                        <a:lnB w="12700" cap="flat" cmpd="sng" algn="ctr">
                          <a:solidFill>
                            <a:srgbClr val="000000"/>
                          </a:solidFill>
                          <a:prstDash val="solid"/>
                          <a:round/>
                          <a:headEnd type="none" w="med" len="med"/>
                          <a:tailEnd type="none" w="med" len="med"/>
                        </a:lnB>
                        <a:blipFill>
                          <a:blip r:embed="rId3"/>
                          <a:stretch>
                            <a:fillRect l="-187379" r="-212621" b="-623438"/>
                          </a:stretch>
                        </a:blipFill>
                      </a:tcPr>
                    </a:tc>
                    <a:tc>
                      <a:txBody>
                        <a:bodyPr/>
                        <a:lstStyle/>
                        <a:p>
                          <a:endParaRPr lang="cs-CZ"/>
                        </a:p>
                      </a:txBody>
                      <a:tcPr marL="0" marR="0" marT="0" marB="0" anchor="ctr">
                        <a:lnL>
                          <a:noFill/>
                        </a:lnL>
                        <a:lnR>
                          <a:noFill/>
                        </a:lnR>
                        <a:lnT>
                          <a:noFill/>
                        </a:lnT>
                        <a:lnB w="12700" cap="flat" cmpd="sng" algn="ctr">
                          <a:solidFill>
                            <a:srgbClr val="000000"/>
                          </a:solidFill>
                          <a:prstDash val="solid"/>
                          <a:round/>
                          <a:headEnd type="none" w="med" len="med"/>
                          <a:tailEnd type="none" w="med" len="med"/>
                        </a:lnB>
                        <a:blipFill>
                          <a:blip r:embed="rId3"/>
                          <a:stretch>
                            <a:fillRect l="-302041" r="-123469" b="-623438"/>
                          </a:stretch>
                        </a:blipFill>
                      </a:tcPr>
                    </a:tc>
                    <a:tc>
                      <a:txBody>
                        <a:bodyPr/>
                        <a:lstStyle/>
                        <a:p>
                          <a:endParaRPr lang="cs-CZ"/>
                        </a:p>
                      </a:txBody>
                      <a:tcPr marL="0" marR="0" marT="0" marB="0" anchor="ctr">
                        <a:lnL>
                          <a:noFill/>
                        </a:lnL>
                        <a:lnR>
                          <a:noFill/>
                        </a:lnR>
                        <a:lnT>
                          <a:noFill/>
                        </a:lnT>
                        <a:lnB w="12700" cap="flat" cmpd="sng" algn="ctr">
                          <a:solidFill>
                            <a:srgbClr val="000000"/>
                          </a:solidFill>
                          <a:prstDash val="solid"/>
                          <a:round/>
                          <a:headEnd type="none" w="med" len="med"/>
                          <a:tailEnd type="none" w="med" len="med"/>
                        </a:lnB>
                        <a:blipFill>
                          <a:blip r:embed="rId3"/>
                          <a:stretch>
                            <a:fillRect l="-328333" r="-833" b="-623438"/>
                          </a:stretch>
                        </a:blipFill>
                      </a:tcPr>
                    </a:tc>
                    <a:extLst>
                      <a:ext uri="{0D108BD9-81ED-4DB2-BD59-A6C34878D82A}">
                        <a16:rowId xmlns:a16="http://schemas.microsoft.com/office/drawing/2014/main" val="3671185765"/>
                      </a:ext>
                    </a:extLst>
                  </a:tr>
                  <a:tr h="335098">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14738682"/>
                      </a:ext>
                    </a:extLst>
                  </a:tr>
                  <a:tr h="335098">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33365533"/>
                      </a:ext>
                    </a:extLst>
                  </a:tr>
                  <a:tr h="335098">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049728554"/>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192145423"/>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0,08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74670878"/>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3238683872"/>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0,23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660438435"/>
                      </a:ext>
                    </a:extLst>
                  </a:tr>
                </a:tbl>
              </a:graphicData>
            </a:graphic>
          </p:graphicFrame>
        </mc:Fallback>
      </mc:AlternateContent>
    </p:spTree>
    <p:extLst>
      <p:ext uri="{BB962C8B-B14F-4D97-AF65-F5344CB8AC3E}">
        <p14:creationId xmlns:p14="http://schemas.microsoft.com/office/powerpoint/2010/main" val="3921152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22</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cs-CZ"/>
              <a:t>Modelování produkčních a logistických systémů - cvičení, ŠAVŠ, Jan Fábry, 26.1.2022</a:t>
            </a:r>
            <a:endParaRPr lang="cs-CZ" dirty="0"/>
          </a:p>
        </p:txBody>
      </p:sp>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081341" cy="4467952"/>
              </a:xfrm>
            </p:spPr>
            <p:txBody>
              <a:bodyPr>
                <a:noAutofit/>
              </a:bodyPr>
              <a:lstStyle/>
              <a:p>
                <a:pPr marL="285750" lvl="0" indent="-285750">
                  <a:lnSpc>
                    <a:spcPct val="110000"/>
                  </a:lnSpc>
                  <a:buFont typeface="Wingdings" panose="05000000000000000000" pitchFamily="2" charset="2"/>
                  <a:buChar char="§"/>
                </a:pPr>
                <a:r>
                  <a:rPr lang="pl-PL" dirty="0">
                    <a:solidFill>
                      <a:srgbClr val="4BA82E"/>
                    </a:solidFill>
                  </a:rPr>
                  <a:t>Příklad 25 – Rozvrhování produkce </a:t>
                </a:r>
                <a14:m>
                  <m:oMath xmlns:m="http://schemas.openxmlformats.org/officeDocument/2006/math">
                    <m:r>
                      <a:rPr lang="cs-CZ" sz="1700" b="0" i="0" smtClean="0">
                        <a:solidFill>
                          <a:srgbClr val="009900"/>
                        </a:solidFill>
                        <a:latin typeface="Cambria Math" panose="02040503050406030204" pitchFamily="18" charset="0"/>
                        <a:ea typeface="Cambria Math" panose="02040503050406030204" pitchFamily="18" charset="0"/>
                      </a:rPr>
                      <m:t>1</m:t>
                    </m:r>
                    <m:r>
                      <a:rPr lang="cs-CZ" sz="1700" b="0" i="1">
                        <a:solidFill>
                          <a:srgbClr val="009900"/>
                        </a:solidFill>
                        <a:latin typeface="Cambria Math" panose="02040503050406030204" pitchFamily="18" charset="0"/>
                        <a:ea typeface="Cambria Math" panose="02040503050406030204" pitchFamily="18" charset="0"/>
                      </a:rPr>
                      <m:t>|</m:t>
                    </m:r>
                    <m:sSub>
                      <m:sSubPr>
                        <m:ctrlPr>
                          <a:rPr lang="cs-CZ" sz="1700" i="1" smtClean="0">
                            <a:solidFill>
                              <a:srgbClr val="009900"/>
                            </a:solidFill>
                            <a:latin typeface="Cambria Math" panose="02040503050406030204" pitchFamily="18" charset="0"/>
                            <a:ea typeface="Cambria Math" panose="02040503050406030204" pitchFamily="18" charset="0"/>
                          </a:rPr>
                        </m:ctrlPr>
                      </m:sSubPr>
                      <m:e>
                        <m:r>
                          <a:rPr lang="cs-CZ" sz="1700" b="0" i="1" smtClean="0">
                            <a:solidFill>
                              <a:srgbClr val="009900"/>
                            </a:solidFill>
                            <a:latin typeface="Cambria Math" panose="02040503050406030204" pitchFamily="18" charset="0"/>
                            <a:ea typeface="Cambria Math" panose="02040503050406030204" pitchFamily="18" charset="0"/>
                          </a:rPr>
                          <m:t>𝑠</m:t>
                        </m:r>
                      </m:e>
                      <m:sub>
                        <m:r>
                          <a:rPr lang="cs-CZ" sz="1700" b="0" i="1" smtClean="0">
                            <a:solidFill>
                              <a:srgbClr val="009900"/>
                            </a:solidFill>
                            <a:latin typeface="Cambria Math" panose="02040503050406030204" pitchFamily="18" charset="0"/>
                            <a:ea typeface="Cambria Math" panose="02040503050406030204" pitchFamily="18" charset="0"/>
                          </a:rPr>
                          <m:t>𝑗𝑘</m:t>
                        </m:r>
                      </m:sub>
                    </m:sSub>
                    <m:r>
                      <a:rPr lang="cs-CZ" sz="1700" b="0" i="1" smtClean="0">
                        <a:solidFill>
                          <a:srgbClr val="009900"/>
                        </a:solidFill>
                        <a:latin typeface="Cambria Math" panose="02040503050406030204" pitchFamily="18" charset="0"/>
                        <a:ea typeface="Cambria Math" panose="02040503050406030204" pitchFamily="18" charset="0"/>
                      </a:rPr>
                      <m:t>|</m:t>
                    </m:r>
                    <m:sSub>
                      <m:sSubPr>
                        <m:ctrlPr>
                          <a:rPr lang="cs-CZ" sz="1700" i="1" smtClean="0">
                            <a:solidFill>
                              <a:srgbClr val="009900"/>
                            </a:solidFill>
                            <a:latin typeface="Cambria Math" panose="02040503050406030204" pitchFamily="18" charset="0"/>
                            <a:ea typeface="Cambria Math" panose="02040503050406030204" pitchFamily="18" charset="0"/>
                          </a:rPr>
                        </m:ctrlPr>
                      </m:sSubPr>
                      <m:e>
                        <m:r>
                          <a:rPr lang="cs-CZ" sz="1700" b="0" i="1" smtClean="0">
                            <a:solidFill>
                              <a:srgbClr val="009900"/>
                            </a:solidFill>
                            <a:latin typeface="Cambria Math" panose="02040503050406030204" pitchFamily="18" charset="0"/>
                            <a:ea typeface="Cambria Math" panose="02040503050406030204" pitchFamily="18" charset="0"/>
                          </a:rPr>
                          <m:t>𝐶</m:t>
                        </m:r>
                      </m:e>
                      <m:sub>
                        <m:r>
                          <m:rPr>
                            <m:sty m:val="p"/>
                          </m:rPr>
                          <a:rPr lang="cs-CZ" sz="1700" b="0" i="0" smtClean="0">
                            <a:solidFill>
                              <a:srgbClr val="009900"/>
                            </a:solidFill>
                            <a:latin typeface="Cambria Math" panose="02040503050406030204" pitchFamily="18" charset="0"/>
                            <a:ea typeface="Cambria Math" panose="02040503050406030204" pitchFamily="18" charset="0"/>
                          </a:rPr>
                          <m:t>max</m:t>
                        </m:r>
                      </m:sub>
                    </m:sSub>
                  </m:oMath>
                </a14:m>
                <a:endParaRPr lang="pl-PL" sz="1700" dirty="0">
                  <a:solidFill>
                    <a:srgbClr val="4BA82E"/>
                  </a:solidFill>
                  <a:latin typeface="Cambria Math" panose="02040503050406030204" pitchFamily="18" charset="0"/>
                  <a:ea typeface="Cambria Math" panose="02040503050406030204" pitchFamily="18" charset="0"/>
                </a:endParaRPr>
              </a:p>
              <a:p>
                <a:pPr lvl="1" indent="-284400">
                  <a:lnSpc>
                    <a:spcPct val="110000"/>
                  </a:lnSpc>
                </a:pPr>
                <a:r>
                  <a:rPr lang="cs-CZ" sz="1600" dirty="0"/>
                  <a:t>Firma chce rozvrhnout na 1 procesor 7 dávek tak, aby byly realizovány v minimálním čase. V tabulce jsou zadány doby realizace dávek a doby přenastavení mezi jednotlivými dávkami (všechny hodnoty jsou v minutách).</a:t>
                </a:r>
              </a:p>
              <a:p>
                <a:pPr marL="1278000" lvl="1" indent="-284400">
                  <a:lnSpc>
                    <a:spcPct val="110000"/>
                  </a:lnSpc>
                </a:pPr>
                <a:r>
                  <a:rPr lang="cs-CZ" dirty="0"/>
                  <a:t>Najděte rozvrh pomocí metody nejbližšího souseda pro úlohu obchodního cestujícího. </a:t>
                </a:r>
              </a:p>
              <a:p>
                <a:pPr marL="1278000" lvl="1" indent="-284400">
                  <a:lnSpc>
                    <a:spcPct val="110000"/>
                  </a:lnSpc>
                </a:pPr>
                <a:r>
                  <a:rPr lang="cs-CZ" dirty="0"/>
                  <a:t>Najděte optimální rozvrh pomocí matematického modelu pro úlohu obchodního cestujícího. </a:t>
                </a:r>
                <a:endParaRPr lang="cs-CZ" sz="1600" dirty="0"/>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8466" y="1647546"/>
                <a:ext cx="11081341" cy="4467952"/>
              </a:xfrm>
              <a:blipFill>
                <a:blip r:embed="rId2"/>
                <a:stretch>
                  <a:fillRect l="-220"/>
                </a:stretch>
              </a:blipFill>
            </p:spPr>
            <p:txBody>
              <a:bodyPr/>
              <a:lstStyle/>
              <a:p>
                <a:r>
                  <a:rPr lang="cs-CZ">
                    <a:noFill/>
                  </a:rPr>
                  <a:t> </a:t>
                </a:r>
              </a:p>
            </p:txBody>
          </p:sp>
        </mc:Fallback>
      </mc:AlternateContent>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cs-CZ" dirty="0"/>
              <a:t>Příklady ke cvičením MPLS</a:t>
            </a:r>
            <a:endParaRPr lang="en-US" dirty="0"/>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cs-CZ" dirty="0"/>
              <a:t>Rozvrhování produkce</a:t>
            </a:r>
            <a:endParaRPr lang="en-US" dirty="0"/>
          </a:p>
        </p:txBody>
      </p:sp>
      <mc:AlternateContent xmlns:mc="http://schemas.openxmlformats.org/markup-compatibility/2006" xmlns:a14="http://schemas.microsoft.com/office/drawing/2010/main">
        <mc:Choice Requires="a14">
          <p:graphicFrame>
            <p:nvGraphicFramePr>
              <p:cNvPr id="12" name="Tabulka 11">
                <a:extLst>
                  <a:ext uri="{FF2B5EF4-FFF2-40B4-BE49-F238E27FC236}">
                    <a16:creationId xmlns:a16="http://schemas.microsoft.com/office/drawing/2014/main" id="{C505B27F-5DAC-4679-A0D0-468FE6F6C9E2}"/>
                  </a:ext>
                </a:extLst>
              </p:cNvPr>
              <p:cNvGraphicFramePr>
                <a:graphicFrameLocks noGrp="1"/>
              </p:cNvGraphicFramePr>
              <p:nvPr>
                <p:extLst>
                  <p:ext uri="{D42A27DB-BD31-4B8C-83A1-F6EECF244321}">
                    <p14:modId xmlns:p14="http://schemas.microsoft.com/office/powerpoint/2010/main" val="3041146734"/>
                  </p:ext>
                </p:extLst>
              </p:nvPr>
            </p:nvGraphicFramePr>
            <p:xfrm>
              <a:off x="1918808" y="3513509"/>
              <a:ext cx="5078891" cy="1995742"/>
            </p:xfrm>
            <a:graphic>
              <a:graphicData uri="http://schemas.openxmlformats.org/drawingml/2006/table">
                <a:tbl>
                  <a:tblPr firstRow="1" firstCol="1" bandRow="1"/>
                  <a:tblGrid>
                    <a:gridCol w="797979">
                      <a:extLst>
                        <a:ext uri="{9D8B030D-6E8A-4147-A177-3AD203B41FA5}">
                          <a16:colId xmlns:a16="http://schemas.microsoft.com/office/drawing/2014/main" val="2348899213"/>
                        </a:ext>
                      </a:extLst>
                    </a:gridCol>
                    <a:gridCol w="535114">
                      <a:extLst>
                        <a:ext uri="{9D8B030D-6E8A-4147-A177-3AD203B41FA5}">
                          <a16:colId xmlns:a16="http://schemas.microsoft.com/office/drawing/2014/main" val="2199760797"/>
                        </a:ext>
                      </a:extLst>
                    </a:gridCol>
                    <a:gridCol w="535114">
                      <a:extLst>
                        <a:ext uri="{9D8B030D-6E8A-4147-A177-3AD203B41FA5}">
                          <a16:colId xmlns:a16="http://schemas.microsoft.com/office/drawing/2014/main" val="3208050996"/>
                        </a:ext>
                      </a:extLst>
                    </a:gridCol>
                    <a:gridCol w="535114">
                      <a:extLst>
                        <a:ext uri="{9D8B030D-6E8A-4147-A177-3AD203B41FA5}">
                          <a16:colId xmlns:a16="http://schemas.microsoft.com/office/drawing/2014/main" val="136656742"/>
                        </a:ext>
                      </a:extLst>
                    </a:gridCol>
                    <a:gridCol w="535114">
                      <a:extLst>
                        <a:ext uri="{9D8B030D-6E8A-4147-A177-3AD203B41FA5}">
                          <a16:colId xmlns:a16="http://schemas.microsoft.com/office/drawing/2014/main" val="3275638351"/>
                        </a:ext>
                      </a:extLst>
                    </a:gridCol>
                    <a:gridCol w="535114">
                      <a:extLst>
                        <a:ext uri="{9D8B030D-6E8A-4147-A177-3AD203B41FA5}">
                          <a16:colId xmlns:a16="http://schemas.microsoft.com/office/drawing/2014/main" val="1468676593"/>
                        </a:ext>
                      </a:extLst>
                    </a:gridCol>
                    <a:gridCol w="535114">
                      <a:extLst>
                        <a:ext uri="{9D8B030D-6E8A-4147-A177-3AD203B41FA5}">
                          <a16:colId xmlns:a16="http://schemas.microsoft.com/office/drawing/2014/main" val="2509300599"/>
                        </a:ext>
                      </a:extLst>
                    </a:gridCol>
                    <a:gridCol w="535114">
                      <a:extLst>
                        <a:ext uri="{9D8B030D-6E8A-4147-A177-3AD203B41FA5}">
                          <a16:colId xmlns:a16="http://schemas.microsoft.com/office/drawing/2014/main" val="1388713899"/>
                        </a:ext>
                      </a:extLst>
                    </a:gridCol>
                    <a:gridCol w="535114">
                      <a:extLst>
                        <a:ext uri="{9D8B030D-6E8A-4147-A177-3AD203B41FA5}">
                          <a16:colId xmlns:a16="http://schemas.microsoft.com/office/drawing/2014/main" val="3404714573"/>
                        </a:ext>
                      </a:extLst>
                    </a:gridCol>
                  </a:tblGrid>
                  <a:tr h="214630">
                    <a:tc>
                      <a:txBody>
                        <a:bodyPr/>
                        <a:lstStyle/>
                        <a:p>
                          <a:pPr algn="ctr">
                            <a:spcAft>
                              <a:spcPts val="200"/>
                            </a:spcAft>
                          </a:pP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14:m>
                            <m:oMathPara xmlns:m="http://schemas.openxmlformats.org/officeDocument/2006/math">
                              <m:oMathParaPr>
                                <m:jc m:val="centerGroup"/>
                              </m:oMathParaPr>
                              <m:oMath xmlns:m="http://schemas.openxmlformats.org/officeDocument/2006/math">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Calibri" panose="020F0502020204030204" pitchFamily="34" charset="0"/>
                                        <a:cs typeface="Times New Roman" panose="02020603050405020304" pitchFamily="18" charset="0"/>
                                      </a:rPr>
                                      <m:t>𝑡</m:t>
                                    </m:r>
                                  </m:e>
                                  <m:sub>
                                    <m:r>
                                      <a:rPr lang="cs-CZ" sz="1600" i="1">
                                        <a:effectLst/>
                                        <a:latin typeface="Cambria Math" panose="02040503050406030204" pitchFamily="18" charset="0"/>
                                        <a:ea typeface="Calibri" panose="020F0502020204030204" pitchFamily="34" charset="0"/>
                                        <a:cs typeface="Times New Roman" panose="02020603050405020304" pitchFamily="18" charset="0"/>
                                      </a:rPr>
                                      <m:t>𝑗</m:t>
                                    </m:r>
                                  </m:sub>
                                </m:sSub>
                              </m:oMath>
                            </m:oMathPara>
                          </a14:m>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8677318"/>
                      </a:ext>
                    </a:extLst>
                  </a:tr>
                  <a:tr h="207645">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120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150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95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80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95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120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2370628789"/>
                      </a:ext>
                    </a:extLst>
                  </a:tr>
                  <a:tr h="207645">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120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130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80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95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120</a:t>
                          </a:r>
                        </a:p>
                      </a:txBody>
                      <a:tcPr marL="0" marR="0" marT="0"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68847846"/>
                      </a:ext>
                    </a:extLst>
                  </a:tr>
                  <a:tr h="207645">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130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85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90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35812184"/>
                      </a:ext>
                    </a:extLst>
                  </a:tr>
                  <a:tr h="207645">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90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140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135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120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90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05137570"/>
                      </a:ext>
                    </a:extLst>
                  </a:tr>
                  <a:tr h="207645">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85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70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95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80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90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85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774039747"/>
                      </a:ext>
                    </a:extLst>
                  </a:tr>
                  <a:tr h="207645">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135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120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125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160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155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115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350917867"/>
                      </a:ext>
                    </a:extLst>
                  </a:tr>
                  <a:tr h="207645">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120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95</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120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115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95</a:t>
                          </a:r>
                        </a:p>
                      </a:txBody>
                      <a:tcPr marL="0" marR="0" marT="0"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431928503"/>
                      </a:ext>
                    </a:extLst>
                  </a:tr>
                </a:tbl>
              </a:graphicData>
            </a:graphic>
          </p:graphicFrame>
        </mc:Choice>
        <mc:Fallback xmlns="">
          <p:graphicFrame>
            <p:nvGraphicFramePr>
              <p:cNvPr id="12" name="Tabulka 11">
                <a:extLst>
                  <a:ext uri="{FF2B5EF4-FFF2-40B4-BE49-F238E27FC236}">
                    <a16:creationId xmlns:a16="http://schemas.microsoft.com/office/drawing/2014/main" id="{C505B27F-5DAC-4679-A0D0-468FE6F6C9E2}"/>
                  </a:ext>
                </a:extLst>
              </p:cNvPr>
              <p:cNvGraphicFramePr>
                <a:graphicFrameLocks noGrp="1"/>
              </p:cNvGraphicFramePr>
              <p:nvPr>
                <p:extLst>
                  <p:ext uri="{D42A27DB-BD31-4B8C-83A1-F6EECF244321}">
                    <p14:modId xmlns:p14="http://schemas.microsoft.com/office/powerpoint/2010/main" val="3041146734"/>
                  </p:ext>
                </p:extLst>
              </p:nvPr>
            </p:nvGraphicFramePr>
            <p:xfrm>
              <a:off x="1918808" y="3513509"/>
              <a:ext cx="5078891" cy="1995742"/>
            </p:xfrm>
            <a:graphic>
              <a:graphicData uri="http://schemas.openxmlformats.org/drawingml/2006/table">
                <a:tbl>
                  <a:tblPr firstRow="1" firstCol="1" bandRow="1"/>
                  <a:tblGrid>
                    <a:gridCol w="797979">
                      <a:extLst>
                        <a:ext uri="{9D8B030D-6E8A-4147-A177-3AD203B41FA5}">
                          <a16:colId xmlns:a16="http://schemas.microsoft.com/office/drawing/2014/main" val="2348899213"/>
                        </a:ext>
                      </a:extLst>
                    </a:gridCol>
                    <a:gridCol w="535114">
                      <a:extLst>
                        <a:ext uri="{9D8B030D-6E8A-4147-A177-3AD203B41FA5}">
                          <a16:colId xmlns:a16="http://schemas.microsoft.com/office/drawing/2014/main" val="2199760797"/>
                        </a:ext>
                      </a:extLst>
                    </a:gridCol>
                    <a:gridCol w="535114">
                      <a:extLst>
                        <a:ext uri="{9D8B030D-6E8A-4147-A177-3AD203B41FA5}">
                          <a16:colId xmlns:a16="http://schemas.microsoft.com/office/drawing/2014/main" val="3208050996"/>
                        </a:ext>
                      </a:extLst>
                    </a:gridCol>
                    <a:gridCol w="535114">
                      <a:extLst>
                        <a:ext uri="{9D8B030D-6E8A-4147-A177-3AD203B41FA5}">
                          <a16:colId xmlns:a16="http://schemas.microsoft.com/office/drawing/2014/main" val="136656742"/>
                        </a:ext>
                      </a:extLst>
                    </a:gridCol>
                    <a:gridCol w="535114">
                      <a:extLst>
                        <a:ext uri="{9D8B030D-6E8A-4147-A177-3AD203B41FA5}">
                          <a16:colId xmlns:a16="http://schemas.microsoft.com/office/drawing/2014/main" val="3275638351"/>
                        </a:ext>
                      </a:extLst>
                    </a:gridCol>
                    <a:gridCol w="535114">
                      <a:extLst>
                        <a:ext uri="{9D8B030D-6E8A-4147-A177-3AD203B41FA5}">
                          <a16:colId xmlns:a16="http://schemas.microsoft.com/office/drawing/2014/main" val="1468676593"/>
                        </a:ext>
                      </a:extLst>
                    </a:gridCol>
                    <a:gridCol w="535114">
                      <a:extLst>
                        <a:ext uri="{9D8B030D-6E8A-4147-A177-3AD203B41FA5}">
                          <a16:colId xmlns:a16="http://schemas.microsoft.com/office/drawing/2014/main" val="2509300599"/>
                        </a:ext>
                      </a:extLst>
                    </a:gridCol>
                    <a:gridCol w="535114">
                      <a:extLst>
                        <a:ext uri="{9D8B030D-6E8A-4147-A177-3AD203B41FA5}">
                          <a16:colId xmlns:a16="http://schemas.microsoft.com/office/drawing/2014/main" val="1388713899"/>
                        </a:ext>
                      </a:extLst>
                    </a:gridCol>
                    <a:gridCol w="535114">
                      <a:extLst>
                        <a:ext uri="{9D8B030D-6E8A-4147-A177-3AD203B41FA5}">
                          <a16:colId xmlns:a16="http://schemas.microsoft.com/office/drawing/2014/main" val="3404714573"/>
                        </a:ext>
                      </a:extLst>
                    </a:gridCol>
                  </a:tblGrid>
                  <a:tr h="288862">
                    <a:tc>
                      <a:txBody>
                        <a:bodyPr/>
                        <a:lstStyle/>
                        <a:p>
                          <a:pPr algn="ctr">
                            <a:spcAft>
                              <a:spcPts val="200"/>
                            </a:spcAft>
                          </a:pP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endParaRPr lang="cs-CZ"/>
                        </a:p>
                      </a:txBody>
                      <a:tcPr marL="0" marR="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blipFill>
                          <a:blip r:embed="rId3"/>
                          <a:stretch>
                            <a:fillRect l="-847727" t="-12766" r="-1136" b="-640426"/>
                          </a:stretch>
                        </a:blipFill>
                      </a:tcPr>
                    </a:tc>
                    <a:extLst>
                      <a:ext uri="{0D108BD9-81ED-4DB2-BD59-A6C34878D82A}">
                        <a16:rowId xmlns:a16="http://schemas.microsoft.com/office/drawing/2014/main" val="1308677318"/>
                      </a:ext>
                    </a:extLst>
                  </a:tr>
                  <a:tr h="243840">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120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150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95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80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95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120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2370628789"/>
                      </a:ext>
                    </a:extLst>
                  </a:tr>
                  <a:tr h="243840">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120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130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80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95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120</a:t>
                          </a:r>
                        </a:p>
                      </a:txBody>
                      <a:tcPr marL="0" marR="0" marT="0"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68847846"/>
                      </a:ext>
                    </a:extLst>
                  </a:tr>
                  <a:tr h="243840">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130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85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90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35812184"/>
                      </a:ext>
                    </a:extLst>
                  </a:tr>
                  <a:tr h="243840">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90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140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135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120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90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05137570"/>
                      </a:ext>
                    </a:extLst>
                  </a:tr>
                  <a:tr h="243840">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85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70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95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80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90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85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774039747"/>
                      </a:ext>
                    </a:extLst>
                  </a:tr>
                  <a:tr h="243840">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135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120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125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160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155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115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350917867"/>
                      </a:ext>
                    </a:extLst>
                  </a:tr>
                  <a:tr h="243840">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120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95</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120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115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95</a:t>
                          </a:r>
                        </a:p>
                      </a:txBody>
                      <a:tcPr marL="0" marR="0" marT="0"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431928503"/>
                      </a:ext>
                    </a:extLst>
                  </a:tr>
                </a:tbl>
              </a:graphicData>
            </a:graphic>
          </p:graphicFrame>
        </mc:Fallback>
      </mc:AlternateContent>
    </p:spTree>
    <p:extLst>
      <p:ext uri="{BB962C8B-B14F-4D97-AF65-F5344CB8AC3E}">
        <p14:creationId xmlns:p14="http://schemas.microsoft.com/office/powerpoint/2010/main" val="911887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23</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cs-CZ"/>
              <a:t>Modelování produkčních a logistických systémů - cvičení, ŠAVŠ, Jan Fábry, 26.1.2022</a:t>
            </a:r>
            <a:endParaRPr lang="cs-CZ" dirty="0"/>
          </a:p>
        </p:txBody>
      </p:sp>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081341" cy="4467952"/>
              </a:xfrm>
            </p:spPr>
            <p:txBody>
              <a:bodyPr>
                <a:noAutofit/>
              </a:bodyPr>
              <a:lstStyle/>
              <a:p>
                <a:pPr marL="285750" lvl="0" indent="-285750">
                  <a:lnSpc>
                    <a:spcPct val="110000"/>
                  </a:lnSpc>
                  <a:buFont typeface="Wingdings" panose="05000000000000000000" pitchFamily="2" charset="2"/>
                  <a:buChar char="§"/>
                </a:pPr>
                <a:r>
                  <a:rPr lang="pl-PL" dirty="0">
                    <a:solidFill>
                      <a:srgbClr val="4BA82E"/>
                    </a:solidFill>
                  </a:rPr>
                  <a:t>Příklad 26 – Rozvrhování produkce </a:t>
                </a:r>
                <a14:m>
                  <m:oMath xmlns:m="http://schemas.openxmlformats.org/officeDocument/2006/math">
                    <m:sSub>
                      <m:sSubPr>
                        <m:ctrlPr>
                          <a:rPr lang="cs-CZ" sz="1700" i="1" smtClean="0">
                            <a:solidFill>
                              <a:srgbClr val="009900"/>
                            </a:solidFill>
                            <a:latin typeface="Cambria Math" panose="02040503050406030204" pitchFamily="18" charset="0"/>
                          </a:rPr>
                        </m:ctrlPr>
                      </m:sSubPr>
                      <m:e>
                        <m:r>
                          <a:rPr lang="cs-CZ" sz="1700" b="0" i="1" smtClean="0">
                            <a:solidFill>
                              <a:srgbClr val="009900"/>
                            </a:solidFill>
                            <a:latin typeface="Cambria Math" panose="02040503050406030204" pitchFamily="18" charset="0"/>
                          </a:rPr>
                          <m:t>𝑃</m:t>
                        </m:r>
                      </m:e>
                      <m:sub>
                        <m:r>
                          <a:rPr lang="cs-CZ" sz="1700" b="0" i="1" smtClean="0">
                            <a:solidFill>
                              <a:srgbClr val="009900"/>
                            </a:solidFill>
                            <a:latin typeface="Cambria Math" panose="02040503050406030204" pitchFamily="18" charset="0"/>
                          </a:rPr>
                          <m:t>𝑚</m:t>
                        </m:r>
                      </m:sub>
                    </m:sSub>
                    <m:r>
                      <a:rPr lang="cs-CZ" sz="1700" b="0" i="1">
                        <a:solidFill>
                          <a:srgbClr val="009900"/>
                        </a:solidFill>
                        <a:latin typeface="Cambria Math" panose="02040503050406030204" pitchFamily="18" charset="0"/>
                      </a:rPr>
                      <m:t>|</m:t>
                    </m:r>
                    <m:r>
                      <a:rPr lang="cs-CZ" sz="1700" b="0" i="1" smtClean="0">
                        <a:solidFill>
                          <a:srgbClr val="009900"/>
                        </a:solidFill>
                        <a:latin typeface="Cambria Math" panose="02040503050406030204" pitchFamily="18" charset="0"/>
                      </a:rPr>
                      <m:t>𝑝𝑟𝑚𝑝</m:t>
                    </m:r>
                    <m:r>
                      <a:rPr lang="cs-CZ" sz="1700" b="0" i="1" smtClean="0">
                        <a:solidFill>
                          <a:srgbClr val="009900"/>
                        </a:solidFill>
                        <a:latin typeface="Cambria Math" panose="02040503050406030204" pitchFamily="18" charset="0"/>
                      </a:rPr>
                      <m:t>|</m:t>
                    </m:r>
                    <m:sSub>
                      <m:sSubPr>
                        <m:ctrlPr>
                          <a:rPr lang="cs-CZ" sz="1700" i="1" smtClean="0">
                            <a:solidFill>
                              <a:srgbClr val="009900"/>
                            </a:solidFill>
                            <a:latin typeface="Cambria Math" panose="02040503050406030204" pitchFamily="18" charset="0"/>
                          </a:rPr>
                        </m:ctrlPr>
                      </m:sSubPr>
                      <m:e>
                        <m:r>
                          <a:rPr lang="cs-CZ" sz="1700" b="0" i="1" smtClean="0">
                            <a:solidFill>
                              <a:srgbClr val="009900"/>
                            </a:solidFill>
                            <a:latin typeface="Cambria Math" panose="02040503050406030204" pitchFamily="18" charset="0"/>
                          </a:rPr>
                          <m:t>𝐹</m:t>
                        </m:r>
                      </m:e>
                      <m:sub>
                        <m:r>
                          <m:rPr>
                            <m:sty m:val="p"/>
                          </m:rPr>
                          <a:rPr lang="cs-CZ" sz="1700" b="0" i="0" smtClean="0">
                            <a:solidFill>
                              <a:srgbClr val="009900"/>
                            </a:solidFill>
                            <a:latin typeface="Cambria Math" panose="02040503050406030204" pitchFamily="18" charset="0"/>
                          </a:rPr>
                          <m:t>max</m:t>
                        </m:r>
                      </m:sub>
                    </m:sSub>
                  </m:oMath>
                </a14:m>
                <a:r>
                  <a:rPr lang="pl-PL" sz="1700" dirty="0">
                    <a:solidFill>
                      <a:srgbClr val="4BA82E"/>
                    </a:solidFill>
                    <a:latin typeface="Cambria Math" panose="02040503050406030204" pitchFamily="18" charset="0"/>
                    <a:ea typeface="Cambria Math" panose="02040503050406030204" pitchFamily="18" charset="0"/>
                  </a:rPr>
                  <a:t> a </a:t>
                </a:r>
                <a14:m>
                  <m:oMath xmlns:m="http://schemas.openxmlformats.org/officeDocument/2006/math">
                    <m:sSub>
                      <m:sSubPr>
                        <m:ctrlPr>
                          <a:rPr lang="cs-CZ" sz="1700" i="1">
                            <a:solidFill>
                              <a:srgbClr val="009900"/>
                            </a:solidFill>
                            <a:latin typeface="Cambria Math" panose="02040503050406030204" pitchFamily="18" charset="0"/>
                          </a:rPr>
                        </m:ctrlPr>
                      </m:sSubPr>
                      <m:e>
                        <m:r>
                          <a:rPr lang="cs-CZ" sz="1700" i="1">
                            <a:solidFill>
                              <a:srgbClr val="009900"/>
                            </a:solidFill>
                            <a:latin typeface="Cambria Math" panose="02040503050406030204" pitchFamily="18" charset="0"/>
                          </a:rPr>
                          <m:t>𝑃</m:t>
                        </m:r>
                      </m:e>
                      <m:sub>
                        <m:r>
                          <a:rPr lang="cs-CZ" sz="1700" i="1">
                            <a:solidFill>
                              <a:srgbClr val="009900"/>
                            </a:solidFill>
                            <a:latin typeface="Cambria Math" panose="02040503050406030204" pitchFamily="18" charset="0"/>
                          </a:rPr>
                          <m:t>𝑚</m:t>
                        </m:r>
                      </m:sub>
                    </m:sSub>
                    <m:r>
                      <a:rPr lang="cs-CZ" sz="1700" i="1">
                        <a:solidFill>
                          <a:srgbClr val="009900"/>
                        </a:solidFill>
                        <a:latin typeface="Cambria Math" panose="02040503050406030204" pitchFamily="18" charset="0"/>
                      </a:rPr>
                      <m:t>||</m:t>
                    </m:r>
                    <m:sSub>
                      <m:sSubPr>
                        <m:ctrlPr>
                          <a:rPr lang="cs-CZ" sz="1700" i="1" smtClean="0">
                            <a:solidFill>
                              <a:srgbClr val="009900"/>
                            </a:solidFill>
                            <a:latin typeface="Cambria Math" panose="02040503050406030204" pitchFamily="18" charset="0"/>
                          </a:rPr>
                        </m:ctrlPr>
                      </m:sSubPr>
                      <m:e>
                        <m:r>
                          <a:rPr lang="cs-CZ" sz="1700" i="1">
                            <a:solidFill>
                              <a:srgbClr val="009900"/>
                            </a:solidFill>
                            <a:latin typeface="Cambria Math" panose="02040503050406030204" pitchFamily="18" charset="0"/>
                          </a:rPr>
                          <m:t>𝐹</m:t>
                        </m:r>
                      </m:e>
                      <m:sub>
                        <m:r>
                          <m:rPr>
                            <m:sty m:val="p"/>
                          </m:rPr>
                          <a:rPr lang="cs-CZ" sz="1700">
                            <a:solidFill>
                              <a:srgbClr val="009900"/>
                            </a:solidFill>
                            <a:latin typeface="Cambria Math" panose="02040503050406030204" pitchFamily="18" charset="0"/>
                          </a:rPr>
                          <m:t>max</m:t>
                        </m:r>
                      </m:sub>
                    </m:sSub>
                  </m:oMath>
                </a14:m>
                <a:endParaRPr lang="pl-PL" sz="1700" dirty="0">
                  <a:solidFill>
                    <a:srgbClr val="4BA82E"/>
                  </a:solidFill>
                  <a:latin typeface="Cambria Math" panose="02040503050406030204" pitchFamily="18" charset="0"/>
                  <a:ea typeface="Cambria Math" panose="02040503050406030204" pitchFamily="18" charset="0"/>
                </a:endParaRPr>
              </a:p>
              <a:p>
                <a:pPr lvl="1" indent="-284400">
                  <a:lnSpc>
                    <a:spcPct val="110000"/>
                  </a:lnSpc>
                </a:pPr>
                <a:r>
                  <a:rPr lang="cs-CZ" sz="1600" dirty="0"/>
                  <a:t>Úkolem je rozvrhnout 12 dávek na 4 procesory tak, aby byly realizovány v minimálním čase, tj. aby nejdelší pobyt dávky v produkčním systému byl minimální. V tabulce jsou zadány doby realizace dávek (v min). Operace, které tvoří jednotlivé dávky, mají dobu trvání 1 min.</a:t>
                </a:r>
              </a:p>
              <a:p>
                <a:pPr marL="1278000" lvl="1" indent="-284400">
                  <a:lnSpc>
                    <a:spcPct val="110000"/>
                  </a:lnSpc>
                </a:pPr>
                <a:endParaRPr lang="cs-CZ" dirty="0"/>
              </a:p>
              <a:p>
                <a:pPr marL="1278000" lvl="1" indent="-284400">
                  <a:lnSpc>
                    <a:spcPct val="110000"/>
                  </a:lnSpc>
                </a:pPr>
                <a:endParaRPr lang="cs-CZ" dirty="0"/>
              </a:p>
              <a:p>
                <a:pPr marL="1278000" lvl="1" indent="-284400">
                  <a:lnSpc>
                    <a:spcPct val="110000"/>
                  </a:lnSpc>
                </a:pPr>
                <a:r>
                  <a:rPr lang="cs-CZ" dirty="0"/>
                  <a:t>Najděte optimální rozvrh modelu s možností přerušení realizace dávek.</a:t>
                </a:r>
              </a:p>
              <a:p>
                <a:pPr marL="1278000" lvl="1" indent="-284400">
                  <a:lnSpc>
                    <a:spcPct val="110000"/>
                  </a:lnSpc>
                </a:pPr>
                <a:r>
                  <a:rPr lang="cs-CZ" dirty="0"/>
                  <a:t>Najděte optimální rozvrh modelu bez možností přerušení. </a:t>
                </a:r>
                <a:endParaRPr lang="cs-CZ" sz="1600" dirty="0"/>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8466" y="1647546"/>
                <a:ext cx="11081341" cy="4467952"/>
              </a:xfrm>
              <a:blipFill>
                <a:blip r:embed="rId2"/>
                <a:stretch>
                  <a:fillRect l="-220" t="-273"/>
                </a:stretch>
              </a:blipFill>
            </p:spPr>
            <p:txBody>
              <a:bodyPr/>
              <a:lstStyle/>
              <a:p>
                <a:r>
                  <a:rPr lang="cs-CZ">
                    <a:noFill/>
                  </a:rPr>
                  <a:t> </a:t>
                </a:r>
              </a:p>
            </p:txBody>
          </p:sp>
        </mc:Fallback>
      </mc:AlternateContent>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cs-CZ" dirty="0"/>
              <a:t>Příklady ke cvičením MPLS</a:t>
            </a:r>
            <a:endParaRPr lang="en-US" dirty="0"/>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cs-CZ" dirty="0"/>
              <a:t>Rozvrhování produkce</a:t>
            </a:r>
            <a:endParaRPr lang="en-US" dirty="0"/>
          </a:p>
        </p:txBody>
      </p:sp>
      <p:graphicFrame>
        <p:nvGraphicFramePr>
          <p:cNvPr id="8" name="Tabulka 7">
            <a:extLst>
              <a:ext uri="{FF2B5EF4-FFF2-40B4-BE49-F238E27FC236}">
                <a16:creationId xmlns:a16="http://schemas.microsoft.com/office/drawing/2014/main" id="{0E225923-C9C3-4DB3-B33B-47D53356D52D}"/>
              </a:ext>
            </a:extLst>
          </p:cNvPr>
          <p:cNvGraphicFramePr>
            <a:graphicFrameLocks noGrp="1"/>
          </p:cNvGraphicFramePr>
          <p:nvPr>
            <p:extLst>
              <p:ext uri="{D42A27DB-BD31-4B8C-83A1-F6EECF244321}">
                <p14:modId xmlns:p14="http://schemas.microsoft.com/office/powerpoint/2010/main" val="3514139515"/>
              </p:ext>
            </p:extLst>
          </p:nvPr>
        </p:nvGraphicFramePr>
        <p:xfrm>
          <a:off x="1746019" y="2908663"/>
          <a:ext cx="6417807" cy="593816"/>
        </p:xfrm>
        <a:graphic>
          <a:graphicData uri="http://schemas.openxmlformats.org/drawingml/2006/table">
            <a:tbl>
              <a:tblPr firstRow="1" firstCol="1" bandRow="1"/>
              <a:tblGrid>
                <a:gridCol w="367382">
                  <a:extLst>
                    <a:ext uri="{9D8B030D-6E8A-4147-A177-3AD203B41FA5}">
                      <a16:colId xmlns:a16="http://schemas.microsoft.com/office/drawing/2014/main" val="1486887703"/>
                    </a:ext>
                  </a:extLst>
                </a:gridCol>
                <a:gridCol w="506911">
                  <a:extLst>
                    <a:ext uri="{9D8B030D-6E8A-4147-A177-3AD203B41FA5}">
                      <a16:colId xmlns:a16="http://schemas.microsoft.com/office/drawing/2014/main" val="1424447368"/>
                    </a:ext>
                  </a:extLst>
                </a:gridCol>
                <a:gridCol w="506911">
                  <a:extLst>
                    <a:ext uri="{9D8B030D-6E8A-4147-A177-3AD203B41FA5}">
                      <a16:colId xmlns:a16="http://schemas.microsoft.com/office/drawing/2014/main" val="129923923"/>
                    </a:ext>
                  </a:extLst>
                </a:gridCol>
                <a:gridCol w="506911">
                  <a:extLst>
                    <a:ext uri="{9D8B030D-6E8A-4147-A177-3AD203B41FA5}">
                      <a16:colId xmlns:a16="http://schemas.microsoft.com/office/drawing/2014/main" val="1424458281"/>
                    </a:ext>
                  </a:extLst>
                </a:gridCol>
                <a:gridCol w="506911">
                  <a:extLst>
                    <a:ext uri="{9D8B030D-6E8A-4147-A177-3AD203B41FA5}">
                      <a16:colId xmlns:a16="http://schemas.microsoft.com/office/drawing/2014/main" val="1128516990"/>
                    </a:ext>
                  </a:extLst>
                </a:gridCol>
                <a:gridCol w="506911">
                  <a:extLst>
                    <a:ext uri="{9D8B030D-6E8A-4147-A177-3AD203B41FA5}">
                      <a16:colId xmlns:a16="http://schemas.microsoft.com/office/drawing/2014/main" val="2190815650"/>
                    </a:ext>
                  </a:extLst>
                </a:gridCol>
                <a:gridCol w="506911">
                  <a:extLst>
                    <a:ext uri="{9D8B030D-6E8A-4147-A177-3AD203B41FA5}">
                      <a16:colId xmlns:a16="http://schemas.microsoft.com/office/drawing/2014/main" val="2761910497"/>
                    </a:ext>
                  </a:extLst>
                </a:gridCol>
                <a:gridCol w="506911">
                  <a:extLst>
                    <a:ext uri="{9D8B030D-6E8A-4147-A177-3AD203B41FA5}">
                      <a16:colId xmlns:a16="http://schemas.microsoft.com/office/drawing/2014/main" val="619041249"/>
                    </a:ext>
                  </a:extLst>
                </a:gridCol>
                <a:gridCol w="506911">
                  <a:extLst>
                    <a:ext uri="{9D8B030D-6E8A-4147-A177-3AD203B41FA5}">
                      <a16:colId xmlns:a16="http://schemas.microsoft.com/office/drawing/2014/main" val="484203404"/>
                    </a:ext>
                  </a:extLst>
                </a:gridCol>
                <a:gridCol w="496105">
                  <a:extLst>
                    <a:ext uri="{9D8B030D-6E8A-4147-A177-3AD203B41FA5}">
                      <a16:colId xmlns:a16="http://schemas.microsoft.com/office/drawing/2014/main" val="1142283969"/>
                    </a:ext>
                  </a:extLst>
                </a:gridCol>
                <a:gridCol w="496105">
                  <a:extLst>
                    <a:ext uri="{9D8B030D-6E8A-4147-A177-3AD203B41FA5}">
                      <a16:colId xmlns:a16="http://schemas.microsoft.com/office/drawing/2014/main" val="3941408283"/>
                    </a:ext>
                  </a:extLst>
                </a:gridCol>
                <a:gridCol w="496105">
                  <a:extLst>
                    <a:ext uri="{9D8B030D-6E8A-4147-A177-3AD203B41FA5}">
                      <a16:colId xmlns:a16="http://schemas.microsoft.com/office/drawing/2014/main" val="570204536"/>
                    </a:ext>
                  </a:extLst>
                </a:gridCol>
                <a:gridCol w="506822">
                  <a:extLst>
                    <a:ext uri="{9D8B030D-6E8A-4147-A177-3AD203B41FA5}">
                      <a16:colId xmlns:a16="http://schemas.microsoft.com/office/drawing/2014/main" val="342403894"/>
                    </a:ext>
                  </a:extLst>
                </a:gridCol>
              </a:tblGrid>
              <a:tr h="296908">
                <a:tc>
                  <a:txBody>
                    <a:bodyPr/>
                    <a:lstStyle/>
                    <a:p>
                      <a:pPr algn="ctr">
                        <a:spcAft>
                          <a:spcPts val="200"/>
                        </a:spcAft>
                      </a:pP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9</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11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12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2621140"/>
                  </a:ext>
                </a:extLst>
              </a:tr>
              <a:tr h="296908">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t</a:t>
                      </a:r>
                      <a:r>
                        <a:rPr lang="cs-CZ" sz="1600" i="1" baseline="-25000">
                          <a:effectLst/>
                          <a:latin typeface="Times New Roman" panose="02020603050405020304" pitchFamily="18" charset="0"/>
                          <a:ea typeface="Calibri" panose="020F0502020204030204" pitchFamily="34" charset="0"/>
                          <a:cs typeface="Times New Roman" panose="02020603050405020304" pitchFamily="18" charset="0"/>
                        </a:rPr>
                        <a:t>j</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511840322"/>
                  </a:ext>
                </a:extLst>
              </a:tr>
            </a:tbl>
          </a:graphicData>
        </a:graphic>
      </p:graphicFrame>
    </p:spTree>
    <p:extLst>
      <p:ext uri="{BB962C8B-B14F-4D97-AF65-F5344CB8AC3E}">
        <p14:creationId xmlns:p14="http://schemas.microsoft.com/office/powerpoint/2010/main" val="832311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24</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cs-CZ"/>
              <a:t>Modelování produkčních a logistických systémů - cvičení, ŠAVŠ, Jan Fábry, 26.1.2022</a:t>
            </a:r>
            <a:endParaRPr lang="cs-CZ" dirty="0"/>
          </a:p>
        </p:txBody>
      </p:sp>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081341" cy="4467952"/>
              </a:xfrm>
            </p:spPr>
            <p:txBody>
              <a:bodyPr>
                <a:noAutofit/>
              </a:bodyPr>
              <a:lstStyle/>
              <a:p>
                <a:pPr marL="285750" lvl="0" indent="-285750">
                  <a:lnSpc>
                    <a:spcPct val="110000"/>
                  </a:lnSpc>
                  <a:buFont typeface="Wingdings" panose="05000000000000000000" pitchFamily="2" charset="2"/>
                  <a:buChar char="§"/>
                </a:pPr>
                <a:r>
                  <a:rPr lang="pl-PL" dirty="0">
                    <a:solidFill>
                      <a:srgbClr val="4BA82E"/>
                    </a:solidFill>
                  </a:rPr>
                  <a:t>Příklad 27 – Rozvrhování produkce </a:t>
                </a:r>
                <a14:m>
                  <m:oMath xmlns:m="http://schemas.openxmlformats.org/officeDocument/2006/math">
                    <m:sSub>
                      <m:sSubPr>
                        <m:ctrlPr>
                          <a:rPr lang="cs-CZ" sz="1700" i="1">
                            <a:solidFill>
                              <a:srgbClr val="009900"/>
                            </a:solidFill>
                            <a:latin typeface="Cambria Math" panose="02040503050406030204" pitchFamily="18" charset="0"/>
                          </a:rPr>
                        </m:ctrlPr>
                      </m:sSubPr>
                      <m:e>
                        <m:r>
                          <a:rPr lang="cs-CZ" sz="1700" i="1">
                            <a:solidFill>
                              <a:srgbClr val="009900"/>
                            </a:solidFill>
                            <a:latin typeface="Cambria Math" panose="02040503050406030204" pitchFamily="18" charset="0"/>
                          </a:rPr>
                          <m:t>𝑃</m:t>
                        </m:r>
                      </m:e>
                      <m:sub>
                        <m:r>
                          <a:rPr lang="cs-CZ" sz="1700" i="1">
                            <a:solidFill>
                              <a:srgbClr val="009900"/>
                            </a:solidFill>
                            <a:latin typeface="Cambria Math" panose="02040503050406030204" pitchFamily="18" charset="0"/>
                          </a:rPr>
                          <m:t>𝑚</m:t>
                        </m:r>
                      </m:sub>
                    </m:sSub>
                    <m:r>
                      <a:rPr lang="cs-CZ" sz="1700" i="1">
                        <a:solidFill>
                          <a:srgbClr val="009900"/>
                        </a:solidFill>
                        <a:latin typeface="Cambria Math" panose="02040503050406030204" pitchFamily="18" charset="0"/>
                      </a:rPr>
                      <m:t>||</m:t>
                    </m:r>
                    <m:acc>
                      <m:accPr>
                        <m:chr m:val="̅"/>
                        <m:ctrlPr>
                          <a:rPr lang="cs-CZ" sz="1700" i="1">
                            <a:solidFill>
                              <a:srgbClr val="009900"/>
                            </a:solidFill>
                            <a:latin typeface="Cambria Math" panose="02040503050406030204" pitchFamily="18" charset="0"/>
                          </a:rPr>
                        </m:ctrlPr>
                      </m:accPr>
                      <m:e>
                        <m:r>
                          <a:rPr lang="cs-CZ" sz="1700" b="0" i="1">
                            <a:solidFill>
                              <a:srgbClr val="009900"/>
                            </a:solidFill>
                            <a:latin typeface="Cambria Math" panose="02040503050406030204" pitchFamily="18" charset="0"/>
                          </a:rPr>
                          <m:t>𝐹</m:t>
                        </m:r>
                      </m:e>
                    </m:acc>
                  </m:oMath>
                </a14:m>
                <a:endParaRPr lang="pl-PL" sz="1700" dirty="0">
                  <a:solidFill>
                    <a:srgbClr val="4BA82E"/>
                  </a:solidFill>
                  <a:latin typeface="Cambria Math" panose="02040503050406030204" pitchFamily="18" charset="0"/>
                  <a:ea typeface="Cambria Math" panose="02040503050406030204" pitchFamily="18" charset="0"/>
                </a:endParaRPr>
              </a:p>
              <a:p>
                <a:pPr lvl="1" indent="-284400">
                  <a:lnSpc>
                    <a:spcPct val="110000"/>
                  </a:lnSpc>
                </a:pPr>
                <a:r>
                  <a:rPr lang="cs-CZ" sz="1600" dirty="0"/>
                  <a:t>Najděte optimální rozvrh modelu bez možnosti přerušení realizace dávek.</a:t>
                </a:r>
              </a:p>
              <a:p>
                <a:pPr marL="1278000" lvl="1" indent="-284400">
                  <a:lnSpc>
                    <a:spcPct val="110000"/>
                  </a:lnSpc>
                </a:pPr>
                <a:endParaRPr lang="cs-CZ" dirty="0"/>
              </a:p>
              <a:p>
                <a:pPr marL="1278000" lvl="1" indent="-284400">
                  <a:lnSpc>
                    <a:spcPct val="110000"/>
                  </a:lnSpc>
                </a:pPr>
                <a:endParaRPr lang="cs-CZ" dirty="0"/>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8466" y="1647546"/>
                <a:ext cx="11081341" cy="4467952"/>
              </a:xfrm>
              <a:blipFill>
                <a:blip r:embed="rId2"/>
                <a:stretch>
                  <a:fillRect l="-220"/>
                </a:stretch>
              </a:blipFill>
            </p:spPr>
            <p:txBody>
              <a:bodyPr/>
              <a:lstStyle/>
              <a:p>
                <a:r>
                  <a:rPr lang="cs-CZ">
                    <a:noFill/>
                  </a:rPr>
                  <a:t> </a:t>
                </a:r>
              </a:p>
            </p:txBody>
          </p:sp>
        </mc:Fallback>
      </mc:AlternateContent>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cs-CZ" dirty="0"/>
              <a:t>Příklady ke cvičením MPLS</a:t>
            </a:r>
            <a:endParaRPr lang="en-US" dirty="0"/>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cs-CZ" dirty="0"/>
              <a:t>Rozvrhování produkce</a:t>
            </a:r>
            <a:endParaRPr lang="en-US" dirty="0"/>
          </a:p>
        </p:txBody>
      </p:sp>
      <p:graphicFrame>
        <p:nvGraphicFramePr>
          <p:cNvPr id="12" name="Tabulka 11">
            <a:extLst>
              <a:ext uri="{FF2B5EF4-FFF2-40B4-BE49-F238E27FC236}">
                <a16:creationId xmlns:a16="http://schemas.microsoft.com/office/drawing/2014/main" id="{4083CD86-B072-4C2F-9FB0-7EBFC58FC427}"/>
              </a:ext>
            </a:extLst>
          </p:cNvPr>
          <p:cNvGraphicFramePr>
            <a:graphicFrameLocks noGrp="1"/>
          </p:cNvGraphicFramePr>
          <p:nvPr>
            <p:extLst>
              <p:ext uri="{D42A27DB-BD31-4B8C-83A1-F6EECF244321}">
                <p14:modId xmlns:p14="http://schemas.microsoft.com/office/powerpoint/2010/main" val="3070809634"/>
              </p:ext>
            </p:extLst>
          </p:nvPr>
        </p:nvGraphicFramePr>
        <p:xfrm>
          <a:off x="1535523" y="2466685"/>
          <a:ext cx="6417807" cy="545936"/>
        </p:xfrm>
        <a:graphic>
          <a:graphicData uri="http://schemas.openxmlformats.org/drawingml/2006/table">
            <a:tbl>
              <a:tblPr firstRow="1" firstCol="1" bandRow="1"/>
              <a:tblGrid>
                <a:gridCol w="367382">
                  <a:extLst>
                    <a:ext uri="{9D8B030D-6E8A-4147-A177-3AD203B41FA5}">
                      <a16:colId xmlns:a16="http://schemas.microsoft.com/office/drawing/2014/main" val="1486887703"/>
                    </a:ext>
                  </a:extLst>
                </a:gridCol>
                <a:gridCol w="506911">
                  <a:extLst>
                    <a:ext uri="{9D8B030D-6E8A-4147-A177-3AD203B41FA5}">
                      <a16:colId xmlns:a16="http://schemas.microsoft.com/office/drawing/2014/main" val="1424447368"/>
                    </a:ext>
                  </a:extLst>
                </a:gridCol>
                <a:gridCol w="506911">
                  <a:extLst>
                    <a:ext uri="{9D8B030D-6E8A-4147-A177-3AD203B41FA5}">
                      <a16:colId xmlns:a16="http://schemas.microsoft.com/office/drawing/2014/main" val="129923923"/>
                    </a:ext>
                  </a:extLst>
                </a:gridCol>
                <a:gridCol w="506911">
                  <a:extLst>
                    <a:ext uri="{9D8B030D-6E8A-4147-A177-3AD203B41FA5}">
                      <a16:colId xmlns:a16="http://schemas.microsoft.com/office/drawing/2014/main" val="1424458281"/>
                    </a:ext>
                  </a:extLst>
                </a:gridCol>
                <a:gridCol w="506911">
                  <a:extLst>
                    <a:ext uri="{9D8B030D-6E8A-4147-A177-3AD203B41FA5}">
                      <a16:colId xmlns:a16="http://schemas.microsoft.com/office/drawing/2014/main" val="1128516990"/>
                    </a:ext>
                  </a:extLst>
                </a:gridCol>
                <a:gridCol w="506911">
                  <a:extLst>
                    <a:ext uri="{9D8B030D-6E8A-4147-A177-3AD203B41FA5}">
                      <a16:colId xmlns:a16="http://schemas.microsoft.com/office/drawing/2014/main" val="2190815650"/>
                    </a:ext>
                  </a:extLst>
                </a:gridCol>
                <a:gridCol w="506911">
                  <a:extLst>
                    <a:ext uri="{9D8B030D-6E8A-4147-A177-3AD203B41FA5}">
                      <a16:colId xmlns:a16="http://schemas.microsoft.com/office/drawing/2014/main" val="2761910497"/>
                    </a:ext>
                  </a:extLst>
                </a:gridCol>
                <a:gridCol w="506911">
                  <a:extLst>
                    <a:ext uri="{9D8B030D-6E8A-4147-A177-3AD203B41FA5}">
                      <a16:colId xmlns:a16="http://schemas.microsoft.com/office/drawing/2014/main" val="619041249"/>
                    </a:ext>
                  </a:extLst>
                </a:gridCol>
                <a:gridCol w="506911">
                  <a:extLst>
                    <a:ext uri="{9D8B030D-6E8A-4147-A177-3AD203B41FA5}">
                      <a16:colId xmlns:a16="http://schemas.microsoft.com/office/drawing/2014/main" val="484203404"/>
                    </a:ext>
                  </a:extLst>
                </a:gridCol>
                <a:gridCol w="496105">
                  <a:extLst>
                    <a:ext uri="{9D8B030D-6E8A-4147-A177-3AD203B41FA5}">
                      <a16:colId xmlns:a16="http://schemas.microsoft.com/office/drawing/2014/main" val="1142283969"/>
                    </a:ext>
                  </a:extLst>
                </a:gridCol>
                <a:gridCol w="496105">
                  <a:extLst>
                    <a:ext uri="{9D8B030D-6E8A-4147-A177-3AD203B41FA5}">
                      <a16:colId xmlns:a16="http://schemas.microsoft.com/office/drawing/2014/main" val="3941408283"/>
                    </a:ext>
                  </a:extLst>
                </a:gridCol>
                <a:gridCol w="496105">
                  <a:extLst>
                    <a:ext uri="{9D8B030D-6E8A-4147-A177-3AD203B41FA5}">
                      <a16:colId xmlns:a16="http://schemas.microsoft.com/office/drawing/2014/main" val="570204536"/>
                    </a:ext>
                  </a:extLst>
                </a:gridCol>
                <a:gridCol w="506822">
                  <a:extLst>
                    <a:ext uri="{9D8B030D-6E8A-4147-A177-3AD203B41FA5}">
                      <a16:colId xmlns:a16="http://schemas.microsoft.com/office/drawing/2014/main" val="342403894"/>
                    </a:ext>
                  </a:extLst>
                </a:gridCol>
              </a:tblGrid>
              <a:tr h="272968">
                <a:tc>
                  <a:txBody>
                    <a:bodyPr/>
                    <a:lstStyle/>
                    <a:p>
                      <a:pPr algn="ctr">
                        <a:spcAft>
                          <a:spcPts val="200"/>
                        </a:spcAft>
                      </a:pP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9</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11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12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2621140"/>
                  </a:ext>
                </a:extLst>
              </a:tr>
              <a:tr h="272968">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t</a:t>
                      </a:r>
                      <a:r>
                        <a:rPr lang="cs-CZ" sz="1600" i="1" baseline="-25000">
                          <a:effectLst/>
                          <a:latin typeface="Times New Roman" panose="02020603050405020304" pitchFamily="18" charset="0"/>
                          <a:ea typeface="Calibri" panose="020F0502020204030204" pitchFamily="34" charset="0"/>
                          <a:cs typeface="Times New Roman" panose="02020603050405020304" pitchFamily="18" charset="0"/>
                        </a:rPr>
                        <a:t>j</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511840322"/>
                  </a:ext>
                </a:extLst>
              </a:tr>
            </a:tbl>
          </a:graphicData>
        </a:graphic>
      </p:graphicFrame>
    </p:spTree>
    <p:extLst>
      <p:ext uri="{BB962C8B-B14F-4D97-AF65-F5344CB8AC3E}">
        <p14:creationId xmlns:p14="http://schemas.microsoft.com/office/powerpoint/2010/main" val="327022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25</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cs-CZ"/>
              <a:t>Modelování produkčních a logistických systémů - cvičení, ŠAVŠ, Jan Fábry, 26.1.2022</a:t>
            </a:r>
            <a:endParaRPr lang="cs-CZ" dirty="0"/>
          </a:p>
        </p:txBody>
      </p:sp>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081341" cy="4467952"/>
              </a:xfrm>
            </p:spPr>
            <p:txBody>
              <a:bodyPr>
                <a:noAutofit/>
              </a:bodyPr>
              <a:lstStyle/>
              <a:p>
                <a:pPr marL="285750" lvl="0" indent="-285750">
                  <a:lnSpc>
                    <a:spcPct val="110000"/>
                  </a:lnSpc>
                  <a:buFont typeface="Wingdings" panose="05000000000000000000" pitchFamily="2" charset="2"/>
                  <a:buChar char="§"/>
                </a:pPr>
                <a:r>
                  <a:rPr lang="pl-PL" dirty="0">
                    <a:solidFill>
                      <a:srgbClr val="4BA82E"/>
                    </a:solidFill>
                  </a:rPr>
                  <a:t>Příklad 28 – Rozvrhování produkce </a:t>
                </a:r>
                <a14:m>
                  <m:oMath xmlns:m="http://schemas.openxmlformats.org/officeDocument/2006/math">
                    <m:sSub>
                      <m:sSubPr>
                        <m:ctrlPr>
                          <a:rPr lang="cs-CZ" sz="1700" i="1">
                            <a:solidFill>
                              <a:srgbClr val="009900"/>
                            </a:solidFill>
                            <a:latin typeface="Cambria Math" panose="02040503050406030204" pitchFamily="18" charset="0"/>
                          </a:rPr>
                        </m:ctrlPr>
                      </m:sSubPr>
                      <m:e>
                        <m:r>
                          <a:rPr lang="cs-CZ" sz="1700" b="0" i="1" smtClean="0">
                            <a:solidFill>
                              <a:srgbClr val="009900"/>
                            </a:solidFill>
                            <a:latin typeface="Cambria Math" panose="02040503050406030204" pitchFamily="18" charset="0"/>
                          </a:rPr>
                          <m:t>𝐹</m:t>
                        </m:r>
                      </m:e>
                      <m:sub>
                        <m:r>
                          <a:rPr lang="cs-CZ" sz="1700" i="1">
                            <a:solidFill>
                              <a:srgbClr val="009900"/>
                            </a:solidFill>
                            <a:latin typeface="Cambria Math" panose="02040503050406030204" pitchFamily="18" charset="0"/>
                          </a:rPr>
                          <m:t>𝑚</m:t>
                        </m:r>
                      </m:sub>
                    </m:sSub>
                    <m:r>
                      <a:rPr lang="cs-CZ" sz="1700" i="1">
                        <a:solidFill>
                          <a:srgbClr val="009900"/>
                        </a:solidFill>
                        <a:latin typeface="Cambria Math" panose="02040503050406030204" pitchFamily="18" charset="0"/>
                      </a:rPr>
                      <m:t>||</m:t>
                    </m:r>
                    <m:sSub>
                      <m:sSubPr>
                        <m:ctrlPr>
                          <a:rPr lang="cs-CZ" sz="1700" i="1">
                            <a:solidFill>
                              <a:srgbClr val="009900"/>
                            </a:solidFill>
                            <a:latin typeface="Cambria Math" panose="02040503050406030204" pitchFamily="18" charset="0"/>
                          </a:rPr>
                        </m:ctrlPr>
                      </m:sSubPr>
                      <m:e>
                        <m:r>
                          <a:rPr lang="cs-CZ" sz="1700" b="0" i="1">
                            <a:solidFill>
                              <a:srgbClr val="009900"/>
                            </a:solidFill>
                            <a:latin typeface="Cambria Math" panose="02040503050406030204" pitchFamily="18" charset="0"/>
                          </a:rPr>
                          <m:t>𝐶</m:t>
                        </m:r>
                      </m:e>
                      <m:sub>
                        <m:r>
                          <m:rPr>
                            <m:sty m:val="p"/>
                          </m:rPr>
                          <a:rPr lang="cs-CZ" sz="1700" b="0" i="0">
                            <a:solidFill>
                              <a:srgbClr val="009900"/>
                            </a:solidFill>
                            <a:latin typeface="Cambria Math" panose="02040503050406030204" pitchFamily="18" charset="0"/>
                          </a:rPr>
                          <m:t>max</m:t>
                        </m:r>
                      </m:sub>
                    </m:sSub>
                  </m:oMath>
                </a14:m>
                <a:endParaRPr lang="pl-PL" sz="1700" dirty="0">
                  <a:solidFill>
                    <a:srgbClr val="4BA82E"/>
                  </a:solidFill>
                  <a:latin typeface="Cambria Math" panose="02040503050406030204" pitchFamily="18" charset="0"/>
                  <a:ea typeface="Cambria Math" panose="02040503050406030204" pitchFamily="18" charset="0"/>
                </a:endParaRPr>
              </a:p>
              <a:p>
                <a:pPr lvl="1" indent="-284400">
                  <a:lnSpc>
                    <a:spcPct val="110000"/>
                  </a:lnSpc>
                </a:pPr>
                <a:r>
                  <a:rPr lang="cs-CZ" sz="1600" dirty="0"/>
                  <a:t>Je dáno 10 dávek, které je nutné rozvrhnout na 2 sériově řazené procesory. V tabulce jsou zadány doby realizace dávek (v min) na obou procesorech. Cílem je minimalizovat čas dokončení všech dávek. </a:t>
                </a:r>
              </a:p>
              <a:p>
                <a:pPr marL="1278000" lvl="1" indent="-284400">
                  <a:lnSpc>
                    <a:spcPct val="110000"/>
                  </a:lnSpc>
                </a:pPr>
                <a:endParaRPr lang="cs-CZ" dirty="0"/>
              </a:p>
              <a:p>
                <a:pPr marL="1278000" lvl="1" indent="-284400">
                  <a:lnSpc>
                    <a:spcPct val="110000"/>
                  </a:lnSpc>
                </a:pPr>
                <a:endParaRPr lang="cs-CZ" dirty="0"/>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8466" y="1647546"/>
                <a:ext cx="11081341" cy="4467952"/>
              </a:xfrm>
              <a:blipFill>
                <a:blip r:embed="rId2"/>
                <a:stretch>
                  <a:fillRect l="-220" r="-55"/>
                </a:stretch>
              </a:blipFill>
            </p:spPr>
            <p:txBody>
              <a:bodyPr/>
              <a:lstStyle/>
              <a:p>
                <a:r>
                  <a:rPr lang="cs-CZ">
                    <a:noFill/>
                  </a:rPr>
                  <a:t> </a:t>
                </a:r>
              </a:p>
            </p:txBody>
          </p:sp>
        </mc:Fallback>
      </mc:AlternateContent>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cs-CZ" dirty="0"/>
              <a:t>Příklady ke cvičením MPLS</a:t>
            </a:r>
            <a:endParaRPr lang="en-US" dirty="0"/>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cs-CZ" dirty="0"/>
              <a:t>Rozvrhování produkce</a:t>
            </a:r>
            <a:endParaRPr lang="en-US" dirty="0"/>
          </a:p>
        </p:txBody>
      </p:sp>
      <p:graphicFrame>
        <p:nvGraphicFramePr>
          <p:cNvPr id="8" name="Tabulka 7">
            <a:extLst>
              <a:ext uri="{FF2B5EF4-FFF2-40B4-BE49-F238E27FC236}">
                <a16:creationId xmlns:a16="http://schemas.microsoft.com/office/drawing/2014/main" id="{9500A924-FEA0-4632-A024-7A59ADD06331}"/>
              </a:ext>
            </a:extLst>
          </p:cNvPr>
          <p:cNvGraphicFramePr>
            <a:graphicFrameLocks noGrp="1"/>
          </p:cNvGraphicFramePr>
          <p:nvPr>
            <p:extLst>
              <p:ext uri="{D42A27DB-BD31-4B8C-83A1-F6EECF244321}">
                <p14:modId xmlns:p14="http://schemas.microsoft.com/office/powerpoint/2010/main" val="2678424357"/>
              </p:ext>
            </p:extLst>
          </p:nvPr>
        </p:nvGraphicFramePr>
        <p:xfrm>
          <a:off x="1739275" y="2739964"/>
          <a:ext cx="5414880" cy="860484"/>
        </p:xfrm>
        <a:graphic>
          <a:graphicData uri="http://schemas.openxmlformats.org/drawingml/2006/table">
            <a:tbl>
              <a:tblPr firstRow="1" firstCol="1" bandRow="1"/>
              <a:tblGrid>
                <a:gridCol w="367382">
                  <a:extLst>
                    <a:ext uri="{9D8B030D-6E8A-4147-A177-3AD203B41FA5}">
                      <a16:colId xmlns:a16="http://schemas.microsoft.com/office/drawing/2014/main" val="1486887703"/>
                    </a:ext>
                  </a:extLst>
                </a:gridCol>
                <a:gridCol w="506911">
                  <a:extLst>
                    <a:ext uri="{9D8B030D-6E8A-4147-A177-3AD203B41FA5}">
                      <a16:colId xmlns:a16="http://schemas.microsoft.com/office/drawing/2014/main" val="1424447368"/>
                    </a:ext>
                  </a:extLst>
                </a:gridCol>
                <a:gridCol w="506911">
                  <a:extLst>
                    <a:ext uri="{9D8B030D-6E8A-4147-A177-3AD203B41FA5}">
                      <a16:colId xmlns:a16="http://schemas.microsoft.com/office/drawing/2014/main" val="129923923"/>
                    </a:ext>
                  </a:extLst>
                </a:gridCol>
                <a:gridCol w="506911">
                  <a:extLst>
                    <a:ext uri="{9D8B030D-6E8A-4147-A177-3AD203B41FA5}">
                      <a16:colId xmlns:a16="http://schemas.microsoft.com/office/drawing/2014/main" val="1424458281"/>
                    </a:ext>
                  </a:extLst>
                </a:gridCol>
                <a:gridCol w="506911">
                  <a:extLst>
                    <a:ext uri="{9D8B030D-6E8A-4147-A177-3AD203B41FA5}">
                      <a16:colId xmlns:a16="http://schemas.microsoft.com/office/drawing/2014/main" val="1128516990"/>
                    </a:ext>
                  </a:extLst>
                </a:gridCol>
                <a:gridCol w="506911">
                  <a:extLst>
                    <a:ext uri="{9D8B030D-6E8A-4147-A177-3AD203B41FA5}">
                      <a16:colId xmlns:a16="http://schemas.microsoft.com/office/drawing/2014/main" val="2190815650"/>
                    </a:ext>
                  </a:extLst>
                </a:gridCol>
                <a:gridCol w="506911">
                  <a:extLst>
                    <a:ext uri="{9D8B030D-6E8A-4147-A177-3AD203B41FA5}">
                      <a16:colId xmlns:a16="http://schemas.microsoft.com/office/drawing/2014/main" val="2761910497"/>
                    </a:ext>
                  </a:extLst>
                </a:gridCol>
                <a:gridCol w="506911">
                  <a:extLst>
                    <a:ext uri="{9D8B030D-6E8A-4147-A177-3AD203B41FA5}">
                      <a16:colId xmlns:a16="http://schemas.microsoft.com/office/drawing/2014/main" val="619041249"/>
                    </a:ext>
                  </a:extLst>
                </a:gridCol>
                <a:gridCol w="506911">
                  <a:extLst>
                    <a:ext uri="{9D8B030D-6E8A-4147-A177-3AD203B41FA5}">
                      <a16:colId xmlns:a16="http://schemas.microsoft.com/office/drawing/2014/main" val="484203404"/>
                    </a:ext>
                  </a:extLst>
                </a:gridCol>
                <a:gridCol w="496105">
                  <a:extLst>
                    <a:ext uri="{9D8B030D-6E8A-4147-A177-3AD203B41FA5}">
                      <a16:colId xmlns:a16="http://schemas.microsoft.com/office/drawing/2014/main" val="1142283969"/>
                    </a:ext>
                  </a:extLst>
                </a:gridCol>
                <a:gridCol w="496105">
                  <a:extLst>
                    <a:ext uri="{9D8B030D-6E8A-4147-A177-3AD203B41FA5}">
                      <a16:colId xmlns:a16="http://schemas.microsoft.com/office/drawing/2014/main" val="3941408283"/>
                    </a:ext>
                  </a:extLst>
                </a:gridCol>
              </a:tblGrid>
              <a:tr h="286828">
                <a:tc>
                  <a:txBody>
                    <a:bodyPr/>
                    <a:lstStyle/>
                    <a:p>
                      <a:pPr algn="ctr">
                        <a:spcAft>
                          <a:spcPts val="200"/>
                        </a:spcAft>
                      </a:pP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9</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2621140"/>
                  </a:ext>
                </a:extLst>
              </a:tr>
              <a:tr h="28682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t</a:t>
                      </a:r>
                      <a:r>
                        <a:rPr lang="cs-CZ" sz="1600" i="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cs-CZ" sz="1600" i="1" baseline="-25000" dirty="0">
                          <a:effectLst/>
                          <a:latin typeface="Times New Roman" panose="02020603050405020304" pitchFamily="18" charset="0"/>
                          <a:ea typeface="Calibri" panose="020F0502020204030204" pitchFamily="34" charset="0"/>
                          <a:cs typeface="Times New Roman" panose="02020603050405020304" pitchFamily="18" charset="0"/>
                        </a:rPr>
                        <a:t>j</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11840322"/>
                  </a:ext>
                </a:extLst>
              </a:tr>
              <a:tr h="28682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t</a:t>
                      </a:r>
                      <a:r>
                        <a:rPr lang="cs-CZ" sz="1600" i="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cs-CZ" sz="1600" i="1" baseline="-25000" dirty="0">
                          <a:effectLst/>
                          <a:latin typeface="Times New Roman" panose="02020603050405020304" pitchFamily="18" charset="0"/>
                          <a:ea typeface="Calibri" panose="020F0502020204030204" pitchFamily="34" charset="0"/>
                          <a:cs typeface="Times New Roman" panose="02020603050405020304" pitchFamily="18" charset="0"/>
                        </a:rPr>
                        <a:t>j</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0" marR="0"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569708252"/>
                  </a:ext>
                </a:extLst>
              </a:tr>
            </a:tbl>
          </a:graphicData>
        </a:graphic>
      </p:graphicFrame>
    </p:spTree>
    <p:extLst>
      <p:ext uri="{BB962C8B-B14F-4D97-AF65-F5344CB8AC3E}">
        <p14:creationId xmlns:p14="http://schemas.microsoft.com/office/powerpoint/2010/main" val="2212141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26</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cs-CZ"/>
              <a:t>Modelování produkčních a logistických systémů - cvičení, ŠAVŠ,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465063" cy="4467952"/>
          </a:xfrm>
        </p:spPr>
        <p:txBody>
          <a:bodyPr>
            <a:noAutofit/>
          </a:bodyPr>
          <a:lstStyle/>
          <a:p>
            <a:pPr marL="285750" lvl="0" indent="-285750">
              <a:lnSpc>
                <a:spcPct val="110000"/>
              </a:lnSpc>
              <a:buFont typeface="Wingdings" panose="05000000000000000000" pitchFamily="2" charset="2"/>
              <a:buChar char="§"/>
            </a:pPr>
            <a:r>
              <a:rPr lang="pl-PL" dirty="0">
                <a:solidFill>
                  <a:srgbClr val="4BA82E"/>
                </a:solidFill>
              </a:rPr>
              <a:t>Příklad 29 – Generování hodnot náhodných veličin</a:t>
            </a:r>
            <a:endParaRPr lang="pl-PL" sz="1700" dirty="0">
              <a:solidFill>
                <a:srgbClr val="4BA82E"/>
              </a:solidFill>
              <a:latin typeface="Cambria Math" panose="02040503050406030204" pitchFamily="18" charset="0"/>
              <a:ea typeface="Cambria Math" panose="02040503050406030204" pitchFamily="18" charset="0"/>
            </a:endParaRPr>
          </a:p>
          <a:p>
            <a:pPr lvl="1" indent="-284400">
              <a:lnSpc>
                <a:spcPct val="110000"/>
              </a:lnSpc>
            </a:pPr>
            <a:r>
              <a:rPr lang="cs-CZ" sz="1600" dirty="0"/>
              <a:t>Vygenerujte 1000 hodnot náhodné veličiny </a:t>
            </a:r>
            <a:r>
              <a:rPr lang="cs-CZ" sz="1700" dirty="0">
                <a:latin typeface="Cambria Math" panose="02040503050406030204" pitchFamily="18" charset="0"/>
                <a:ea typeface="Cambria Math" panose="02040503050406030204" pitchFamily="18" charset="0"/>
              </a:rPr>
              <a:t>𝑋</a:t>
            </a:r>
            <a:r>
              <a:rPr lang="cs-CZ" sz="1600" dirty="0"/>
              <a:t> s rovnoměrným pravděpodobnostním rozdělením na intervalu (100, 200) a sestavte graf četností hodnot v předem definovaných intervalech. </a:t>
            </a:r>
          </a:p>
          <a:p>
            <a:pPr marL="1278000" lvl="1" indent="-284400">
              <a:lnSpc>
                <a:spcPct val="110000"/>
              </a:lnSpc>
            </a:pPr>
            <a:endParaRPr lang="cs-CZ" dirty="0"/>
          </a:p>
          <a:p>
            <a:pPr marL="1278000" lvl="1" indent="-284400">
              <a:lnSpc>
                <a:spcPct val="110000"/>
              </a:lnSpc>
            </a:pPr>
            <a:endParaRPr lang="cs-CZ" dirty="0"/>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cs-CZ" dirty="0"/>
              <a:t>Příklady ke cvičením MPLS</a:t>
            </a:r>
            <a:endParaRPr lang="en-US" dirty="0"/>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cs-CZ" dirty="0"/>
              <a:t>Počítačová simulace</a:t>
            </a:r>
            <a:endParaRPr lang="en-US" dirty="0"/>
          </a:p>
        </p:txBody>
      </p:sp>
    </p:spTree>
    <p:extLst>
      <p:ext uri="{BB962C8B-B14F-4D97-AF65-F5344CB8AC3E}">
        <p14:creationId xmlns:p14="http://schemas.microsoft.com/office/powerpoint/2010/main" val="3969524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27</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cs-CZ"/>
              <a:t>Modelování produkčních a logistických systémů - cvičení, ŠAVŠ,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7" y="1647546"/>
            <a:ext cx="11236462" cy="4467952"/>
          </a:xfrm>
        </p:spPr>
        <p:txBody>
          <a:bodyPr>
            <a:noAutofit/>
          </a:bodyPr>
          <a:lstStyle/>
          <a:p>
            <a:pPr marL="285750" lvl="0" indent="-285750">
              <a:lnSpc>
                <a:spcPct val="110000"/>
              </a:lnSpc>
              <a:buFont typeface="Wingdings" panose="05000000000000000000" pitchFamily="2" charset="2"/>
              <a:buChar char="§"/>
            </a:pPr>
            <a:r>
              <a:rPr lang="pl-PL" dirty="0">
                <a:solidFill>
                  <a:srgbClr val="4BA82E"/>
                </a:solidFill>
              </a:rPr>
              <a:t>Příklad 30 – Výroba kol</a:t>
            </a:r>
            <a:endParaRPr lang="pl-PL" sz="1700" dirty="0">
              <a:solidFill>
                <a:srgbClr val="4BA82E"/>
              </a:solidFill>
              <a:latin typeface="Cambria Math" panose="02040503050406030204" pitchFamily="18" charset="0"/>
              <a:ea typeface="Cambria Math" panose="02040503050406030204" pitchFamily="18" charset="0"/>
            </a:endParaRPr>
          </a:p>
          <a:p>
            <a:pPr lvl="1" indent="-284400">
              <a:lnSpc>
                <a:spcPct val="110000"/>
              </a:lnSpc>
            </a:pPr>
            <a:r>
              <a:rPr lang="cs-CZ" sz="1600" dirty="0"/>
              <a:t>Produkční systém tvoří jedna hlavní montážní linka a na ni navazující čtyři výrobní úseky (výroba kol, sedel, pedálů a řídítek). Výrobní úseky navazují na hlavní montážní linku pomocí zásobníků. Ve vlastních zásobnících je dodržován princip FIFO. Směnový režim je shodný na všech linkách.</a:t>
            </a:r>
          </a:p>
          <a:p>
            <a:pPr marL="1278000" lvl="1" indent="-284400">
              <a:lnSpc>
                <a:spcPct val="110000"/>
              </a:lnSpc>
            </a:pPr>
            <a:endParaRPr lang="cs-CZ" dirty="0"/>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cs-CZ" dirty="0"/>
              <a:t>Příklady ke cvičením MPLS</a:t>
            </a:r>
            <a:endParaRPr lang="en-US" dirty="0"/>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cs-CZ" dirty="0"/>
              <a:t>Počítačová simulace</a:t>
            </a:r>
            <a:endParaRPr lang="en-US" dirty="0"/>
          </a:p>
        </p:txBody>
      </p:sp>
      <p:pic>
        <p:nvPicPr>
          <p:cNvPr id="7" name="Picture 2">
            <a:extLst>
              <a:ext uri="{FF2B5EF4-FFF2-40B4-BE49-F238E27FC236}">
                <a16:creationId xmlns:a16="http://schemas.microsoft.com/office/drawing/2014/main" id="{CB11FD86-B5CE-4354-8FF6-334D0F286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4863" y="2807682"/>
            <a:ext cx="5708352" cy="3519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Skupina 7">
            <a:extLst>
              <a:ext uri="{FF2B5EF4-FFF2-40B4-BE49-F238E27FC236}">
                <a16:creationId xmlns:a16="http://schemas.microsoft.com/office/drawing/2014/main" id="{3DD13418-30C5-41A8-A03F-A699CD9C50FF}"/>
              </a:ext>
            </a:extLst>
          </p:cNvPr>
          <p:cNvGrpSpPr/>
          <p:nvPr/>
        </p:nvGrpSpPr>
        <p:grpSpPr>
          <a:xfrm>
            <a:off x="1272420" y="3323293"/>
            <a:ext cx="3071967" cy="1331957"/>
            <a:chOff x="6774848" y="3290735"/>
            <a:chExt cx="3071967" cy="1331957"/>
          </a:xfrm>
        </p:grpSpPr>
        <p:grpSp>
          <p:nvGrpSpPr>
            <p:cNvPr id="12" name="Skupina 11">
              <a:extLst>
                <a:ext uri="{FF2B5EF4-FFF2-40B4-BE49-F238E27FC236}">
                  <a16:creationId xmlns:a16="http://schemas.microsoft.com/office/drawing/2014/main" id="{DDC515D0-609E-4057-8168-958743C1268E}"/>
                </a:ext>
              </a:extLst>
            </p:cNvPr>
            <p:cNvGrpSpPr/>
            <p:nvPr/>
          </p:nvGrpSpPr>
          <p:grpSpPr>
            <a:xfrm>
              <a:off x="7528220" y="3605904"/>
              <a:ext cx="1642503" cy="1016788"/>
              <a:chOff x="999962" y="4611560"/>
              <a:chExt cx="3024000" cy="1872000"/>
            </a:xfrm>
          </p:grpSpPr>
          <p:pic>
            <p:nvPicPr>
              <p:cNvPr id="24" name="Picture 6" descr="C:\Dokumenty\Simulationsgruppe\150224_VSSA\RizeniVyrobynihoSystemu\Obrazky\KoloPanske.jpg">
                <a:extLst>
                  <a:ext uri="{FF2B5EF4-FFF2-40B4-BE49-F238E27FC236}">
                    <a16:creationId xmlns:a16="http://schemas.microsoft.com/office/drawing/2014/main" id="{7EB7F61B-4A51-4F3A-93A8-92E06E3526F4}"/>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0067" y="4641181"/>
                <a:ext cx="2955925" cy="18288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5" name="Obdélník 24">
                <a:extLst>
                  <a:ext uri="{FF2B5EF4-FFF2-40B4-BE49-F238E27FC236}">
                    <a16:creationId xmlns:a16="http://schemas.microsoft.com/office/drawing/2014/main" id="{C3287D2A-F04A-46FA-910E-584E500E3420}"/>
                  </a:ext>
                </a:extLst>
              </p:cNvPr>
              <p:cNvSpPr/>
              <p:nvPr/>
            </p:nvSpPr>
            <p:spPr>
              <a:xfrm>
                <a:off x="999962" y="4611560"/>
                <a:ext cx="3024000" cy="18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3" name="TextovéPole 12">
              <a:extLst>
                <a:ext uri="{FF2B5EF4-FFF2-40B4-BE49-F238E27FC236}">
                  <a16:creationId xmlns:a16="http://schemas.microsoft.com/office/drawing/2014/main" id="{EF682C4A-4EE9-4132-864E-03B001A14E0B}"/>
                </a:ext>
              </a:extLst>
            </p:cNvPr>
            <p:cNvSpPr txBox="1"/>
            <p:nvPr/>
          </p:nvSpPr>
          <p:spPr>
            <a:xfrm>
              <a:off x="7174884" y="3290735"/>
              <a:ext cx="522900" cy="246221"/>
            </a:xfrm>
            <a:prstGeom prst="rect">
              <a:avLst/>
            </a:prstGeom>
            <a:noFill/>
          </p:spPr>
          <p:txBody>
            <a:bodyPr wrap="none" rtlCol="0">
              <a:spAutoFit/>
            </a:bodyPr>
            <a:lstStyle/>
            <a:p>
              <a:pPr algn="r"/>
              <a:r>
                <a:rPr lang="cs-CZ" sz="1000" dirty="0"/>
                <a:t>sedlo</a:t>
              </a:r>
            </a:p>
          </p:txBody>
        </p:sp>
        <p:sp>
          <p:nvSpPr>
            <p:cNvPr id="14" name="TextovéPole 13">
              <a:extLst>
                <a:ext uri="{FF2B5EF4-FFF2-40B4-BE49-F238E27FC236}">
                  <a16:creationId xmlns:a16="http://schemas.microsoft.com/office/drawing/2014/main" id="{A2EF7499-B394-4EC9-9E24-7106F7E73BD5}"/>
                </a:ext>
              </a:extLst>
            </p:cNvPr>
            <p:cNvSpPr txBox="1"/>
            <p:nvPr/>
          </p:nvSpPr>
          <p:spPr>
            <a:xfrm>
              <a:off x="7173554" y="3597302"/>
              <a:ext cx="524230" cy="246221"/>
            </a:xfrm>
            <a:prstGeom prst="rect">
              <a:avLst/>
            </a:prstGeom>
            <a:noFill/>
          </p:spPr>
          <p:txBody>
            <a:bodyPr wrap="square" rtlCol="0">
              <a:spAutoFit/>
            </a:bodyPr>
            <a:lstStyle/>
            <a:p>
              <a:pPr algn="r"/>
              <a:r>
                <a:rPr lang="cs-CZ" sz="1000" dirty="0"/>
                <a:t>rám</a:t>
              </a:r>
            </a:p>
          </p:txBody>
        </p:sp>
        <p:sp>
          <p:nvSpPr>
            <p:cNvPr id="15" name="TextovéPole 14">
              <a:extLst>
                <a:ext uri="{FF2B5EF4-FFF2-40B4-BE49-F238E27FC236}">
                  <a16:creationId xmlns:a16="http://schemas.microsoft.com/office/drawing/2014/main" id="{B4C51C44-BD60-446F-A189-9866752126E5}"/>
                </a:ext>
              </a:extLst>
            </p:cNvPr>
            <p:cNvSpPr txBox="1"/>
            <p:nvPr/>
          </p:nvSpPr>
          <p:spPr>
            <a:xfrm>
              <a:off x="9237353" y="4222238"/>
              <a:ext cx="609462" cy="246221"/>
            </a:xfrm>
            <a:prstGeom prst="rect">
              <a:avLst/>
            </a:prstGeom>
            <a:noFill/>
          </p:spPr>
          <p:txBody>
            <a:bodyPr wrap="none" rtlCol="0">
              <a:spAutoFit/>
            </a:bodyPr>
            <a:lstStyle/>
            <a:p>
              <a:r>
                <a:rPr lang="cs-CZ" sz="1000" dirty="0"/>
                <a:t>pedály</a:t>
              </a:r>
            </a:p>
          </p:txBody>
        </p:sp>
        <p:sp>
          <p:nvSpPr>
            <p:cNvPr id="16" name="TextovéPole 15">
              <a:extLst>
                <a:ext uri="{FF2B5EF4-FFF2-40B4-BE49-F238E27FC236}">
                  <a16:creationId xmlns:a16="http://schemas.microsoft.com/office/drawing/2014/main" id="{29345DA0-721A-4A42-AB89-95E6D4A76149}"/>
                </a:ext>
              </a:extLst>
            </p:cNvPr>
            <p:cNvSpPr txBox="1"/>
            <p:nvPr/>
          </p:nvSpPr>
          <p:spPr>
            <a:xfrm>
              <a:off x="8940637" y="3586713"/>
              <a:ext cx="593432" cy="246221"/>
            </a:xfrm>
            <a:prstGeom prst="rect">
              <a:avLst/>
            </a:prstGeom>
            <a:noFill/>
          </p:spPr>
          <p:txBody>
            <a:bodyPr wrap="none" rtlCol="0">
              <a:spAutoFit/>
            </a:bodyPr>
            <a:lstStyle/>
            <a:p>
              <a:r>
                <a:rPr lang="cs-CZ" sz="1000" dirty="0"/>
                <a:t>řídítka</a:t>
              </a:r>
            </a:p>
          </p:txBody>
        </p:sp>
        <p:cxnSp>
          <p:nvCxnSpPr>
            <p:cNvPr id="17" name="Přímá spojnice 16">
              <a:extLst>
                <a:ext uri="{FF2B5EF4-FFF2-40B4-BE49-F238E27FC236}">
                  <a16:creationId xmlns:a16="http://schemas.microsoft.com/office/drawing/2014/main" id="{24440BFE-3497-43BF-B0EC-F51F1C039072}"/>
                </a:ext>
              </a:extLst>
            </p:cNvPr>
            <p:cNvCxnSpPr>
              <a:endCxn id="15" idx="1"/>
            </p:cNvCxnSpPr>
            <p:nvPr/>
          </p:nvCxnSpPr>
          <p:spPr>
            <a:xfrm>
              <a:off x="8352767" y="4345349"/>
              <a:ext cx="884586" cy="0"/>
            </a:xfrm>
            <a:prstGeom prst="line">
              <a:avLst/>
            </a:prstGeom>
            <a:noFill/>
            <a:ln w="9525">
              <a:solidFill>
                <a:schemeClr val="tx1"/>
              </a:solidFill>
              <a:headEnd type="oval" w="sm" len="sm"/>
              <a:tailEnd type="none"/>
            </a:ln>
          </p:spPr>
          <p:style>
            <a:lnRef idx="2">
              <a:schemeClr val="accent6">
                <a:shade val="50000"/>
              </a:schemeClr>
            </a:lnRef>
            <a:fillRef idx="1">
              <a:schemeClr val="accent6"/>
            </a:fillRef>
            <a:effectRef idx="0">
              <a:schemeClr val="accent6"/>
            </a:effectRef>
            <a:fontRef idx="minor">
              <a:schemeClr val="lt1"/>
            </a:fontRef>
          </p:style>
        </p:cxnSp>
        <p:cxnSp>
          <p:nvCxnSpPr>
            <p:cNvPr id="18" name="Přímá spojnice 17">
              <a:extLst>
                <a:ext uri="{FF2B5EF4-FFF2-40B4-BE49-F238E27FC236}">
                  <a16:creationId xmlns:a16="http://schemas.microsoft.com/office/drawing/2014/main" id="{3ECD3800-EAE4-45E4-ACF3-5D595D1CE3D9}"/>
                </a:ext>
              </a:extLst>
            </p:cNvPr>
            <p:cNvCxnSpPr>
              <a:endCxn id="16" idx="1"/>
            </p:cNvCxnSpPr>
            <p:nvPr/>
          </p:nvCxnSpPr>
          <p:spPr>
            <a:xfrm>
              <a:off x="8637852" y="3707460"/>
              <a:ext cx="302785" cy="2364"/>
            </a:xfrm>
            <a:prstGeom prst="line">
              <a:avLst/>
            </a:prstGeom>
            <a:noFill/>
            <a:ln w="9525">
              <a:solidFill>
                <a:schemeClr val="tx1"/>
              </a:solidFill>
              <a:headEnd type="oval" w="sm" len="sm"/>
              <a:tailEnd type="none"/>
            </a:ln>
          </p:spPr>
          <p:style>
            <a:lnRef idx="2">
              <a:schemeClr val="accent6">
                <a:shade val="50000"/>
              </a:schemeClr>
            </a:lnRef>
            <a:fillRef idx="1">
              <a:schemeClr val="accent6"/>
            </a:fillRef>
            <a:effectRef idx="0">
              <a:schemeClr val="accent6"/>
            </a:effectRef>
            <a:fontRef idx="minor">
              <a:schemeClr val="lt1"/>
            </a:fontRef>
          </p:style>
        </p:cxnSp>
        <p:cxnSp>
          <p:nvCxnSpPr>
            <p:cNvPr id="19" name="Přímá spojnice 18">
              <a:extLst>
                <a:ext uri="{FF2B5EF4-FFF2-40B4-BE49-F238E27FC236}">
                  <a16:creationId xmlns:a16="http://schemas.microsoft.com/office/drawing/2014/main" id="{E6E4484C-B734-4B60-A3FA-2F4C18F368A1}"/>
                </a:ext>
              </a:extLst>
            </p:cNvPr>
            <p:cNvCxnSpPr>
              <a:endCxn id="14" idx="3"/>
            </p:cNvCxnSpPr>
            <p:nvPr/>
          </p:nvCxnSpPr>
          <p:spPr>
            <a:xfrm flipH="1" flipV="1">
              <a:off x="7697784" y="3720413"/>
              <a:ext cx="500928" cy="270629"/>
            </a:xfrm>
            <a:prstGeom prst="line">
              <a:avLst/>
            </a:prstGeom>
            <a:noFill/>
            <a:ln w="9525">
              <a:solidFill>
                <a:schemeClr val="tx1"/>
              </a:solidFill>
              <a:headEnd type="oval" w="sm" len="sm"/>
              <a:tailEnd type="none"/>
            </a:ln>
          </p:spPr>
          <p:style>
            <a:lnRef idx="2">
              <a:schemeClr val="accent6">
                <a:shade val="50000"/>
              </a:schemeClr>
            </a:lnRef>
            <a:fillRef idx="1">
              <a:schemeClr val="accent6"/>
            </a:fillRef>
            <a:effectRef idx="0">
              <a:schemeClr val="accent6"/>
            </a:effectRef>
            <a:fontRef idx="minor">
              <a:schemeClr val="lt1"/>
            </a:fontRef>
          </p:style>
        </p:cxnSp>
        <p:cxnSp>
          <p:nvCxnSpPr>
            <p:cNvPr id="20" name="Přímá spojnice 19">
              <a:extLst>
                <a:ext uri="{FF2B5EF4-FFF2-40B4-BE49-F238E27FC236}">
                  <a16:creationId xmlns:a16="http://schemas.microsoft.com/office/drawing/2014/main" id="{84DE13E7-AD3B-4A0E-8477-8D071269C308}"/>
                </a:ext>
              </a:extLst>
            </p:cNvPr>
            <p:cNvCxnSpPr>
              <a:endCxn id="13" idx="3"/>
            </p:cNvCxnSpPr>
            <p:nvPr/>
          </p:nvCxnSpPr>
          <p:spPr>
            <a:xfrm flipH="1" flipV="1">
              <a:off x="7697784" y="3413846"/>
              <a:ext cx="345546" cy="293614"/>
            </a:xfrm>
            <a:prstGeom prst="line">
              <a:avLst/>
            </a:prstGeom>
            <a:noFill/>
            <a:ln w="9525">
              <a:solidFill>
                <a:schemeClr val="tx1"/>
              </a:solidFill>
              <a:headEnd type="oval" w="sm" len="sm"/>
              <a:tailEnd type="none"/>
            </a:ln>
          </p:spPr>
          <p:style>
            <a:lnRef idx="2">
              <a:schemeClr val="accent6">
                <a:shade val="50000"/>
              </a:schemeClr>
            </a:lnRef>
            <a:fillRef idx="1">
              <a:schemeClr val="accent6"/>
            </a:fillRef>
            <a:effectRef idx="0">
              <a:schemeClr val="accent6"/>
            </a:effectRef>
            <a:fontRef idx="minor">
              <a:schemeClr val="lt1"/>
            </a:fontRef>
          </p:style>
        </p:cxnSp>
        <p:sp>
          <p:nvSpPr>
            <p:cNvPr id="21" name="TextovéPole 20">
              <a:extLst>
                <a:ext uri="{FF2B5EF4-FFF2-40B4-BE49-F238E27FC236}">
                  <a16:creationId xmlns:a16="http://schemas.microsoft.com/office/drawing/2014/main" id="{7BB0B103-4534-4AEC-B263-F3F98CADAFC6}"/>
                </a:ext>
              </a:extLst>
            </p:cNvPr>
            <p:cNvSpPr txBox="1"/>
            <p:nvPr/>
          </p:nvSpPr>
          <p:spPr>
            <a:xfrm>
              <a:off x="6774848" y="4376471"/>
              <a:ext cx="450764" cy="246221"/>
            </a:xfrm>
            <a:prstGeom prst="rect">
              <a:avLst/>
            </a:prstGeom>
            <a:noFill/>
          </p:spPr>
          <p:txBody>
            <a:bodyPr wrap="none" rtlCol="0">
              <a:spAutoFit/>
            </a:bodyPr>
            <a:lstStyle/>
            <a:p>
              <a:pPr algn="r"/>
              <a:r>
                <a:rPr lang="cs-CZ" sz="1000" dirty="0"/>
                <a:t>kola</a:t>
              </a:r>
            </a:p>
          </p:txBody>
        </p:sp>
        <p:cxnSp>
          <p:nvCxnSpPr>
            <p:cNvPr id="22" name="Přímá spojnice 21">
              <a:extLst>
                <a:ext uri="{FF2B5EF4-FFF2-40B4-BE49-F238E27FC236}">
                  <a16:creationId xmlns:a16="http://schemas.microsoft.com/office/drawing/2014/main" id="{BD56A212-DC13-43B5-9216-7CC85D288371}"/>
                </a:ext>
              </a:extLst>
            </p:cNvPr>
            <p:cNvCxnSpPr>
              <a:endCxn id="21" idx="3"/>
            </p:cNvCxnSpPr>
            <p:nvPr/>
          </p:nvCxnSpPr>
          <p:spPr>
            <a:xfrm flipH="1">
              <a:off x="7225612" y="4268386"/>
              <a:ext cx="407239" cy="231196"/>
            </a:xfrm>
            <a:prstGeom prst="line">
              <a:avLst/>
            </a:prstGeom>
            <a:noFill/>
            <a:ln w="9525">
              <a:solidFill>
                <a:schemeClr val="tx1"/>
              </a:solidFill>
              <a:headEnd type="oval" w="sm" len="sm"/>
              <a:tailEnd type="none"/>
            </a:ln>
          </p:spPr>
          <p:style>
            <a:lnRef idx="2">
              <a:schemeClr val="accent6">
                <a:shade val="50000"/>
              </a:schemeClr>
            </a:lnRef>
            <a:fillRef idx="1">
              <a:schemeClr val="accent6"/>
            </a:fillRef>
            <a:effectRef idx="0">
              <a:schemeClr val="accent6"/>
            </a:effectRef>
            <a:fontRef idx="minor">
              <a:schemeClr val="lt1"/>
            </a:fontRef>
          </p:style>
        </p:cxnSp>
        <p:cxnSp>
          <p:nvCxnSpPr>
            <p:cNvPr id="23" name="Přímá spojnice 22">
              <a:extLst>
                <a:ext uri="{FF2B5EF4-FFF2-40B4-BE49-F238E27FC236}">
                  <a16:creationId xmlns:a16="http://schemas.microsoft.com/office/drawing/2014/main" id="{4B040C42-D78B-4DEC-8661-37B77D158D7E}"/>
                </a:ext>
              </a:extLst>
            </p:cNvPr>
            <p:cNvCxnSpPr>
              <a:endCxn id="21" idx="3"/>
            </p:cNvCxnSpPr>
            <p:nvPr/>
          </p:nvCxnSpPr>
          <p:spPr>
            <a:xfrm flipH="1">
              <a:off x="7225612" y="4499581"/>
              <a:ext cx="1484199" cy="1"/>
            </a:xfrm>
            <a:prstGeom prst="line">
              <a:avLst/>
            </a:prstGeom>
            <a:noFill/>
            <a:ln w="9525">
              <a:solidFill>
                <a:schemeClr val="tx1"/>
              </a:solidFill>
              <a:headEnd type="oval" w="sm" len="sm"/>
              <a:tailEnd type="none"/>
            </a:ln>
          </p:spPr>
          <p:style>
            <a:lnRef idx="2">
              <a:schemeClr val="accent6">
                <a:shade val="50000"/>
              </a:schemeClr>
            </a:lnRef>
            <a:fillRef idx="1">
              <a:schemeClr val="accent6"/>
            </a:fillRef>
            <a:effectRef idx="0">
              <a:schemeClr val="accent6"/>
            </a:effectRef>
            <a:fontRef idx="minor">
              <a:schemeClr val="lt1"/>
            </a:fontRef>
          </p:style>
        </p:cxnSp>
      </p:grpSp>
    </p:spTree>
    <p:extLst>
      <p:ext uri="{BB962C8B-B14F-4D97-AF65-F5344CB8AC3E}">
        <p14:creationId xmlns:p14="http://schemas.microsoft.com/office/powerpoint/2010/main" val="1042561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28</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cs-CZ"/>
              <a:t>Modelování produkčních a logistických systémů - cvičení, ŠAVŠ,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7" y="1647546"/>
            <a:ext cx="11236462" cy="4467952"/>
          </a:xfrm>
        </p:spPr>
        <p:txBody>
          <a:bodyPr>
            <a:noAutofit/>
          </a:bodyPr>
          <a:lstStyle/>
          <a:p>
            <a:pPr marL="285750" lvl="0" indent="-285750">
              <a:lnSpc>
                <a:spcPct val="110000"/>
              </a:lnSpc>
              <a:buFont typeface="Wingdings" panose="05000000000000000000" pitchFamily="2" charset="2"/>
              <a:buChar char="§"/>
            </a:pPr>
            <a:r>
              <a:rPr lang="pl-PL" dirty="0">
                <a:solidFill>
                  <a:srgbClr val="4BA82E"/>
                </a:solidFill>
              </a:rPr>
              <a:t>Příklad 30 – Výroba kol – pokračování </a:t>
            </a:r>
            <a:endParaRPr lang="pl-PL" sz="1700" dirty="0">
              <a:solidFill>
                <a:srgbClr val="4BA82E"/>
              </a:solidFill>
              <a:latin typeface="Cambria Math" panose="02040503050406030204" pitchFamily="18" charset="0"/>
              <a:ea typeface="Cambria Math" panose="02040503050406030204" pitchFamily="18" charset="0"/>
            </a:endParaRPr>
          </a:p>
          <a:p>
            <a:pPr marL="993600" lvl="1" indent="0">
              <a:lnSpc>
                <a:spcPct val="110000"/>
              </a:lnSpc>
              <a:buNone/>
            </a:pPr>
            <a:endParaRPr lang="cs-CZ" dirty="0"/>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cs-CZ" dirty="0"/>
              <a:t>Příklady ke cvičením MPLS</a:t>
            </a:r>
            <a:endParaRPr lang="en-US" dirty="0"/>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cs-CZ" dirty="0"/>
              <a:t>Počítačová simulace</a:t>
            </a:r>
            <a:endParaRPr lang="en-US" dirty="0"/>
          </a:p>
        </p:txBody>
      </p:sp>
      <p:pic>
        <p:nvPicPr>
          <p:cNvPr id="26" name="Picture 2">
            <a:extLst>
              <a:ext uri="{FF2B5EF4-FFF2-40B4-BE49-F238E27FC236}">
                <a16:creationId xmlns:a16="http://schemas.microsoft.com/office/drawing/2014/main" id="{EBB97ECA-C904-4F2B-A1EC-8630DEE8E7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6924" y="1984096"/>
            <a:ext cx="8086112" cy="4209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3553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29</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cs-CZ"/>
              <a:t>Modelování produkčních a logistických systémů - cvičení, ŠAVŠ,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7" y="1647546"/>
            <a:ext cx="11236462" cy="4467952"/>
          </a:xfrm>
        </p:spPr>
        <p:txBody>
          <a:bodyPr>
            <a:noAutofit/>
          </a:bodyPr>
          <a:lstStyle/>
          <a:p>
            <a:pPr marL="285750" lvl="0" indent="-285750">
              <a:lnSpc>
                <a:spcPct val="110000"/>
              </a:lnSpc>
              <a:buFont typeface="Wingdings" panose="05000000000000000000" pitchFamily="2" charset="2"/>
              <a:buChar char="§"/>
            </a:pPr>
            <a:r>
              <a:rPr lang="pl-PL" dirty="0">
                <a:solidFill>
                  <a:srgbClr val="4BA82E"/>
                </a:solidFill>
              </a:rPr>
              <a:t>Příklad 30 – Výroba kol – pokračování </a:t>
            </a:r>
            <a:endParaRPr lang="pl-PL" sz="1700" dirty="0">
              <a:solidFill>
                <a:srgbClr val="4BA82E"/>
              </a:solidFill>
              <a:latin typeface="Cambria Math" panose="02040503050406030204" pitchFamily="18" charset="0"/>
              <a:ea typeface="Cambria Math" panose="02040503050406030204" pitchFamily="18" charset="0"/>
            </a:endParaRPr>
          </a:p>
          <a:p>
            <a:pPr marL="993600" lvl="1" indent="0">
              <a:lnSpc>
                <a:spcPct val="110000"/>
              </a:lnSpc>
              <a:buNone/>
            </a:pPr>
            <a:endParaRPr lang="cs-CZ" dirty="0"/>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cs-CZ" dirty="0"/>
              <a:t>Příklady ke cvičením MPLS</a:t>
            </a:r>
            <a:endParaRPr lang="en-US" dirty="0"/>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cs-CZ" dirty="0"/>
              <a:t>Počítačová simulace</a:t>
            </a:r>
            <a:endParaRPr lang="en-US" dirty="0"/>
          </a:p>
        </p:txBody>
      </p:sp>
      <p:pic>
        <p:nvPicPr>
          <p:cNvPr id="8" name="Obrázek 7">
            <a:extLst>
              <a:ext uri="{FF2B5EF4-FFF2-40B4-BE49-F238E27FC236}">
                <a16:creationId xmlns:a16="http://schemas.microsoft.com/office/drawing/2014/main" id="{4C6C79E5-6C68-4141-9F9E-AA59C2A25A98}"/>
              </a:ext>
            </a:extLst>
          </p:cNvPr>
          <p:cNvPicPr>
            <a:picLocks noChangeAspect="1"/>
          </p:cNvPicPr>
          <p:nvPr/>
        </p:nvPicPr>
        <p:blipFill>
          <a:blip r:embed="rId2"/>
          <a:stretch>
            <a:fillRect/>
          </a:stretch>
        </p:blipFill>
        <p:spPr>
          <a:xfrm>
            <a:off x="1215172" y="2041072"/>
            <a:ext cx="9591736" cy="4074426"/>
          </a:xfrm>
          <a:prstGeom prst="rect">
            <a:avLst/>
          </a:prstGeom>
        </p:spPr>
      </p:pic>
    </p:spTree>
    <p:extLst>
      <p:ext uri="{BB962C8B-B14F-4D97-AF65-F5344CB8AC3E}">
        <p14:creationId xmlns:p14="http://schemas.microsoft.com/office/powerpoint/2010/main" val="1176454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3</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cs-CZ"/>
              <a:t>Modelování produkčních a logistických systémů - cvičení, ŠAVŠ, Jan Fábry, 26.1.2022</a:t>
            </a:r>
            <a:endParaRPr lang="cs-CZ" dirty="0"/>
          </a:p>
        </p:txBody>
      </p:sp>
      <mc:AlternateContent xmlns:mc="http://schemas.openxmlformats.org/markup-compatibility/2006">
        <mc:Choice xmlns:a14="http://schemas.microsoft.com/office/drawing/2010/main"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09980" y="1647546"/>
                <a:ext cx="11187476" cy="4467952"/>
              </a:xfrm>
            </p:spPr>
            <p:txBody>
              <a:bodyPr>
                <a:noAutofit/>
              </a:bodyPr>
              <a:lstStyle/>
              <a:p>
                <a:pPr marL="285750" lvl="0" indent="-285750">
                  <a:lnSpc>
                    <a:spcPct val="110000"/>
                  </a:lnSpc>
                  <a:buFont typeface="Wingdings" panose="05000000000000000000" pitchFamily="2" charset="2"/>
                  <a:buChar char="§"/>
                </a:pPr>
                <a:r>
                  <a:rPr lang="cs-CZ" dirty="0">
                    <a:solidFill>
                      <a:srgbClr val="4BA82E"/>
                    </a:solidFill>
                  </a:rPr>
                  <a:t>Příklad 5 – Výroba určitého počtu druhů produktů</a:t>
                </a:r>
              </a:p>
              <a:p>
                <a:pPr lvl="1" indent="-284400">
                  <a:lnSpc>
                    <a:spcPct val="110000"/>
                  </a:lnSpc>
                </a:pPr>
                <a:r>
                  <a:rPr lang="cs-CZ" dirty="0"/>
                  <a:t>Firma muže teoreticky vyrábět </a:t>
                </a:r>
                <a14:m>
                  <m:oMath xmlns:m="http://schemas.openxmlformats.org/officeDocument/2006/math">
                    <m:r>
                      <a:rPr lang="cs-CZ" sz="1700" b="0" i="1" smtClean="0">
                        <a:latin typeface="Cambria Math" panose="02040503050406030204" pitchFamily="18" charset="0"/>
                      </a:rPr>
                      <m:t>𝑛</m:t>
                    </m:r>
                  </m:oMath>
                </a14:m>
                <a:r>
                  <a:rPr lang="cs-CZ" dirty="0"/>
                  <a:t> druhů produktů. Rozhodla se z nich ale vyrábět jen </a:t>
                </a:r>
                <a14:m>
                  <m:oMath xmlns:m="http://schemas.openxmlformats.org/officeDocument/2006/math">
                    <m:r>
                      <a:rPr lang="cs-CZ" sz="1700" i="1" smtClean="0">
                        <a:latin typeface="Cambria Math" panose="02040503050406030204" pitchFamily="18" charset="0"/>
                      </a:rPr>
                      <m:t>𝑘</m:t>
                    </m:r>
                  </m:oMath>
                </a14:m>
                <a:r>
                  <a:rPr lang="cs-CZ" dirty="0"/>
                  <a:t> druhů. Pro každý produkt </a:t>
                </a:r>
                <a14:m>
                  <m:oMath xmlns:m="http://schemas.openxmlformats.org/officeDocument/2006/math">
                    <m:r>
                      <a:rPr lang="cs-CZ" sz="1700" b="0" i="1" smtClean="0">
                        <a:latin typeface="Cambria Math" panose="02040503050406030204" pitchFamily="18" charset="0"/>
                      </a:rPr>
                      <m:t>𝑖</m:t>
                    </m:r>
                    <m:r>
                      <a:rPr lang="cs-CZ" sz="1700" i="1">
                        <a:latin typeface="Cambria Math" panose="02040503050406030204" pitchFamily="18" charset="0"/>
                      </a:rPr>
                      <m:t> </m:t>
                    </m:r>
                  </m:oMath>
                </a14:m>
                <a:r>
                  <a:rPr lang="cs-CZ" dirty="0"/>
                  <a:t>je dána maximální úroveň výroby </a:t>
                </a:r>
                <a14:m>
                  <m:oMath xmlns:m="http://schemas.openxmlformats.org/officeDocument/2006/math">
                    <m:sSub>
                      <m:sSubPr>
                        <m:ctrlPr>
                          <a:rPr lang="cs-CZ" sz="1700" i="1">
                            <a:latin typeface="Cambria Math" panose="02040503050406030204" pitchFamily="18" charset="0"/>
                          </a:rPr>
                        </m:ctrlPr>
                      </m:sSubPr>
                      <m:e>
                        <m:r>
                          <a:rPr lang="cs-CZ" sz="1700" b="0" i="1" smtClean="0">
                            <a:latin typeface="Cambria Math" panose="02040503050406030204" pitchFamily="18" charset="0"/>
                          </a:rPr>
                          <m:t>𝑞</m:t>
                        </m:r>
                      </m:e>
                      <m:sub>
                        <m:r>
                          <a:rPr lang="cs-CZ" sz="1700" i="1">
                            <a:latin typeface="Cambria Math" panose="02040503050406030204" pitchFamily="18" charset="0"/>
                          </a:rPr>
                          <m:t>𝑖</m:t>
                        </m:r>
                      </m:sub>
                    </m:sSub>
                  </m:oMath>
                </a14:m>
                <a:r>
                  <a:rPr lang="cs-CZ" dirty="0"/>
                  <a:t> . Naformulujte odpovídající omezující podmínky.</a:t>
                </a:r>
              </a:p>
              <a:p>
                <a:pPr marL="285750" lvl="0" indent="-285750">
                  <a:lnSpc>
                    <a:spcPct val="110000"/>
                  </a:lnSpc>
                  <a:buFont typeface="Wingdings" panose="05000000000000000000" pitchFamily="2" charset="2"/>
                  <a:buChar char="§"/>
                </a:pPr>
                <a:endParaRPr lang="en-US" dirty="0"/>
              </a:p>
            </p:txBody>
          </p:sp>
        </mc:Choice>
        <mc:Fallback>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09980" y="1647546"/>
                <a:ext cx="11187476" cy="4467952"/>
              </a:xfrm>
              <a:blipFill>
                <a:blip r:embed="rId2"/>
                <a:stretch>
                  <a:fillRect l="-218" t="-273" r="-817"/>
                </a:stretch>
              </a:blipFill>
            </p:spPr>
            <p:txBody>
              <a:bodyPr/>
              <a:lstStyle/>
              <a:p>
                <a:r>
                  <a:rPr lang="cs-CZ">
                    <a:noFill/>
                  </a:rPr>
                  <a:t> </a:t>
                </a:r>
              </a:p>
            </p:txBody>
          </p:sp>
        </mc:Fallback>
      </mc:AlternateContent>
      <p:graphicFrame>
        <p:nvGraphicFramePr>
          <p:cNvPr id="6" name="Tabulka 5">
            <a:extLst>
              <a:ext uri="{FF2B5EF4-FFF2-40B4-BE49-F238E27FC236}">
                <a16:creationId xmlns:a16="http://schemas.microsoft.com/office/drawing/2014/main" id="{CD847E4A-4D9B-4C01-B533-C3A93655BF4A}"/>
              </a:ext>
            </a:extLst>
          </p:cNvPr>
          <p:cNvGraphicFramePr>
            <a:graphicFrameLocks noGrp="1"/>
          </p:cNvGraphicFramePr>
          <p:nvPr>
            <p:extLst>
              <p:ext uri="{D42A27DB-BD31-4B8C-83A1-F6EECF244321}">
                <p14:modId xmlns:p14="http://schemas.microsoft.com/office/powerpoint/2010/main" val="3137206331"/>
              </p:ext>
            </p:extLst>
          </p:nvPr>
        </p:nvGraphicFramePr>
        <p:xfrm>
          <a:off x="6674760" y="4121176"/>
          <a:ext cx="4272642" cy="1711236"/>
        </p:xfrm>
        <a:graphic>
          <a:graphicData uri="http://schemas.openxmlformats.org/drawingml/2006/table">
            <a:tbl>
              <a:tblPr/>
              <a:tblGrid>
                <a:gridCol w="712107">
                  <a:extLst>
                    <a:ext uri="{9D8B030D-6E8A-4147-A177-3AD203B41FA5}">
                      <a16:colId xmlns:a16="http://schemas.microsoft.com/office/drawing/2014/main" val="2505985536"/>
                    </a:ext>
                  </a:extLst>
                </a:gridCol>
                <a:gridCol w="712107">
                  <a:extLst>
                    <a:ext uri="{9D8B030D-6E8A-4147-A177-3AD203B41FA5}">
                      <a16:colId xmlns:a16="http://schemas.microsoft.com/office/drawing/2014/main" val="4158952577"/>
                    </a:ext>
                  </a:extLst>
                </a:gridCol>
                <a:gridCol w="712107">
                  <a:extLst>
                    <a:ext uri="{9D8B030D-6E8A-4147-A177-3AD203B41FA5}">
                      <a16:colId xmlns:a16="http://schemas.microsoft.com/office/drawing/2014/main" val="4229700179"/>
                    </a:ext>
                  </a:extLst>
                </a:gridCol>
                <a:gridCol w="712107">
                  <a:extLst>
                    <a:ext uri="{9D8B030D-6E8A-4147-A177-3AD203B41FA5}">
                      <a16:colId xmlns:a16="http://schemas.microsoft.com/office/drawing/2014/main" val="1549434355"/>
                    </a:ext>
                  </a:extLst>
                </a:gridCol>
                <a:gridCol w="712107">
                  <a:extLst>
                    <a:ext uri="{9D8B030D-6E8A-4147-A177-3AD203B41FA5}">
                      <a16:colId xmlns:a16="http://schemas.microsoft.com/office/drawing/2014/main" val="1912047801"/>
                    </a:ext>
                  </a:extLst>
                </a:gridCol>
                <a:gridCol w="712107">
                  <a:extLst>
                    <a:ext uri="{9D8B030D-6E8A-4147-A177-3AD203B41FA5}">
                      <a16:colId xmlns:a16="http://schemas.microsoft.com/office/drawing/2014/main" val="4200583019"/>
                    </a:ext>
                  </a:extLst>
                </a:gridCol>
              </a:tblGrid>
              <a:tr h="285206">
                <a:tc>
                  <a:txBody>
                    <a:bodyPr/>
                    <a:lstStyle/>
                    <a:p>
                      <a:pPr algn="l" fontAlgn="ctr"/>
                      <a:r>
                        <a:rPr lang="cs-CZ" sz="1600" b="0" i="0" u="none" strike="noStrike" dirty="0">
                          <a:solidFill>
                            <a:srgbClr val="000000"/>
                          </a:solidFill>
                          <a:effectLst/>
                          <a:latin typeface="Arial" panose="020B0604020202020204" pitchFamily="34" charset="0"/>
                          <a:cs typeface="Arial" panose="020B0604020202020204" pitchFamily="34" charset="0"/>
                        </a:rPr>
                        <a:t>Čas</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Arial" panose="020B0604020202020204" pitchFamily="34" charset="0"/>
                          <a:cs typeface="Arial" panose="020B0604020202020204" pitchFamily="34" charset="0"/>
                        </a:rPr>
                        <a:t>Cast1</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Arial" panose="020B0604020202020204" pitchFamily="34" charset="0"/>
                          <a:cs typeface="Arial" panose="020B0604020202020204" pitchFamily="34" charset="0"/>
                        </a:rPr>
                        <a:t>Cast2</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Arial" panose="020B0604020202020204" pitchFamily="34" charset="0"/>
                          <a:cs typeface="Arial" panose="020B0604020202020204" pitchFamily="34" charset="0"/>
                        </a:rPr>
                        <a:t>Cast3</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Arial" panose="020B0604020202020204" pitchFamily="34" charset="0"/>
                          <a:cs typeface="Arial" panose="020B0604020202020204" pitchFamily="34" charset="0"/>
                        </a:rPr>
                        <a:t>Cast4</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Cast5</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0886587"/>
                  </a:ext>
                </a:extLst>
              </a:tr>
              <a:tr h="285206">
                <a:tc>
                  <a:txBody>
                    <a:bodyPr/>
                    <a:lstStyle/>
                    <a:p>
                      <a:pPr algn="l" fontAlgn="ctr"/>
                      <a:r>
                        <a:rPr lang="cs-CZ" sz="1600" b="0" i="0" u="none" strike="noStrike">
                          <a:solidFill>
                            <a:srgbClr val="000000"/>
                          </a:solidFill>
                          <a:effectLst/>
                          <a:latin typeface="Arial" panose="020B0604020202020204" pitchFamily="34" charset="0"/>
                          <a:cs typeface="Arial" panose="020B0604020202020204" pitchFamily="34" charset="0"/>
                        </a:rPr>
                        <a:t>Odd1</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25</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15</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dirty="0">
                          <a:solidFill>
                            <a:srgbClr val="000000"/>
                          </a:solidFill>
                          <a:effectLst/>
                          <a:latin typeface="Arial" panose="020B0604020202020204" pitchFamily="34" charset="0"/>
                          <a:cs typeface="Arial" panose="020B0604020202020204" pitchFamily="34" charset="0"/>
                        </a:rPr>
                        <a:t>N.A.</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17</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25</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75924817"/>
                  </a:ext>
                </a:extLst>
              </a:tr>
              <a:tr h="285206">
                <a:tc>
                  <a:txBody>
                    <a:bodyPr/>
                    <a:lstStyle/>
                    <a:p>
                      <a:pPr algn="l" fontAlgn="ctr"/>
                      <a:r>
                        <a:rPr lang="cs-CZ" sz="1600" b="0" i="0" u="none" strike="noStrike">
                          <a:solidFill>
                            <a:srgbClr val="000000"/>
                          </a:solidFill>
                          <a:effectLst/>
                          <a:latin typeface="Arial" panose="020B0604020202020204" pitchFamily="34" charset="0"/>
                          <a:cs typeface="Arial" panose="020B0604020202020204" pitchFamily="34" charset="0"/>
                        </a:rPr>
                        <a:t>Odd2</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22</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N.A.</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22</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20</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22</a:t>
                      </a:r>
                    </a:p>
                  </a:txBody>
                  <a:tcPr marL="7620" marR="7620" marT="7620" marB="0" anchor="ctr">
                    <a:lnL>
                      <a:noFill/>
                    </a:lnL>
                    <a:lnR>
                      <a:noFill/>
                    </a:lnR>
                    <a:lnT>
                      <a:noFill/>
                    </a:lnT>
                    <a:lnB>
                      <a:noFill/>
                    </a:lnB>
                  </a:tcPr>
                </a:tc>
                <a:extLst>
                  <a:ext uri="{0D108BD9-81ED-4DB2-BD59-A6C34878D82A}">
                    <a16:rowId xmlns:a16="http://schemas.microsoft.com/office/drawing/2014/main" val="1616268170"/>
                  </a:ext>
                </a:extLst>
              </a:tr>
              <a:tr h="285206">
                <a:tc>
                  <a:txBody>
                    <a:bodyPr/>
                    <a:lstStyle/>
                    <a:p>
                      <a:pPr algn="l" fontAlgn="ctr"/>
                      <a:r>
                        <a:rPr lang="cs-CZ" sz="1600" b="0" i="0" u="none" strike="noStrike" dirty="0">
                          <a:solidFill>
                            <a:srgbClr val="000000"/>
                          </a:solidFill>
                          <a:effectLst/>
                          <a:latin typeface="Arial" panose="020B0604020202020204" pitchFamily="34" charset="0"/>
                          <a:cs typeface="Arial" panose="020B0604020202020204" pitchFamily="34" charset="0"/>
                        </a:rPr>
                        <a:t>Odd3</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20</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18</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25</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16</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23</a:t>
                      </a:r>
                    </a:p>
                  </a:txBody>
                  <a:tcPr marL="7620" marR="7620" marT="7620" marB="0" anchor="ctr">
                    <a:lnL>
                      <a:noFill/>
                    </a:lnL>
                    <a:lnR>
                      <a:noFill/>
                    </a:lnR>
                    <a:lnT>
                      <a:noFill/>
                    </a:lnT>
                    <a:lnB>
                      <a:noFill/>
                    </a:lnB>
                  </a:tcPr>
                </a:tc>
                <a:extLst>
                  <a:ext uri="{0D108BD9-81ED-4DB2-BD59-A6C34878D82A}">
                    <a16:rowId xmlns:a16="http://schemas.microsoft.com/office/drawing/2014/main" val="2201705324"/>
                  </a:ext>
                </a:extLst>
              </a:tr>
              <a:tr h="285206">
                <a:tc>
                  <a:txBody>
                    <a:bodyPr/>
                    <a:lstStyle/>
                    <a:p>
                      <a:pPr algn="l" fontAlgn="ctr"/>
                      <a:r>
                        <a:rPr lang="cs-CZ" sz="1600" b="0" i="0" u="none" strike="noStrike">
                          <a:solidFill>
                            <a:srgbClr val="000000"/>
                          </a:solidFill>
                          <a:effectLst/>
                          <a:latin typeface="Arial" panose="020B0604020202020204" pitchFamily="34" charset="0"/>
                          <a:cs typeface="Arial" panose="020B0604020202020204" pitchFamily="34" charset="0"/>
                        </a:rPr>
                        <a:t>Odd4</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N.A.</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20</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30</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21</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28</a:t>
                      </a:r>
                    </a:p>
                  </a:txBody>
                  <a:tcPr marL="7620" marR="7620" marT="7620" marB="0" anchor="ctr">
                    <a:lnL>
                      <a:noFill/>
                    </a:lnL>
                    <a:lnR>
                      <a:noFill/>
                    </a:lnR>
                    <a:lnT>
                      <a:noFill/>
                    </a:lnT>
                    <a:lnB>
                      <a:noFill/>
                    </a:lnB>
                  </a:tcPr>
                </a:tc>
                <a:extLst>
                  <a:ext uri="{0D108BD9-81ED-4DB2-BD59-A6C34878D82A}">
                    <a16:rowId xmlns:a16="http://schemas.microsoft.com/office/drawing/2014/main" val="1680625047"/>
                  </a:ext>
                </a:extLst>
              </a:tr>
              <a:tr h="285206">
                <a:tc>
                  <a:txBody>
                    <a:bodyPr/>
                    <a:lstStyle/>
                    <a:p>
                      <a:pPr algn="l" fontAlgn="ctr"/>
                      <a:r>
                        <a:rPr lang="cs-CZ" sz="1600" b="0" i="0" u="none" strike="noStrike">
                          <a:solidFill>
                            <a:srgbClr val="000000"/>
                          </a:solidFill>
                          <a:effectLst/>
                          <a:latin typeface="Arial" panose="020B0604020202020204" pitchFamily="34" charset="0"/>
                          <a:cs typeface="Arial" panose="020B0604020202020204" pitchFamily="34" charset="0"/>
                        </a:rPr>
                        <a:t>Odd5</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27</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19</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27</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18</a:t>
                      </a:r>
                    </a:p>
                  </a:txBody>
                  <a:tcPr marL="7620" marR="7620" marT="7620" marB="0" anchor="ctr">
                    <a:lnL>
                      <a:noFill/>
                    </a:lnL>
                    <a:lnR>
                      <a:noFill/>
                    </a:lnR>
                    <a:lnT>
                      <a:noFill/>
                    </a:lnT>
                    <a:lnB>
                      <a:noFill/>
                    </a:lnB>
                  </a:tcPr>
                </a:tc>
                <a:tc>
                  <a:txBody>
                    <a:bodyPr/>
                    <a:lstStyle/>
                    <a:p>
                      <a:pPr algn="ctr" fontAlgn="ctr"/>
                      <a:r>
                        <a:rPr lang="cs-CZ" sz="1600" b="0" i="0" u="none" strike="noStrike" dirty="0">
                          <a:solidFill>
                            <a:srgbClr val="000000"/>
                          </a:solidFill>
                          <a:effectLst/>
                          <a:latin typeface="Arial" panose="020B0604020202020204" pitchFamily="34" charset="0"/>
                          <a:cs typeface="Arial" panose="020B0604020202020204" pitchFamily="34" charset="0"/>
                        </a:rPr>
                        <a:t>N.A.</a:t>
                      </a:r>
                    </a:p>
                  </a:txBody>
                  <a:tcPr marL="7620" marR="7620" marT="7620" marB="0" anchor="ctr">
                    <a:lnL>
                      <a:noFill/>
                    </a:lnL>
                    <a:lnR>
                      <a:noFill/>
                    </a:lnR>
                    <a:lnT>
                      <a:noFill/>
                    </a:lnT>
                    <a:lnB>
                      <a:noFill/>
                    </a:lnB>
                  </a:tcPr>
                </a:tc>
                <a:extLst>
                  <a:ext uri="{0D108BD9-81ED-4DB2-BD59-A6C34878D82A}">
                    <a16:rowId xmlns:a16="http://schemas.microsoft.com/office/drawing/2014/main" val="4167818785"/>
                  </a:ext>
                </a:extLst>
              </a:tr>
            </a:tbl>
          </a:graphicData>
        </a:graphic>
      </p:graphicFrame>
      <p:sp>
        <p:nvSpPr>
          <p:cNvPr id="7" name="Zástupný text 4">
            <a:extLst>
              <a:ext uri="{FF2B5EF4-FFF2-40B4-BE49-F238E27FC236}">
                <a16:creationId xmlns:a16="http://schemas.microsoft.com/office/drawing/2014/main" id="{9879BCB4-7A2C-4E19-B8BE-E2663D96FF2F}"/>
              </a:ext>
            </a:extLst>
          </p:cNvPr>
          <p:cNvSpPr txBox="1">
            <a:spLocks/>
          </p:cNvSpPr>
          <p:nvPr/>
        </p:nvSpPr>
        <p:spPr>
          <a:xfrm>
            <a:off x="409979" y="2333656"/>
            <a:ext cx="7868607" cy="446795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rgbClr val="D9D9D9"/>
              </a:buClr>
              <a:buSzTx/>
              <a:buFont typeface="Wingdings"/>
              <a:buNone/>
              <a:defRPr sz="1600" kern="1200">
                <a:solidFill>
                  <a:schemeClr val="tx1"/>
                </a:solidFill>
                <a:latin typeface="Arial" panose="020B0604020202020204" pitchFamily="34" charset="0"/>
                <a:ea typeface="+mn-ea"/>
                <a:cs typeface="Arial" panose="020B0604020202020204" pitchFamily="34" charset="0"/>
              </a:defRPr>
            </a:lvl1pPr>
            <a:lvl2pPr marL="609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990600" indent="-228600" algn="l" defTabSz="914400" rtl="0" eaLnBrk="1" latinLnBrk="0" hangingPunct="1">
              <a:lnSpc>
                <a:spcPct val="100000"/>
              </a:lnSpc>
              <a:spcBef>
                <a:spcPts val="500"/>
              </a:spcBef>
              <a:buClr>
                <a:schemeClr val="bg1">
                  <a:lumMod val="75000"/>
                </a:schemeClr>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371600" indent="-228600" algn="l" defTabSz="914400" rtl="0" eaLnBrk="1" latinLnBrk="0" hangingPunct="1">
              <a:lnSpc>
                <a:spcPct val="100000"/>
              </a:lnSpc>
              <a:spcBef>
                <a:spcPts val="500"/>
              </a:spcBef>
              <a:buClr>
                <a:schemeClr val="bg1">
                  <a:lumMod val="75000"/>
                </a:schemeClr>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1752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133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10000"/>
              </a:lnSpc>
              <a:buFont typeface="Wingdings" panose="05000000000000000000" pitchFamily="2" charset="2"/>
              <a:buChar char="§"/>
            </a:pPr>
            <a:endParaRPr lang="cs-CZ" dirty="0"/>
          </a:p>
          <a:p>
            <a:pPr marL="285750" indent="-285750">
              <a:lnSpc>
                <a:spcPct val="110000"/>
              </a:lnSpc>
              <a:buFont typeface="Wingdings" panose="05000000000000000000" pitchFamily="2" charset="2"/>
              <a:buChar char="§"/>
            </a:pPr>
            <a:r>
              <a:rPr lang="cs-CZ" dirty="0">
                <a:solidFill>
                  <a:srgbClr val="4BA82E"/>
                </a:solidFill>
              </a:rPr>
              <a:t>Příklad 6 – Úzkoprofilový přiřazovací problém</a:t>
            </a:r>
          </a:p>
          <a:p>
            <a:pPr lvl="1" indent="-284400">
              <a:lnSpc>
                <a:spcPct val="110000"/>
              </a:lnSpc>
            </a:pPr>
            <a:r>
              <a:rPr lang="cs-CZ" dirty="0"/>
              <a:t>Návrh produktu je tvořen 5 nezávislými částmi. Ve firmě je 5 oddělení, která jsou schopná zvládnout jednotlivé části. Na základě historických údajů jsou vypočítány průměrné doby (ve dnech), během nichž jsou oddělení </a:t>
            </a:r>
            <a:br>
              <a:rPr lang="cs-CZ" dirty="0"/>
            </a:br>
            <a:r>
              <a:rPr lang="cs-CZ" dirty="0"/>
              <a:t>schopna dokončit podobné úlohy (viz tabulka). Označení </a:t>
            </a:r>
            <a:br>
              <a:rPr lang="cs-CZ" dirty="0"/>
            </a:br>
            <a:r>
              <a:rPr lang="cs-CZ" dirty="0"/>
              <a:t>N.A. znamená, že oddělení nikdy v minulosti podobnou </a:t>
            </a:r>
            <a:br>
              <a:rPr lang="cs-CZ" dirty="0"/>
            </a:br>
            <a:r>
              <a:rPr lang="cs-CZ" dirty="0"/>
              <a:t>úlohu neřešilo. Společnost chce dokončit celý návrh </a:t>
            </a:r>
            <a:br>
              <a:rPr lang="cs-CZ" dirty="0"/>
            </a:br>
            <a:r>
              <a:rPr lang="cs-CZ" dirty="0"/>
              <a:t>co nejdříve. Formulujte matematický model úlohy, </a:t>
            </a:r>
            <a:br>
              <a:rPr lang="cs-CZ" dirty="0"/>
            </a:br>
            <a:r>
              <a:rPr lang="cs-CZ" dirty="0"/>
              <a:t>výpočet proveďte v řešiteli MS Excel a MPL </a:t>
            </a:r>
            <a:r>
              <a:rPr lang="cs-CZ" dirty="0" err="1"/>
              <a:t>for</a:t>
            </a:r>
            <a:r>
              <a:rPr lang="cs-CZ" dirty="0"/>
              <a:t> Windows.</a:t>
            </a:r>
          </a:p>
          <a:p>
            <a:pPr>
              <a:lnSpc>
                <a:spcPct val="110000"/>
              </a:lnSpc>
            </a:pPr>
            <a:endParaRPr lang="en-US" dirty="0"/>
          </a:p>
          <a:p>
            <a:pPr marL="285750" indent="-285750">
              <a:lnSpc>
                <a:spcPct val="110000"/>
              </a:lnSpc>
              <a:buFont typeface="Wingdings" panose="05000000000000000000" pitchFamily="2" charset="2"/>
              <a:buChar char="§"/>
            </a:pPr>
            <a:endParaRPr lang="en-US" dirty="0"/>
          </a:p>
        </p:txBody>
      </p:sp>
      <p:sp>
        <p:nvSpPr>
          <p:cNvPr id="13" name="Zástupný text 7">
            <a:extLst>
              <a:ext uri="{FF2B5EF4-FFF2-40B4-BE49-F238E27FC236}">
                <a16:creationId xmlns:a16="http://schemas.microsoft.com/office/drawing/2014/main" id="{4110FFA8-593A-44EC-B198-3F5997542B62}"/>
              </a:ext>
            </a:extLst>
          </p:cNvPr>
          <p:cNvSpPr>
            <a:spLocks noGrp="1"/>
          </p:cNvSpPr>
          <p:nvPr>
            <p:ph type="body" sz="quarter" idx="21"/>
          </p:nvPr>
        </p:nvSpPr>
        <p:spPr>
          <a:xfrm>
            <a:off x="444500" y="444500"/>
            <a:ext cx="9264016" cy="516936"/>
          </a:xfrm>
        </p:spPr>
        <p:txBody>
          <a:bodyPr>
            <a:normAutofit/>
          </a:bodyPr>
          <a:lstStyle/>
          <a:p>
            <a:r>
              <a:rPr lang="cs-CZ" dirty="0"/>
              <a:t>Příklady ke cvičením MPLS</a:t>
            </a:r>
            <a:endParaRPr lang="en-US" dirty="0"/>
          </a:p>
        </p:txBody>
      </p:sp>
      <p:sp>
        <p:nvSpPr>
          <p:cNvPr id="14" name="Zástupný text 8">
            <a:extLst>
              <a:ext uri="{FF2B5EF4-FFF2-40B4-BE49-F238E27FC236}">
                <a16:creationId xmlns:a16="http://schemas.microsoft.com/office/drawing/2014/main" id="{F1BFF792-5B57-44F7-AF67-38A20E88C8D3}"/>
              </a:ext>
            </a:extLst>
          </p:cNvPr>
          <p:cNvSpPr>
            <a:spLocks noGrp="1"/>
          </p:cNvSpPr>
          <p:nvPr>
            <p:ph type="body" sz="quarter" idx="23"/>
          </p:nvPr>
        </p:nvSpPr>
        <p:spPr>
          <a:xfrm>
            <a:off x="460326" y="1066638"/>
            <a:ext cx="9242159" cy="369332"/>
          </a:xfrm>
        </p:spPr>
        <p:txBody>
          <a:bodyPr/>
          <a:lstStyle/>
          <a:p>
            <a:r>
              <a:rPr lang="cs-CZ" dirty="0"/>
              <a:t>Opakování lineárního a celočíselného programování </a:t>
            </a:r>
            <a:endParaRPr lang="en-US" dirty="0"/>
          </a:p>
        </p:txBody>
      </p:sp>
    </p:spTree>
    <p:extLst>
      <p:ext uri="{BB962C8B-B14F-4D97-AF65-F5344CB8AC3E}">
        <p14:creationId xmlns:p14="http://schemas.microsoft.com/office/powerpoint/2010/main" val="3547160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30</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cs-CZ"/>
              <a:t>Modelování produkčních a logistických systémů - cvičení, ŠAVŠ,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7" y="1647546"/>
            <a:ext cx="11236462" cy="4467952"/>
          </a:xfrm>
        </p:spPr>
        <p:txBody>
          <a:bodyPr>
            <a:noAutofit/>
          </a:bodyPr>
          <a:lstStyle/>
          <a:p>
            <a:pPr marL="285750" lvl="0" indent="-285750">
              <a:lnSpc>
                <a:spcPct val="110000"/>
              </a:lnSpc>
              <a:buFont typeface="Wingdings" panose="05000000000000000000" pitchFamily="2" charset="2"/>
              <a:buChar char="§"/>
            </a:pPr>
            <a:r>
              <a:rPr lang="pl-PL" dirty="0">
                <a:solidFill>
                  <a:srgbClr val="4BA82E"/>
                </a:solidFill>
              </a:rPr>
              <a:t>Příklad 30 – Výroba kol – pokračování </a:t>
            </a:r>
            <a:endParaRPr lang="pl-PL" sz="1700" dirty="0">
              <a:solidFill>
                <a:srgbClr val="4BA82E"/>
              </a:solidFill>
              <a:latin typeface="Cambria Math" panose="02040503050406030204" pitchFamily="18" charset="0"/>
              <a:ea typeface="Cambria Math" panose="02040503050406030204" pitchFamily="18" charset="0"/>
            </a:endParaRPr>
          </a:p>
          <a:p>
            <a:pPr marL="993600" lvl="1" indent="0">
              <a:lnSpc>
                <a:spcPct val="110000"/>
              </a:lnSpc>
              <a:buNone/>
            </a:pPr>
            <a:endParaRPr lang="cs-CZ" dirty="0"/>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cs-CZ" dirty="0"/>
              <a:t>Příklady ke cvičením MPLS</a:t>
            </a:r>
            <a:endParaRPr lang="en-US" dirty="0"/>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cs-CZ" dirty="0"/>
              <a:t>Počítačová simulace</a:t>
            </a:r>
            <a:endParaRPr lang="en-US" dirty="0"/>
          </a:p>
        </p:txBody>
      </p:sp>
      <p:pic>
        <p:nvPicPr>
          <p:cNvPr id="12" name="Obrázek 11">
            <a:extLst>
              <a:ext uri="{FF2B5EF4-FFF2-40B4-BE49-F238E27FC236}">
                <a16:creationId xmlns:a16="http://schemas.microsoft.com/office/drawing/2014/main" id="{1A62FAFD-8D31-47A1-A35F-937837BE109D}"/>
              </a:ext>
            </a:extLst>
          </p:cNvPr>
          <p:cNvPicPr>
            <a:picLocks noChangeAspect="1"/>
          </p:cNvPicPr>
          <p:nvPr/>
        </p:nvPicPr>
        <p:blipFill>
          <a:blip r:embed="rId2"/>
          <a:stretch>
            <a:fillRect/>
          </a:stretch>
        </p:blipFill>
        <p:spPr>
          <a:xfrm>
            <a:off x="827327" y="1978228"/>
            <a:ext cx="6471078" cy="3905352"/>
          </a:xfrm>
          <a:prstGeom prst="rect">
            <a:avLst/>
          </a:prstGeom>
        </p:spPr>
      </p:pic>
      <p:pic>
        <p:nvPicPr>
          <p:cNvPr id="13" name="Obrázek 12">
            <a:extLst>
              <a:ext uri="{FF2B5EF4-FFF2-40B4-BE49-F238E27FC236}">
                <a16:creationId xmlns:a16="http://schemas.microsoft.com/office/drawing/2014/main" id="{F1AD4B28-4064-446E-9898-C2930C2EB28E}"/>
              </a:ext>
            </a:extLst>
          </p:cNvPr>
          <p:cNvPicPr>
            <a:picLocks noChangeAspect="1"/>
          </p:cNvPicPr>
          <p:nvPr/>
        </p:nvPicPr>
        <p:blipFill>
          <a:blip r:embed="rId3"/>
          <a:stretch>
            <a:fillRect/>
          </a:stretch>
        </p:blipFill>
        <p:spPr>
          <a:xfrm>
            <a:off x="7687265" y="1704898"/>
            <a:ext cx="2232661" cy="4410600"/>
          </a:xfrm>
          <a:prstGeom prst="rect">
            <a:avLst/>
          </a:prstGeom>
        </p:spPr>
      </p:pic>
    </p:spTree>
    <p:extLst>
      <p:ext uri="{BB962C8B-B14F-4D97-AF65-F5344CB8AC3E}">
        <p14:creationId xmlns:p14="http://schemas.microsoft.com/office/powerpoint/2010/main" val="3283820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31</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cs-CZ"/>
              <a:t>Modelování produkčních a logistických systémů - cvičení, ŠAVŠ,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7" y="1647546"/>
            <a:ext cx="11236462" cy="4467952"/>
          </a:xfrm>
        </p:spPr>
        <p:txBody>
          <a:bodyPr>
            <a:noAutofit/>
          </a:bodyPr>
          <a:lstStyle/>
          <a:p>
            <a:pPr marL="285750" lvl="0" indent="-285750">
              <a:lnSpc>
                <a:spcPct val="110000"/>
              </a:lnSpc>
              <a:buFont typeface="Wingdings" panose="05000000000000000000" pitchFamily="2" charset="2"/>
              <a:buChar char="§"/>
            </a:pPr>
            <a:r>
              <a:rPr lang="pl-PL" dirty="0">
                <a:solidFill>
                  <a:srgbClr val="4BA82E"/>
                </a:solidFill>
              </a:rPr>
              <a:t>Příklad 30 – Výroba kol – pokračování </a:t>
            </a:r>
            <a:endParaRPr lang="pl-PL" sz="1700" dirty="0">
              <a:solidFill>
                <a:srgbClr val="4BA82E"/>
              </a:solidFill>
              <a:latin typeface="Cambria Math" panose="02040503050406030204" pitchFamily="18" charset="0"/>
              <a:ea typeface="Cambria Math" panose="02040503050406030204" pitchFamily="18" charset="0"/>
            </a:endParaRPr>
          </a:p>
          <a:p>
            <a:pPr marL="993600" lvl="1" indent="0">
              <a:lnSpc>
                <a:spcPct val="110000"/>
              </a:lnSpc>
              <a:buNone/>
            </a:pPr>
            <a:endParaRPr lang="cs-CZ" dirty="0"/>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cs-CZ" dirty="0"/>
              <a:t>Příklady ke cvičením MPLS</a:t>
            </a:r>
            <a:endParaRPr lang="en-US" dirty="0"/>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cs-CZ" dirty="0"/>
              <a:t>Počítačová simulace</a:t>
            </a:r>
            <a:endParaRPr lang="en-US" dirty="0"/>
          </a:p>
        </p:txBody>
      </p:sp>
      <p:pic>
        <p:nvPicPr>
          <p:cNvPr id="14" name="Obrázek 13">
            <a:extLst>
              <a:ext uri="{FF2B5EF4-FFF2-40B4-BE49-F238E27FC236}">
                <a16:creationId xmlns:a16="http://schemas.microsoft.com/office/drawing/2014/main" id="{D6E60F5C-C116-47CF-ACD1-DAFB92F243CD}"/>
              </a:ext>
            </a:extLst>
          </p:cNvPr>
          <p:cNvPicPr>
            <a:picLocks noChangeAspect="1"/>
          </p:cNvPicPr>
          <p:nvPr/>
        </p:nvPicPr>
        <p:blipFill>
          <a:blip r:embed="rId2"/>
          <a:stretch>
            <a:fillRect/>
          </a:stretch>
        </p:blipFill>
        <p:spPr>
          <a:xfrm>
            <a:off x="1210966" y="2391450"/>
            <a:ext cx="5382148" cy="3399912"/>
          </a:xfrm>
          <a:prstGeom prst="rect">
            <a:avLst/>
          </a:prstGeom>
        </p:spPr>
      </p:pic>
      <p:pic>
        <p:nvPicPr>
          <p:cNvPr id="15" name="Obrázek 14">
            <a:extLst>
              <a:ext uri="{FF2B5EF4-FFF2-40B4-BE49-F238E27FC236}">
                <a16:creationId xmlns:a16="http://schemas.microsoft.com/office/drawing/2014/main" id="{982A3013-D6AD-47A5-B1DF-5F4D8ADDB2E5}"/>
              </a:ext>
            </a:extLst>
          </p:cNvPr>
          <p:cNvPicPr>
            <a:picLocks noChangeAspect="1"/>
          </p:cNvPicPr>
          <p:nvPr/>
        </p:nvPicPr>
        <p:blipFill>
          <a:blip r:embed="rId3"/>
          <a:stretch>
            <a:fillRect/>
          </a:stretch>
        </p:blipFill>
        <p:spPr>
          <a:xfrm>
            <a:off x="7365613" y="1541172"/>
            <a:ext cx="2774016" cy="4840489"/>
          </a:xfrm>
          <a:prstGeom prst="rect">
            <a:avLst/>
          </a:prstGeom>
        </p:spPr>
      </p:pic>
    </p:spTree>
    <p:extLst>
      <p:ext uri="{BB962C8B-B14F-4D97-AF65-F5344CB8AC3E}">
        <p14:creationId xmlns:p14="http://schemas.microsoft.com/office/powerpoint/2010/main" val="3878593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32</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cs-CZ"/>
              <a:t>Modelování produkčních a logistických systémů - cvičení, ŠAVŠ,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7" y="1647546"/>
            <a:ext cx="11236462" cy="4467952"/>
          </a:xfrm>
        </p:spPr>
        <p:txBody>
          <a:bodyPr>
            <a:noAutofit/>
          </a:bodyPr>
          <a:lstStyle/>
          <a:p>
            <a:pPr marL="285750" lvl="0" indent="-285750">
              <a:lnSpc>
                <a:spcPct val="110000"/>
              </a:lnSpc>
              <a:buFont typeface="Wingdings" panose="05000000000000000000" pitchFamily="2" charset="2"/>
              <a:buChar char="§"/>
            </a:pPr>
            <a:r>
              <a:rPr lang="pl-PL" dirty="0">
                <a:solidFill>
                  <a:srgbClr val="4BA82E"/>
                </a:solidFill>
              </a:rPr>
              <a:t>Příklad 30 – Výroba kol – pokračování </a:t>
            </a:r>
            <a:endParaRPr lang="pl-PL" sz="1700" dirty="0">
              <a:solidFill>
                <a:srgbClr val="4BA82E"/>
              </a:solidFill>
              <a:latin typeface="Cambria Math" panose="02040503050406030204" pitchFamily="18" charset="0"/>
              <a:ea typeface="Cambria Math" panose="02040503050406030204" pitchFamily="18" charset="0"/>
            </a:endParaRPr>
          </a:p>
          <a:p>
            <a:pPr marL="993600" lvl="1" indent="0">
              <a:lnSpc>
                <a:spcPct val="110000"/>
              </a:lnSpc>
              <a:buNone/>
            </a:pPr>
            <a:endParaRPr lang="cs-CZ" dirty="0"/>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cs-CZ" dirty="0"/>
              <a:t>Příklady ke cvičením MPLS</a:t>
            </a:r>
            <a:endParaRPr lang="en-US" dirty="0"/>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cs-CZ" dirty="0"/>
              <a:t>Počítačová simulace</a:t>
            </a:r>
            <a:endParaRPr lang="en-US" dirty="0"/>
          </a:p>
        </p:txBody>
      </p:sp>
      <p:pic>
        <p:nvPicPr>
          <p:cNvPr id="12" name="Obrázek 11">
            <a:extLst>
              <a:ext uri="{FF2B5EF4-FFF2-40B4-BE49-F238E27FC236}">
                <a16:creationId xmlns:a16="http://schemas.microsoft.com/office/drawing/2014/main" id="{82E9D9A3-3B81-448A-8FB4-E789F4E2F066}"/>
              </a:ext>
            </a:extLst>
          </p:cNvPr>
          <p:cNvPicPr>
            <a:picLocks noChangeAspect="1"/>
          </p:cNvPicPr>
          <p:nvPr/>
        </p:nvPicPr>
        <p:blipFill>
          <a:blip r:embed="rId2"/>
          <a:stretch>
            <a:fillRect/>
          </a:stretch>
        </p:blipFill>
        <p:spPr>
          <a:xfrm>
            <a:off x="1224297" y="2384835"/>
            <a:ext cx="6449138" cy="1358314"/>
          </a:xfrm>
          <a:prstGeom prst="rect">
            <a:avLst/>
          </a:prstGeom>
        </p:spPr>
      </p:pic>
    </p:spTree>
    <p:extLst>
      <p:ext uri="{BB962C8B-B14F-4D97-AF65-F5344CB8AC3E}">
        <p14:creationId xmlns:p14="http://schemas.microsoft.com/office/powerpoint/2010/main" val="1970798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33</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cs-CZ"/>
              <a:t>Modelování produkčních a logistických systémů - cvičení, ŠAVŠ,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7" y="1647546"/>
            <a:ext cx="11236462" cy="4467952"/>
          </a:xfrm>
        </p:spPr>
        <p:txBody>
          <a:bodyPr>
            <a:noAutofit/>
          </a:bodyPr>
          <a:lstStyle/>
          <a:p>
            <a:pPr marL="285750" lvl="0" indent="-285750">
              <a:lnSpc>
                <a:spcPct val="110000"/>
              </a:lnSpc>
              <a:buFont typeface="Wingdings" panose="05000000000000000000" pitchFamily="2" charset="2"/>
              <a:buChar char="§"/>
            </a:pPr>
            <a:r>
              <a:rPr lang="pl-PL" dirty="0">
                <a:solidFill>
                  <a:srgbClr val="4BA82E"/>
                </a:solidFill>
              </a:rPr>
              <a:t>Příklad 30 – Výroba kol – pokračování</a:t>
            </a:r>
            <a:endParaRPr lang="pl-PL" sz="1700" dirty="0">
              <a:solidFill>
                <a:srgbClr val="4BA82E"/>
              </a:solidFill>
              <a:latin typeface="Cambria Math" panose="02040503050406030204" pitchFamily="18" charset="0"/>
              <a:ea typeface="Cambria Math" panose="02040503050406030204" pitchFamily="18" charset="0"/>
            </a:endParaRPr>
          </a:p>
          <a:p>
            <a:pPr lvl="1" indent="-284400">
              <a:lnSpc>
                <a:spcPct val="110000"/>
              </a:lnSpc>
            </a:pPr>
            <a:r>
              <a:rPr lang="cs-CZ" dirty="0"/>
              <a:t>Analýza dat</a:t>
            </a:r>
          </a:p>
          <a:p>
            <a:pPr marL="918000" lvl="1" indent="-284400">
              <a:lnSpc>
                <a:spcPct val="110000"/>
              </a:lnSpc>
            </a:pPr>
            <a:r>
              <a:rPr lang="cs-CZ" sz="1600" dirty="0"/>
              <a:t>Průměrná denní produkce, kterou má výroba dosahovat (list „10_Vystup“).</a:t>
            </a:r>
          </a:p>
          <a:p>
            <a:pPr marL="918000" lvl="1" indent="-284400">
              <a:lnSpc>
                <a:spcPct val="110000"/>
              </a:lnSpc>
            </a:pPr>
            <a:r>
              <a:rPr lang="cs-CZ" sz="1600" dirty="0"/>
              <a:t>Výrobní program zadávání zakázek do výroby (list „01_Vstup“).</a:t>
            </a:r>
          </a:p>
          <a:p>
            <a:pPr marL="918000" lvl="1" indent="-284400">
              <a:lnSpc>
                <a:spcPct val="110000"/>
              </a:lnSpc>
            </a:pPr>
            <a:r>
              <a:rPr lang="cs-CZ" sz="1600" dirty="0"/>
              <a:t>Průběžná doba výroby hlavní linky (list „01_Vstup“ a „10_Vystup“). </a:t>
            </a:r>
          </a:p>
          <a:p>
            <a:pPr marL="918000" lvl="1" indent="-284400">
              <a:lnSpc>
                <a:spcPct val="110000"/>
              </a:lnSpc>
            </a:pPr>
            <a:r>
              <a:rPr lang="cs-CZ" sz="1600" dirty="0"/>
              <a:t>Směnový a přestávkový režim, ve kterém jsou výroby realizovány (list „10_Vystup“).</a:t>
            </a:r>
          </a:p>
          <a:p>
            <a:pPr marL="918000" lvl="1" indent="-284400">
              <a:lnSpc>
                <a:spcPct val="110000"/>
              </a:lnSpc>
            </a:pPr>
            <a:r>
              <a:rPr lang="cs-CZ" sz="1600" dirty="0"/>
              <a:t>Kapacita zásobníku R2 (list „R2“).</a:t>
            </a:r>
          </a:p>
          <a:p>
            <a:pPr marL="918000" lvl="1" indent="-284400">
              <a:lnSpc>
                <a:spcPct val="110000"/>
              </a:lnSpc>
            </a:pPr>
            <a:r>
              <a:rPr lang="cs-CZ" sz="1600" dirty="0"/>
              <a:t>Doba trvání operace pracoviště 03 výroby pedálů (list „Takt_03“).</a:t>
            </a:r>
          </a:p>
          <a:p>
            <a:pPr marL="918000" lvl="1" indent="-284400">
              <a:lnSpc>
                <a:spcPct val="110000"/>
              </a:lnSpc>
            </a:pPr>
            <a:r>
              <a:rPr lang="cs-CZ" sz="1600" dirty="0"/>
              <a:t>Doba trvání operace pracoviště 08 hlavní montážní linky (list „Takt_08“).</a:t>
            </a:r>
          </a:p>
          <a:p>
            <a:pPr marL="918000" lvl="1" indent="-284400">
              <a:lnSpc>
                <a:spcPct val="110000"/>
              </a:lnSpc>
            </a:pPr>
            <a:r>
              <a:rPr lang="cs-CZ" sz="1600" dirty="0"/>
              <a:t>Hodnota doby trvání poruchy (MTTR) pracoviště 04 hlavní linky (list „MTTR“).</a:t>
            </a:r>
          </a:p>
          <a:p>
            <a:pPr marL="918000" lvl="1" indent="-284400">
              <a:lnSpc>
                <a:spcPct val="110000"/>
              </a:lnSpc>
            </a:pPr>
            <a:r>
              <a:rPr lang="cs-CZ" sz="1600" dirty="0"/>
              <a:t>Využitelnost pracoviště 04 hlavní linky (list „MTTR“ a „10_Vystup“).</a:t>
            </a:r>
          </a:p>
          <a:p>
            <a:pPr marL="918000" lvl="1" indent="-284400">
              <a:lnSpc>
                <a:spcPct val="110000"/>
              </a:lnSpc>
            </a:pPr>
            <a:endParaRPr lang="cs-CZ" sz="1600" dirty="0"/>
          </a:p>
          <a:p>
            <a:pPr marL="1278000" lvl="1" indent="-284400">
              <a:lnSpc>
                <a:spcPct val="110000"/>
              </a:lnSpc>
            </a:pPr>
            <a:endParaRPr lang="cs-CZ" dirty="0"/>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cs-CZ" dirty="0"/>
              <a:t>Příklady ke cvičením MPLS</a:t>
            </a:r>
            <a:endParaRPr lang="en-US" dirty="0"/>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cs-CZ" dirty="0"/>
              <a:t>Počítačová simulace</a:t>
            </a:r>
            <a:endParaRPr lang="en-US" dirty="0"/>
          </a:p>
        </p:txBody>
      </p:sp>
    </p:spTree>
    <p:extLst>
      <p:ext uri="{BB962C8B-B14F-4D97-AF65-F5344CB8AC3E}">
        <p14:creationId xmlns:p14="http://schemas.microsoft.com/office/powerpoint/2010/main" val="1719599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9583FF-E38C-4179-9041-E6717F0D2E1A}"/>
              </a:ext>
            </a:extLst>
          </p:cNvPr>
          <p:cNvSpPr>
            <a:spLocks noGrp="1"/>
          </p:cNvSpPr>
          <p:nvPr>
            <p:ph type="title"/>
          </p:nvPr>
        </p:nvSpPr>
        <p:spPr/>
        <p:txBody>
          <a:bodyPr/>
          <a:lstStyle/>
          <a:p>
            <a:r>
              <a:rPr lang="cs-CZ" dirty="0"/>
              <a:t>Děkuji za pozornost</a:t>
            </a:r>
            <a:endParaRPr lang="en-US" dirty="0"/>
          </a:p>
        </p:txBody>
      </p:sp>
      <p:sp>
        <p:nvSpPr>
          <p:cNvPr id="3" name="Zástupný text 2">
            <a:extLst>
              <a:ext uri="{FF2B5EF4-FFF2-40B4-BE49-F238E27FC236}">
                <a16:creationId xmlns:a16="http://schemas.microsoft.com/office/drawing/2014/main" id="{15F5B120-63B8-4230-9E7C-9FDC685F174D}"/>
              </a:ext>
            </a:extLst>
          </p:cNvPr>
          <p:cNvSpPr>
            <a:spLocks noGrp="1"/>
          </p:cNvSpPr>
          <p:nvPr>
            <p:ph type="body" sz="quarter" idx="1"/>
          </p:nvPr>
        </p:nvSpPr>
        <p:spPr/>
        <p:txBody>
          <a:bodyPr/>
          <a:lstStyle/>
          <a:p>
            <a:r>
              <a:rPr lang="cs-CZ" dirty="0"/>
              <a:t>Jan Fábry</a:t>
            </a:r>
          </a:p>
        </p:txBody>
      </p:sp>
      <p:sp>
        <p:nvSpPr>
          <p:cNvPr id="4" name="Zástupný text 3">
            <a:extLst>
              <a:ext uri="{FF2B5EF4-FFF2-40B4-BE49-F238E27FC236}">
                <a16:creationId xmlns:a16="http://schemas.microsoft.com/office/drawing/2014/main" id="{82401261-9F0D-4939-9CA8-9AC8CEF298DE}"/>
              </a:ext>
            </a:extLst>
          </p:cNvPr>
          <p:cNvSpPr>
            <a:spLocks noGrp="1"/>
          </p:cNvSpPr>
          <p:nvPr>
            <p:ph type="body" idx="21"/>
          </p:nvPr>
        </p:nvSpPr>
        <p:spPr/>
        <p:txBody>
          <a:bodyPr/>
          <a:lstStyle/>
          <a:p>
            <a:r>
              <a:rPr lang="cs-CZ" dirty="0"/>
              <a:t>Katedra řízení výroby, logistiky a kvality</a:t>
            </a:r>
            <a:endParaRPr lang="en-US" dirty="0"/>
          </a:p>
        </p:txBody>
      </p:sp>
      <p:sp>
        <p:nvSpPr>
          <p:cNvPr id="5" name="Zástupný text 4">
            <a:extLst>
              <a:ext uri="{FF2B5EF4-FFF2-40B4-BE49-F238E27FC236}">
                <a16:creationId xmlns:a16="http://schemas.microsoft.com/office/drawing/2014/main" id="{3A50427F-7B51-4469-AE08-9060FE9F8ED5}"/>
              </a:ext>
            </a:extLst>
          </p:cNvPr>
          <p:cNvSpPr>
            <a:spLocks noGrp="1"/>
          </p:cNvSpPr>
          <p:nvPr>
            <p:ph type="body" idx="22"/>
          </p:nvPr>
        </p:nvSpPr>
        <p:spPr>
          <a:xfrm>
            <a:off x="1086825" y="5119361"/>
            <a:ext cx="10246227" cy="406647"/>
          </a:xfrm>
        </p:spPr>
        <p:txBody>
          <a:bodyPr/>
          <a:lstStyle/>
          <a:p>
            <a:r>
              <a:rPr lang="cs-CZ" dirty="0">
                <a:solidFill>
                  <a:schemeClr val="bg1">
                    <a:lumMod val="75000"/>
                  </a:schemeClr>
                </a:solidFill>
                <a:hlinkClick r:id="rId2">
                  <a:extLst>
                    <a:ext uri="{A12FA001-AC4F-418D-AE19-62706E023703}">
                      <ahyp:hlinkClr xmlns:ahyp="http://schemas.microsoft.com/office/drawing/2018/hyperlinkcolor" val="tx"/>
                    </a:ext>
                  </a:extLst>
                </a:hlinkClick>
              </a:rPr>
              <a:t>fabry@savs.cz</a:t>
            </a:r>
            <a:r>
              <a:rPr lang="cs-CZ" dirty="0">
                <a:solidFill>
                  <a:schemeClr val="bg1">
                    <a:lumMod val="75000"/>
                  </a:schemeClr>
                </a:solidFill>
              </a:rPr>
              <a:t>            </a:t>
            </a:r>
            <a:r>
              <a:rPr lang="cs-CZ" dirty="0">
                <a:solidFill>
                  <a:schemeClr val="bg1">
                    <a:lumMod val="75000"/>
                  </a:schemeClr>
                </a:solidFill>
                <a:hlinkClick r:id="rId3">
                  <a:extLst>
                    <a:ext uri="{A12FA001-AC4F-418D-AE19-62706E023703}">
                      <ahyp:hlinkClr xmlns:ahyp="http://schemas.microsoft.com/office/drawing/2018/hyperlinkcolor" val="tx"/>
                    </a:ext>
                  </a:extLst>
                </a:hlinkClick>
              </a:rPr>
              <a:t>www.janfabry.cz</a:t>
            </a:r>
            <a:endParaRPr lang="cs-CZ" dirty="0">
              <a:solidFill>
                <a:schemeClr val="bg1">
                  <a:lumMod val="75000"/>
                </a:schemeClr>
              </a:solidFill>
            </a:endParaRPr>
          </a:p>
        </p:txBody>
      </p:sp>
      <p:pic>
        <p:nvPicPr>
          <p:cNvPr id="6" name="Obrázek 5">
            <a:extLst>
              <a:ext uri="{FF2B5EF4-FFF2-40B4-BE49-F238E27FC236}">
                <a16:creationId xmlns:a16="http://schemas.microsoft.com/office/drawing/2014/main" id="{1D9D2492-8F6F-4D2F-93F8-65433CCA5096}"/>
              </a:ext>
            </a:extLst>
          </p:cNvPr>
          <p:cNvPicPr>
            <a:picLocks noChangeAspect="1"/>
          </p:cNvPicPr>
          <p:nvPr/>
        </p:nvPicPr>
        <p:blipFill>
          <a:blip r:embed="rId4"/>
          <a:stretch>
            <a:fillRect/>
          </a:stretch>
        </p:blipFill>
        <p:spPr>
          <a:xfrm>
            <a:off x="4077060" y="5155545"/>
            <a:ext cx="237765" cy="237765"/>
          </a:xfrm>
          <a:prstGeom prst="rect">
            <a:avLst/>
          </a:prstGeom>
        </p:spPr>
      </p:pic>
      <p:pic>
        <p:nvPicPr>
          <p:cNvPr id="7" name="Obrázek 100" descr="Obrázek 100">
            <a:extLst>
              <a:ext uri="{FF2B5EF4-FFF2-40B4-BE49-F238E27FC236}">
                <a16:creationId xmlns:a16="http://schemas.microsoft.com/office/drawing/2014/main" id="{9D655C4A-109F-498D-A99A-2DF6D476D1C0}"/>
              </a:ext>
            </a:extLst>
          </p:cNvPr>
          <p:cNvPicPr>
            <a:picLocks noChangeAspect="1"/>
          </p:cNvPicPr>
          <p:nvPr/>
        </p:nvPicPr>
        <p:blipFill>
          <a:blip r:embed="rId5"/>
          <a:stretch>
            <a:fillRect/>
          </a:stretch>
        </p:blipFill>
        <p:spPr>
          <a:xfrm>
            <a:off x="6209938" y="5155545"/>
            <a:ext cx="237764" cy="237765"/>
          </a:xfrm>
          <a:prstGeom prst="rect">
            <a:avLst/>
          </a:prstGeom>
          <a:ln w="12700" cap="flat">
            <a:noFill/>
            <a:miter lim="400000"/>
          </a:ln>
          <a:effectLst/>
        </p:spPr>
      </p:pic>
    </p:spTree>
    <p:extLst>
      <p:ext uri="{BB962C8B-B14F-4D97-AF65-F5344CB8AC3E}">
        <p14:creationId xmlns:p14="http://schemas.microsoft.com/office/powerpoint/2010/main" val="1525210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4</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cs-CZ"/>
              <a:t>Modelování produkčních a logistických systémů - cvičení, ŠAVŠ,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391583" cy="4467952"/>
          </a:xfrm>
        </p:spPr>
        <p:txBody>
          <a:bodyPr>
            <a:noAutofit/>
          </a:bodyPr>
          <a:lstStyle/>
          <a:p>
            <a:pPr marL="285750" lvl="0" indent="-285750">
              <a:lnSpc>
                <a:spcPct val="110000"/>
              </a:lnSpc>
              <a:buFont typeface="Wingdings" panose="05000000000000000000" pitchFamily="2" charset="2"/>
              <a:buChar char="§"/>
            </a:pPr>
            <a:r>
              <a:rPr lang="cs-CZ" dirty="0">
                <a:solidFill>
                  <a:srgbClr val="4BA82E"/>
                </a:solidFill>
              </a:rPr>
              <a:t>Příklad 7 – Souběžné navrhování</a:t>
            </a:r>
          </a:p>
          <a:p>
            <a:pPr lvl="1" indent="-284400">
              <a:lnSpc>
                <a:spcPct val="110000"/>
              </a:lnSpc>
            </a:pPr>
            <a:r>
              <a:rPr lang="cs-CZ" sz="1600" dirty="0"/>
              <a:t>Následující tabulka dokumentuje existenci informačních toků mezi návrháři zajišťujícími různé činnosti (A, B, C, D, E) při navrhování produktu. </a:t>
            </a:r>
          </a:p>
          <a:p>
            <a:pPr marL="1278000" lvl="1" indent="-284400">
              <a:lnSpc>
                <a:spcPct val="110000"/>
              </a:lnSpc>
            </a:pPr>
            <a:r>
              <a:rPr lang="cs-CZ" sz="1600" dirty="0"/>
              <a:t>Sestrojte kooperační graf odpovídající jednotlivým informačním tokům.</a:t>
            </a:r>
          </a:p>
          <a:p>
            <a:pPr marL="1278000" lvl="1" indent="-284400">
              <a:lnSpc>
                <a:spcPct val="110000"/>
              </a:lnSpc>
            </a:pPr>
            <a:r>
              <a:rPr lang="cs-CZ" sz="1600" dirty="0"/>
              <a:t>Identifikujte skupiny vzájemně propojených činností (vypočtěte matici silné relace a sestrojte odpovídající graf s komponentami silné souvislosti).</a:t>
            </a:r>
          </a:p>
          <a:p>
            <a:pPr marL="1278000" lvl="1" indent="-284400">
              <a:lnSpc>
                <a:spcPct val="110000"/>
              </a:lnSpc>
            </a:pPr>
            <a:endParaRPr lang="cs-CZ" dirty="0"/>
          </a:p>
          <a:p>
            <a:pPr marL="1278000" lvl="1" indent="-284400">
              <a:lnSpc>
                <a:spcPct val="110000"/>
              </a:lnSpc>
            </a:pPr>
            <a:endParaRPr lang="cs-CZ" sz="1600" dirty="0"/>
          </a:p>
          <a:p>
            <a:pPr marL="1278000" lvl="1" indent="-284400">
              <a:lnSpc>
                <a:spcPct val="110000"/>
              </a:lnSpc>
            </a:pPr>
            <a:endParaRPr lang="cs-CZ" dirty="0"/>
          </a:p>
          <a:p>
            <a:pPr marL="1278000" lvl="1" indent="-284400">
              <a:lnSpc>
                <a:spcPct val="110000"/>
              </a:lnSpc>
            </a:pPr>
            <a:endParaRPr lang="cs-CZ" sz="1600" dirty="0"/>
          </a:p>
          <a:p>
            <a:pPr marL="1278000" lvl="1" indent="-284400">
              <a:lnSpc>
                <a:spcPct val="110000"/>
              </a:lnSpc>
            </a:pPr>
            <a:endParaRPr lang="cs-CZ" dirty="0"/>
          </a:p>
          <a:p>
            <a:pPr marL="1278000" lvl="1" indent="-284400">
              <a:lnSpc>
                <a:spcPct val="110000"/>
              </a:lnSpc>
            </a:pPr>
            <a:endParaRPr lang="cs-CZ" sz="1600" dirty="0"/>
          </a:p>
          <a:p>
            <a:pPr marL="285750" lvl="0" indent="-285750">
              <a:lnSpc>
                <a:spcPct val="110000"/>
              </a:lnSpc>
              <a:buFont typeface="Wingdings" panose="05000000000000000000" pitchFamily="2" charset="2"/>
              <a:buChar char="§"/>
            </a:pPr>
            <a:endParaRPr lang="en-US" dirty="0"/>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cs-CZ" dirty="0"/>
              <a:t>Příklady ke cvičením MPLS</a:t>
            </a:r>
            <a:endParaRPr lang="en-US" dirty="0"/>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cs-CZ" dirty="0"/>
              <a:t>Navrhování produktu</a:t>
            </a:r>
            <a:endParaRPr lang="en-US" dirty="0"/>
          </a:p>
        </p:txBody>
      </p:sp>
      <p:graphicFrame>
        <p:nvGraphicFramePr>
          <p:cNvPr id="12" name="Tabulka 11">
            <a:extLst>
              <a:ext uri="{FF2B5EF4-FFF2-40B4-BE49-F238E27FC236}">
                <a16:creationId xmlns:a16="http://schemas.microsoft.com/office/drawing/2014/main" id="{9773ABEE-8294-455F-A905-AA3B66EC2FC1}"/>
              </a:ext>
            </a:extLst>
          </p:cNvPr>
          <p:cNvGraphicFramePr>
            <a:graphicFrameLocks noGrp="1"/>
          </p:cNvGraphicFramePr>
          <p:nvPr>
            <p:extLst>
              <p:ext uri="{D42A27DB-BD31-4B8C-83A1-F6EECF244321}">
                <p14:modId xmlns:p14="http://schemas.microsoft.com/office/powerpoint/2010/main" val="772370911"/>
              </p:ext>
            </p:extLst>
          </p:nvPr>
        </p:nvGraphicFramePr>
        <p:xfrm>
          <a:off x="1902279" y="3664819"/>
          <a:ext cx="2400300" cy="2066510"/>
        </p:xfrm>
        <a:graphic>
          <a:graphicData uri="http://schemas.openxmlformats.org/drawingml/2006/table">
            <a:tbl>
              <a:tblPr firstRow="1" firstCol="1" bandRow="1"/>
              <a:tblGrid>
                <a:gridCol w="400050">
                  <a:extLst>
                    <a:ext uri="{9D8B030D-6E8A-4147-A177-3AD203B41FA5}">
                      <a16:colId xmlns:a16="http://schemas.microsoft.com/office/drawing/2014/main" val="341749037"/>
                    </a:ext>
                  </a:extLst>
                </a:gridCol>
                <a:gridCol w="400050">
                  <a:extLst>
                    <a:ext uri="{9D8B030D-6E8A-4147-A177-3AD203B41FA5}">
                      <a16:colId xmlns:a16="http://schemas.microsoft.com/office/drawing/2014/main" val="1392075189"/>
                    </a:ext>
                  </a:extLst>
                </a:gridCol>
                <a:gridCol w="400050">
                  <a:extLst>
                    <a:ext uri="{9D8B030D-6E8A-4147-A177-3AD203B41FA5}">
                      <a16:colId xmlns:a16="http://schemas.microsoft.com/office/drawing/2014/main" val="1267296588"/>
                    </a:ext>
                  </a:extLst>
                </a:gridCol>
                <a:gridCol w="349317">
                  <a:extLst>
                    <a:ext uri="{9D8B030D-6E8A-4147-A177-3AD203B41FA5}">
                      <a16:colId xmlns:a16="http://schemas.microsoft.com/office/drawing/2014/main" val="1442336321"/>
                    </a:ext>
                  </a:extLst>
                </a:gridCol>
                <a:gridCol w="450783">
                  <a:extLst>
                    <a:ext uri="{9D8B030D-6E8A-4147-A177-3AD203B41FA5}">
                      <a16:colId xmlns:a16="http://schemas.microsoft.com/office/drawing/2014/main" val="4224978922"/>
                    </a:ext>
                  </a:extLst>
                </a:gridCol>
                <a:gridCol w="400050">
                  <a:extLst>
                    <a:ext uri="{9D8B030D-6E8A-4147-A177-3AD203B41FA5}">
                      <a16:colId xmlns:a16="http://schemas.microsoft.com/office/drawing/2014/main" val="4041160791"/>
                    </a:ext>
                  </a:extLst>
                </a:gridCol>
              </a:tblGrid>
              <a:tr h="345860">
                <a:tc>
                  <a:txBody>
                    <a:bodyPr/>
                    <a:lstStyle/>
                    <a:p>
                      <a:pPr algn="ctr">
                        <a:lnSpc>
                          <a:spcPct val="115000"/>
                        </a:lnSpc>
                        <a:spcAft>
                          <a:spcPts val="0"/>
                        </a:spcAft>
                      </a:pPr>
                      <a:endParaRPr lang="cs-CZ"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A</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B</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C</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D</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0691813"/>
                  </a:ext>
                </a:extLst>
              </a:tr>
              <a:tr h="344130">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A</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9092619"/>
                  </a:ext>
                </a:extLst>
              </a:tr>
              <a:tr h="344130">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B</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534820"/>
                  </a:ext>
                </a:extLst>
              </a:tr>
              <a:tr h="344130">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C</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0864284"/>
                  </a:ext>
                </a:extLst>
              </a:tr>
              <a:tr h="344130">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D</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6228543"/>
                  </a:ext>
                </a:extLst>
              </a:tr>
              <a:tr h="344130">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E</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9103998"/>
                  </a:ext>
                </a:extLst>
              </a:tr>
            </a:tbl>
          </a:graphicData>
        </a:graphic>
      </p:graphicFrame>
    </p:spTree>
    <p:extLst>
      <p:ext uri="{BB962C8B-B14F-4D97-AF65-F5344CB8AC3E}">
        <p14:creationId xmlns:p14="http://schemas.microsoft.com/office/powerpoint/2010/main" val="1903154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5</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cs-CZ"/>
              <a:t>Modelování produkčních a logistických systémů - cvičení, ŠAVŠ,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391583" cy="4467952"/>
          </a:xfrm>
        </p:spPr>
        <p:txBody>
          <a:bodyPr>
            <a:noAutofit/>
          </a:bodyPr>
          <a:lstStyle/>
          <a:p>
            <a:pPr marL="285750" lvl="0" indent="-285750">
              <a:lnSpc>
                <a:spcPct val="110000"/>
              </a:lnSpc>
              <a:buFont typeface="Wingdings" panose="05000000000000000000" pitchFamily="2" charset="2"/>
              <a:buChar char="§"/>
            </a:pPr>
            <a:r>
              <a:rPr lang="cs-CZ" dirty="0">
                <a:solidFill>
                  <a:srgbClr val="4BA82E"/>
                </a:solidFill>
              </a:rPr>
              <a:t>Příklad 8 – Analýza bodu zvratu</a:t>
            </a:r>
          </a:p>
          <a:p>
            <a:pPr lvl="1" indent="-284400">
              <a:lnSpc>
                <a:spcPct val="110000"/>
              </a:lnSpc>
            </a:pPr>
            <a:r>
              <a:rPr lang="cs-CZ" sz="1600" dirty="0"/>
              <a:t>Firma se rozhoduje o umístění zařízení. Má k dispozici tři různá místa – A, B a C. Následující tabulka zobrazuje fixní náklady </a:t>
            </a:r>
            <a:r>
              <a:rPr lang="cs-CZ" sz="1700" i="1" dirty="0">
                <a:latin typeface="Cambria Math" panose="02040503050406030204" pitchFamily="18" charset="0"/>
                <a:ea typeface="Cambria Math" panose="02040503050406030204" pitchFamily="18" charset="0"/>
                <a:cs typeface="Times New Roman" panose="02020603050405020304" pitchFamily="18" charset="0"/>
              </a:rPr>
              <a:t>FC</a:t>
            </a:r>
            <a:r>
              <a:rPr lang="cs-CZ" sz="1600" dirty="0"/>
              <a:t> a variabilní náklady </a:t>
            </a:r>
            <a:r>
              <a:rPr lang="cs-CZ" sz="1700" i="1" dirty="0">
                <a:latin typeface="Cambria Math" panose="02040503050406030204" pitchFamily="18" charset="0"/>
                <a:ea typeface="Cambria Math" panose="02040503050406030204" pitchFamily="18" charset="0"/>
                <a:cs typeface="Times New Roman" panose="02020603050405020304" pitchFamily="18" charset="0"/>
              </a:rPr>
              <a:t>VC</a:t>
            </a:r>
            <a:r>
              <a:rPr lang="cs-CZ" sz="1600" dirty="0"/>
              <a:t>  spojené s objemem produkce </a:t>
            </a:r>
            <a:r>
              <a:rPr lang="cs-CZ" sz="1700" i="1" dirty="0">
                <a:latin typeface="Cambria Math" panose="02040503050406030204" pitchFamily="18" charset="0"/>
                <a:ea typeface="Cambria Math" panose="02040503050406030204" pitchFamily="18" charset="0"/>
                <a:cs typeface="Times New Roman" panose="02020603050405020304" pitchFamily="18" charset="0"/>
              </a:rPr>
              <a:t>q</a:t>
            </a:r>
            <a:r>
              <a:rPr lang="cs-CZ" sz="1600" dirty="0"/>
              <a:t> na zařízení v konkrétním místě.</a:t>
            </a:r>
          </a:p>
          <a:p>
            <a:pPr marL="1278000" lvl="1" indent="-284400">
              <a:lnSpc>
                <a:spcPct val="110000"/>
              </a:lnSpc>
            </a:pPr>
            <a:r>
              <a:rPr lang="cs-CZ" sz="1600" dirty="0"/>
              <a:t>Rozhodněte, kam bude umístěno zařízení při velikosti produkce </a:t>
            </a:r>
            <a:r>
              <a:rPr lang="cs-CZ" dirty="0"/>
              <a:t>600 ks</a:t>
            </a:r>
            <a:r>
              <a:rPr lang="cs-CZ" sz="1600" dirty="0"/>
              <a:t>.</a:t>
            </a:r>
          </a:p>
          <a:p>
            <a:pPr marL="1278000" lvl="1" indent="-284400">
              <a:lnSpc>
                <a:spcPct val="110000"/>
              </a:lnSpc>
            </a:pPr>
            <a:r>
              <a:rPr lang="cs-CZ" sz="1600" dirty="0"/>
              <a:t>Při neznalosti velikosti produkce stanovte interval, v jakém se musí pohybovat objem produkce, aby dané umístění bylo optimální z hlediska celkových nákladů.</a:t>
            </a:r>
          </a:p>
          <a:p>
            <a:pPr marL="1278000" lvl="1" indent="-284400">
              <a:lnSpc>
                <a:spcPct val="110000"/>
              </a:lnSpc>
            </a:pPr>
            <a:endParaRPr lang="cs-CZ" sz="1600" dirty="0"/>
          </a:p>
          <a:p>
            <a:pPr marL="1278000" lvl="1" indent="-284400">
              <a:lnSpc>
                <a:spcPct val="110000"/>
              </a:lnSpc>
            </a:pPr>
            <a:endParaRPr lang="cs-CZ" dirty="0"/>
          </a:p>
          <a:p>
            <a:pPr marL="1278000" lvl="1" indent="-284400">
              <a:lnSpc>
                <a:spcPct val="110000"/>
              </a:lnSpc>
            </a:pPr>
            <a:endParaRPr lang="cs-CZ" sz="1600" dirty="0"/>
          </a:p>
          <a:p>
            <a:pPr marL="1278000" lvl="1" indent="-284400">
              <a:lnSpc>
                <a:spcPct val="110000"/>
              </a:lnSpc>
            </a:pPr>
            <a:endParaRPr lang="cs-CZ" dirty="0"/>
          </a:p>
          <a:p>
            <a:pPr marL="1278000" lvl="1" indent="-284400">
              <a:lnSpc>
                <a:spcPct val="110000"/>
              </a:lnSpc>
            </a:pPr>
            <a:endParaRPr lang="cs-CZ" sz="1600" dirty="0"/>
          </a:p>
          <a:p>
            <a:pPr marL="285750" lvl="0" indent="-285750">
              <a:lnSpc>
                <a:spcPct val="110000"/>
              </a:lnSpc>
              <a:buFont typeface="Wingdings" panose="05000000000000000000" pitchFamily="2" charset="2"/>
              <a:buChar char="§"/>
            </a:pPr>
            <a:endParaRPr lang="en-US" dirty="0"/>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cs-CZ" dirty="0"/>
              <a:t>Příklady ke cvičením MPLS</a:t>
            </a:r>
            <a:endParaRPr lang="en-US" dirty="0"/>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cs-CZ" dirty="0"/>
              <a:t>Rozmístění zařízení</a:t>
            </a:r>
            <a:endParaRPr lang="en-US" dirty="0"/>
          </a:p>
        </p:txBody>
      </p:sp>
      <p:graphicFrame>
        <p:nvGraphicFramePr>
          <p:cNvPr id="8" name="Tabulka 7">
            <a:extLst>
              <a:ext uri="{FF2B5EF4-FFF2-40B4-BE49-F238E27FC236}">
                <a16:creationId xmlns:a16="http://schemas.microsoft.com/office/drawing/2014/main" id="{B540C561-C914-4D34-ADA8-C8D97678104C}"/>
              </a:ext>
            </a:extLst>
          </p:cNvPr>
          <p:cNvGraphicFramePr>
            <a:graphicFrameLocks noGrp="1"/>
          </p:cNvGraphicFramePr>
          <p:nvPr>
            <p:extLst>
              <p:ext uri="{D42A27DB-BD31-4B8C-83A1-F6EECF244321}">
                <p14:modId xmlns:p14="http://schemas.microsoft.com/office/powerpoint/2010/main" val="3703092143"/>
              </p:ext>
            </p:extLst>
          </p:nvPr>
        </p:nvGraphicFramePr>
        <p:xfrm>
          <a:off x="1967406" y="3673928"/>
          <a:ext cx="2106573" cy="1340473"/>
        </p:xfrm>
        <a:graphic>
          <a:graphicData uri="http://schemas.openxmlformats.org/drawingml/2006/table">
            <a:tbl>
              <a:tblPr firstRow="1" firstCol="1" bandRow="1"/>
              <a:tblGrid>
                <a:gridCol w="702191">
                  <a:extLst>
                    <a:ext uri="{9D8B030D-6E8A-4147-A177-3AD203B41FA5}">
                      <a16:colId xmlns:a16="http://schemas.microsoft.com/office/drawing/2014/main" val="1526429163"/>
                    </a:ext>
                  </a:extLst>
                </a:gridCol>
                <a:gridCol w="702191">
                  <a:extLst>
                    <a:ext uri="{9D8B030D-6E8A-4147-A177-3AD203B41FA5}">
                      <a16:colId xmlns:a16="http://schemas.microsoft.com/office/drawing/2014/main" val="3833732762"/>
                    </a:ext>
                  </a:extLst>
                </a:gridCol>
                <a:gridCol w="702191">
                  <a:extLst>
                    <a:ext uri="{9D8B030D-6E8A-4147-A177-3AD203B41FA5}">
                      <a16:colId xmlns:a16="http://schemas.microsoft.com/office/drawing/2014/main" val="2896069982"/>
                    </a:ext>
                  </a:extLst>
                </a:gridCol>
              </a:tblGrid>
              <a:tr h="541651">
                <a:tc>
                  <a:txBody>
                    <a:bodyPr/>
                    <a:lstStyle/>
                    <a:p>
                      <a:pPr algn="ctr">
                        <a:lnSpc>
                          <a:spcPct val="115000"/>
                        </a:lnSpc>
                        <a:spcAft>
                          <a:spcPts val="0"/>
                        </a:spcAft>
                      </a:pPr>
                      <a:r>
                        <a:rPr lang="cs-CZ" sz="1600" b="0" dirty="0">
                          <a:effectLst/>
                          <a:latin typeface="Times New Roman" panose="02020603050405020304" pitchFamily="18" charset="0"/>
                          <a:ea typeface="Calibri" panose="020F0502020204030204" pitchFamily="34" charset="0"/>
                          <a:cs typeface="Times New Roman" panose="02020603050405020304" pitchFamily="18" charset="0"/>
                        </a:rPr>
                        <a:t>Místo</a:t>
                      </a:r>
                      <a:endParaRPr lang="cs-CZ"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b="0" i="1" dirty="0">
                          <a:effectLst/>
                          <a:latin typeface="Times New Roman" panose="02020603050405020304" pitchFamily="18" charset="0"/>
                          <a:ea typeface="Calibri" panose="020F0502020204030204" pitchFamily="34" charset="0"/>
                          <a:cs typeface="Times New Roman" panose="02020603050405020304" pitchFamily="18" charset="0"/>
                        </a:rPr>
                        <a:t>FC</a:t>
                      </a:r>
                      <a:endParaRPr lang="cs-CZ" sz="16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b="0" i="1" dirty="0">
                          <a:effectLst/>
                          <a:latin typeface="Times New Roman" panose="02020603050405020304" pitchFamily="18" charset="0"/>
                          <a:ea typeface="Calibri" panose="020F0502020204030204" pitchFamily="34" charset="0"/>
                          <a:cs typeface="Times New Roman" panose="02020603050405020304" pitchFamily="18" charset="0"/>
                        </a:rPr>
                        <a:t>VC</a:t>
                      </a:r>
                      <a:endParaRPr lang="cs-CZ" sz="16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9167509"/>
                  </a:ext>
                </a:extLst>
              </a:tr>
              <a:tr h="266274">
                <a:tc>
                  <a:txBody>
                    <a:bodyPr/>
                    <a:lstStyle/>
                    <a:p>
                      <a:pPr algn="ctr">
                        <a:lnSpc>
                          <a:spcPct val="115000"/>
                        </a:lnSpc>
                        <a:spcAft>
                          <a:spcPts val="0"/>
                        </a:spcAft>
                      </a:pPr>
                      <a:r>
                        <a:rPr lang="cs-CZ" sz="1600" i="0" dirty="0">
                          <a:effectLst/>
                          <a:latin typeface="Times New Roman" panose="02020603050405020304" pitchFamily="18" charset="0"/>
                          <a:ea typeface="Calibri" panose="020F0502020204030204" pitchFamily="34" charset="0"/>
                          <a:cs typeface="Times New Roman" panose="02020603050405020304" pitchFamily="18" charset="0"/>
                        </a:rPr>
                        <a:t>A</a:t>
                      </a:r>
                      <a:endParaRPr lang="cs-CZ" sz="16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200</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15</a:t>
                      </a: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q</a:t>
                      </a:r>
                      <a:endParaRPr lang="cs-CZ"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8634648"/>
                  </a:ext>
                </a:extLst>
              </a:tr>
              <a:tr h="266274">
                <a:tc>
                  <a:txBody>
                    <a:bodyPr/>
                    <a:lstStyle/>
                    <a:p>
                      <a:pPr algn="ctr">
                        <a:lnSpc>
                          <a:spcPct val="115000"/>
                        </a:lnSpc>
                        <a:spcAft>
                          <a:spcPts val="0"/>
                        </a:spcAft>
                      </a:pPr>
                      <a:r>
                        <a:rPr lang="cs-CZ" sz="1600" i="0" dirty="0">
                          <a:effectLst/>
                          <a:latin typeface="Times New Roman" panose="02020603050405020304" pitchFamily="18" charset="0"/>
                          <a:ea typeface="Calibri" panose="020F0502020204030204" pitchFamily="34" charset="0"/>
                          <a:cs typeface="Times New Roman" panose="02020603050405020304" pitchFamily="18" charset="0"/>
                        </a:rPr>
                        <a:t>B</a:t>
                      </a:r>
                      <a:endParaRPr lang="cs-CZ" sz="16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300</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a:t>
                      </a: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q</a:t>
                      </a:r>
                      <a:endParaRPr lang="cs-CZ"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5004744"/>
                  </a:ext>
                </a:extLst>
              </a:tr>
              <a:tr h="266274">
                <a:tc>
                  <a:txBody>
                    <a:bodyPr/>
                    <a:lstStyle/>
                    <a:p>
                      <a:pPr algn="ctr">
                        <a:lnSpc>
                          <a:spcPct val="115000"/>
                        </a:lnSpc>
                        <a:spcAft>
                          <a:spcPts val="0"/>
                        </a:spcAft>
                      </a:pPr>
                      <a:r>
                        <a:rPr lang="cs-CZ" sz="1600" i="0" dirty="0">
                          <a:effectLst/>
                          <a:latin typeface="Times New Roman" panose="02020603050405020304" pitchFamily="18" charset="0"/>
                          <a:ea typeface="Calibri" panose="020F0502020204030204" pitchFamily="34" charset="0"/>
                          <a:cs typeface="Times New Roman" panose="02020603050405020304" pitchFamily="18" charset="0"/>
                        </a:rPr>
                        <a:t>C</a:t>
                      </a:r>
                      <a:endParaRPr lang="cs-CZ" sz="16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170</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20</a:t>
                      </a: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q</a:t>
                      </a:r>
                      <a:endParaRPr lang="cs-CZ"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3105091"/>
                  </a:ext>
                </a:extLst>
              </a:tr>
            </a:tbl>
          </a:graphicData>
        </a:graphic>
      </p:graphicFrame>
    </p:spTree>
    <p:extLst>
      <p:ext uri="{BB962C8B-B14F-4D97-AF65-F5344CB8AC3E}">
        <p14:creationId xmlns:p14="http://schemas.microsoft.com/office/powerpoint/2010/main" val="1452689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6</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cs-CZ"/>
              <a:t>Modelování produkčních a logistických systémů - cvičení, ŠAVŠ,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000973" cy="4467952"/>
          </a:xfrm>
        </p:spPr>
        <p:txBody>
          <a:bodyPr>
            <a:noAutofit/>
          </a:bodyPr>
          <a:lstStyle/>
          <a:p>
            <a:pPr marL="285750" lvl="0" indent="-285750">
              <a:lnSpc>
                <a:spcPct val="110000"/>
              </a:lnSpc>
              <a:buFont typeface="Wingdings" panose="05000000000000000000" pitchFamily="2" charset="2"/>
              <a:buChar char="§"/>
            </a:pPr>
            <a:r>
              <a:rPr lang="cs-CZ" dirty="0">
                <a:solidFill>
                  <a:srgbClr val="4BA82E"/>
                </a:solidFill>
              </a:rPr>
              <a:t>Příklad 9 – Vícekriteriální hodnocení variant</a:t>
            </a:r>
          </a:p>
          <a:p>
            <a:pPr lvl="1" indent="-284400">
              <a:lnSpc>
                <a:spcPct val="110000"/>
              </a:lnSpc>
            </a:pPr>
            <a:r>
              <a:rPr lang="cs-CZ" sz="1600" dirty="0"/>
              <a:t>Podnik chce rozšířit svoji působnost do další země. Zvažuje vybudování nového zařízení v jedné ze třech zemí (A, B, C). Jednotlivá místa hodnotí dle dostupnosti materiálu, dopravy, klimatu a výši daní s důležitostí vyjádřenou ve formě vah 0,3, 0,4, 0,1 a 0,2. V tabulce je uvedeno vstupní hodnocení na škále 0 až 100 uvažovaných variant podle jednotlivých faktorů. Rozhodněte, ve které zemi bude nové zařízení umístěno. Použijte metodu váženého součtu.</a:t>
            </a:r>
          </a:p>
          <a:p>
            <a:pPr marL="1278000" lvl="1" indent="-284400">
              <a:lnSpc>
                <a:spcPct val="110000"/>
              </a:lnSpc>
            </a:pPr>
            <a:endParaRPr lang="cs-CZ" dirty="0"/>
          </a:p>
          <a:p>
            <a:pPr marL="1278000" lvl="1" indent="-284400">
              <a:lnSpc>
                <a:spcPct val="110000"/>
              </a:lnSpc>
            </a:pPr>
            <a:endParaRPr lang="cs-CZ" sz="1600" dirty="0"/>
          </a:p>
          <a:p>
            <a:pPr marL="1278000" lvl="1" indent="-284400">
              <a:lnSpc>
                <a:spcPct val="110000"/>
              </a:lnSpc>
            </a:pPr>
            <a:endParaRPr lang="cs-CZ" dirty="0"/>
          </a:p>
          <a:p>
            <a:pPr marL="1278000" lvl="1" indent="-284400">
              <a:lnSpc>
                <a:spcPct val="110000"/>
              </a:lnSpc>
            </a:pPr>
            <a:endParaRPr lang="cs-CZ" sz="1600" dirty="0"/>
          </a:p>
          <a:p>
            <a:pPr marL="285750" lvl="0" indent="-285750">
              <a:lnSpc>
                <a:spcPct val="110000"/>
              </a:lnSpc>
              <a:buFont typeface="Wingdings" panose="05000000000000000000" pitchFamily="2" charset="2"/>
              <a:buChar char="§"/>
            </a:pPr>
            <a:endParaRPr lang="en-US" dirty="0"/>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cs-CZ" dirty="0"/>
              <a:t>Příklady ke cvičením MPLS</a:t>
            </a:r>
            <a:endParaRPr lang="en-US" dirty="0"/>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cs-CZ" dirty="0"/>
              <a:t>Rozmístění zařízení</a:t>
            </a:r>
            <a:endParaRPr lang="en-US" dirty="0"/>
          </a:p>
        </p:txBody>
      </p:sp>
      <p:graphicFrame>
        <p:nvGraphicFramePr>
          <p:cNvPr id="12" name="Tabulka 11">
            <a:extLst>
              <a:ext uri="{FF2B5EF4-FFF2-40B4-BE49-F238E27FC236}">
                <a16:creationId xmlns:a16="http://schemas.microsoft.com/office/drawing/2014/main" id="{8D3EB019-4EEE-40C0-9546-6218299F38F4}"/>
              </a:ext>
            </a:extLst>
          </p:cNvPr>
          <p:cNvGraphicFramePr>
            <a:graphicFrameLocks noGrp="1"/>
          </p:cNvGraphicFramePr>
          <p:nvPr>
            <p:extLst>
              <p:ext uri="{D42A27DB-BD31-4B8C-83A1-F6EECF244321}">
                <p14:modId xmlns:p14="http://schemas.microsoft.com/office/powerpoint/2010/main" val="3718624819"/>
              </p:ext>
            </p:extLst>
          </p:nvPr>
        </p:nvGraphicFramePr>
        <p:xfrm>
          <a:off x="2167640" y="3429000"/>
          <a:ext cx="4830059" cy="1026160"/>
        </p:xfrm>
        <a:graphic>
          <a:graphicData uri="http://schemas.openxmlformats.org/drawingml/2006/table">
            <a:tbl>
              <a:tblPr firstRow="1" firstCol="1" bandRow="1"/>
              <a:tblGrid>
                <a:gridCol w="842691">
                  <a:extLst>
                    <a:ext uri="{9D8B030D-6E8A-4147-A177-3AD203B41FA5}">
                      <a16:colId xmlns:a16="http://schemas.microsoft.com/office/drawing/2014/main" val="1436640201"/>
                    </a:ext>
                  </a:extLst>
                </a:gridCol>
                <a:gridCol w="996842">
                  <a:extLst>
                    <a:ext uri="{9D8B030D-6E8A-4147-A177-3AD203B41FA5}">
                      <a16:colId xmlns:a16="http://schemas.microsoft.com/office/drawing/2014/main" val="1666304076"/>
                    </a:ext>
                  </a:extLst>
                </a:gridCol>
                <a:gridCol w="996842">
                  <a:extLst>
                    <a:ext uri="{9D8B030D-6E8A-4147-A177-3AD203B41FA5}">
                      <a16:colId xmlns:a16="http://schemas.microsoft.com/office/drawing/2014/main" val="2724764246"/>
                    </a:ext>
                  </a:extLst>
                </a:gridCol>
                <a:gridCol w="996842">
                  <a:extLst>
                    <a:ext uri="{9D8B030D-6E8A-4147-A177-3AD203B41FA5}">
                      <a16:colId xmlns:a16="http://schemas.microsoft.com/office/drawing/2014/main" val="3140135375"/>
                    </a:ext>
                  </a:extLst>
                </a:gridCol>
                <a:gridCol w="996842">
                  <a:extLst>
                    <a:ext uri="{9D8B030D-6E8A-4147-A177-3AD203B41FA5}">
                      <a16:colId xmlns:a16="http://schemas.microsoft.com/office/drawing/2014/main" val="298766498"/>
                    </a:ext>
                  </a:extLst>
                </a:gridCol>
              </a:tblGrid>
              <a:tr h="214367">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Místo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b="0" dirty="0">
                          <a:effectLst/>
                          <a:latin typeface="Arial" panose="020B0604020202020204" pitchFamily="34" charset="0"/>
                          <a:ea typeface="Calibri" panose="020F0502020204030204" pitchFamily="34" charset="0"/>
                          <a:cs typeface="Arial" panose="020B0604020202020204" pitchFamily="34" charset="0"/>
                        </a:rPr>
                        <a:t>Materiál</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b="0" dirty="0">
                          <a:effectLst/>
                          <a:latin typeface="Arial" panose="020B0604020202020204" pitchFamily="34" charset="0"/>
                          <a:ea typeface="Calibri" panose="020F0502020204030204" pitchFamily="34" charset="0"/>
                          <a:cs typeface="Arial" panose="020B0604020202020204" pitchFamily="34" charset="0"/>
                        </a:rPr>
                        <a:t>Doprava</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b="0" dirty="0">
                          <a:effectLst/>
                          <a:latin typeface="Arial" panose="020B0604020202020204" pitchFamily="34" charset="0"/>
                          <a:ea typeface="Calibri" panose="020F0502020204030204" pitchFamily="34" charset="0"/>
                          <a:cs typeface="Arial" panose="020B0604020202020204" pitchFamily="34" charset="0"/>
                        </a:rPr>
                        <a:t>Klima</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b="0" dirty="0">
                          <a:effectLst/>
                          <a:latin typeface="Arial" panose="020B0604020202020204" pitchFamily="34" charset="0"/>
                          <a:ea typeface="Calibri" panose="020F0502020204030204" pitchFamily="34" charset="0"/>
                          <a:cs typeface="Arial" panose="020B0604020202020204" pitchFamily="34" charset="0"/>
                        </a:rPr>
                        <a:t>Daně</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2639229"/>
                  </a:ext>
                </a:extLst>
              </a:tr>
              <a:tr h="214367">
                <a:tc>
                  <a:txBody>
                    <a:bodyPr/>
                    <a:lstStyle/>
                    <a:p>
                      <a:pPr algn="ctr">
                        <a:lnSpc>
                          <a:spcPct val="115000"/>
                        </a:lnSpc>
                        <a:spcAft>
                          <a:spcPts val="0"/>
                        </a:spcAft>
                      </a:pPr>
                      <a:r>
                        <a:rPr lang="cs-CZ" sz="1600" i="0" dirty="0">
                          <a:effectLst/>
                          <a:latin typeface="Arial" panose="020B0604020202020204" pitchFamily="34" charset="0"/>
                          <a:ea typeface="Calibri" panose="020F0502020204030204" pitchFamily="34" charset="0"/>
                          <a:cs typeface="Arial" panose="020B0604020202020204" pitchFamily="34" charset="0"/>
                        </a:rPr>
                        <a:t>A</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b="0" dirty="0">
                          <a:effectLst/>
                          <a:latin typeface="Arial" panose="020B0604020202020204" pitchFamily="34" charset="0"/>
                          <a:ea typeface="Calibri" panose="020F0502020204030204" pitchFamily="34" charset="0"/>
                          <a:cs typeface="Arial" panose="020B0604020202020204" pitchFamily="34" charset="0"/>
                        </a:rPr>
                        <a:t>90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b="0" dirty="0">
                          <a:effectLst/>
                          <a:latin typeface="Arial" panose="020B0604020202020204" pitchFamily="34" charset="0"/>
                          <a:ea typeface="Calibri" panose="020F0502020204030204" pitchFamily="34" charset="0"/>
                          <a:cs typeface="Arial" panose="020B0604020202020204" pitchFamily="34" charset="0"/>
                        </a:rPr>
                        <a:t>35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b="0" dirty="0">
                          <a:effectLst/>
                          <a:latin typeface="Arial" panose="020B0604020202020204" pitchFamily="34" charset="0"/>
                          <a:ea typeface="Calibri" panose="020F0502020204030204" pitchFamily="34" charset="0"/>
                          <a:cs typeface="Arial" panose="020B0604020202020204" pitchFamily="34" charset="0"/>
                        </a:rPr>
                        <a:t>40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b="0" dirty="0">
                          <a:effectLst/>
                          <a:latin typeface="Arial" panose="020B0604020202020204" pitchFamily="34" charset="0"/>
                          <a:ea typeface="Calibri" panose="020F0502020204030204" pitchFamily="34" charset="0"/>
                          <a:cs typeface="Arial" panose="020B0604020202020204" pitchFamily="34" charset="0"/>
                        </a:rPr>
                        <a:t>60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7822673"/>
                  </a:ext>
                </a:extLst>
              </a:tr>
              <a:tr h="214367">
                <a:tc>
                  <a:txBody>
                    <a:bodyPr/>
                    <a:lstStyle/>
                    <a:p>
                      <a:pPr algn="ctr">
                        <a:lnSpc>
                          <a:spcPct val="115000"/>
                        </a:lnSpc>
                        <a:spcAft>
                          <a:spcPts val="0"/>
                        </a:spcAft>
                      </a:pPr>
                      <a:r>
                        <a:rPr lang="cs-CZ" sz="1600" i="0" dirty="0">
                          <a:effectLst/>
                          <a:latin typeface="Arial" panose="020B0604020202020204" pitchFamily="34" charset="0"/>
                          <a:ea typeface="Calibri" panose="020F0502020204030204" pitchFamily="34" charset="0"/>
                          <a:cs typeface="Arial" panose="020B0604020202020204" pitchFamily="34" charset="0"/>
                        </a:rPr>
                        <a:t>B</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b="0">
                          <a:effectLst/>
                          <a:latin typeface="Arial" panose="020B0604020202020204" pitchFamily="34" charset="0"/>
                          <a:ea typeface="Calibri" panose="020F0502020204030204" pitchFamily="34" charset="0"/>
                          <a:cs typeface="Arial" panose="020B0604020202020204" pitchFamily="34" charset="0"/>
                        </a:rPr>
                        <a:t>40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b="0" dirty="0">
                          <a:effectLst/>
                          <a:latin typeface="Arial" panose="020B0604020202020204" pitchFamily="34" charset="0"/>
                          <a:ea typeface="Calibri" panose="020F0502020204030204" pitchFamily="34" charset="0"/>
                          <a:cs typeface="Arial" panose="020B0604020202020204" pitchFamily="34" charset="0"/>
                        </a:rPr>
                        <a:t>80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b="0" dirty="0">
                          <a:effectLst/>
                          <a:latin typeface="Arial" panose="020B0604020202020204" pitchFamily="34" charset="0"/>
                          <a:ea typeface="Calibri" panose="020F0502020204030204" pitchFamily="34" charset="0"/>
                          <a:cs typeface="Arial" panose="020B0604020202020204" pitchFamily="34" charset="0"/>
                        </a:rPr>
                        <a:t>50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b="0" dirty="0">
                          <a:effectLst/>
                          <a:latin typeface="Arial" panose="020B0604020202020204" pitchFamily="34" charset="0"/>
                          <a:ea typeface="Calibri" panose="020F0502020204030204" pitchFamily="34" charset="0"/>
                          <a:cs typeface="Arial" panose="020B0604020202020204" pitchFamily="34" charset="0"/>
                        </a:rPr>
                        <a:t>70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6691748"/>
                  </a:ext>
                </a:extLst>
              </a:tr>
              <a:tr h="214367">
                <a:tc>
                  <a:txBody>
                    <a:bodyPr/>
                    <a:lstStyle/>
                    <a:p>
                      <a:pPr algn="ctr">
                        <a:lnSpc>
                          <a:spcPct val="115000"/>
                        </a:lnSpc>
                        <a:spcAft>
                          <a:spcPts val="0"/>
                        </a:spcAft>
                      </a:pPr>
                      <a:r>
                        <a:rPr lang="cs-CZ" sz="1600" i="0" dirty="0">
                          <a:effectLst/>
                          <a:latin typeface="Arial" panose="020B0604020202020204" pitchFamily="34" charset="0"/>
                          <a:ea typeface="Calibri" panose="020F0502020204030204" pitchFamily="34" charset="0"/>
                          <a:cs typeface="Arial" panose="020B0604020202020204" pitchFamily="34" charset="0"/>
                        </a:rPr>
                        <a:t>C</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b="0">
                          <a:effectLst/>
                          <a:latin typeface="Arial" panose="020B0604020202020204" pitchFamily="34" charset="0"/>
                          <a:ea typeface="Calibri" panose="020F0502020204030204" pitchFamily="34" charset="0"/>
                          <a:cs typeface="Arial" panose="020B0604020202020204" pitchFamily="34" charset="0"/>
                        </a:rPr>
                        <a:t>50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b="0" dirty="0">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b="0">
                          <a:effectLst/>
                          <a:latin typeface="Arial" panose="020B0604020202020204" pitchFamily="34" charset="0"/>
                          <a:ea typeface="Calibri" panose="020F0502020204030204" pitchFamily="34" charset="0"/>
                          <a:cs typeface="Arial" panose="020B0604020202020204" pitchFamily="34" charset="0"/>
                        </a:rPr>
                        <a:t>85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b="0" dirty="0">
                          <a:effectLst/>
                          <a:latin typeface="Arial" panose="020B0604020202020204" pitchFamily="34" charset="0"/>
                          <a:ea typeface="Calibri" panose="020F0502020204030204" pitchFamily="34" charset="0"/>
                          <a:cs typeface="Arial" panose="020B0604020202020204" pitchFamily="34" charset="0"/>
                        </a:rPr>
                        <a:t>50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4331052"/>
                  </a:ext>
                </a:extLst>
              </a:tr>
            </a:tbl>
          </a:graphicData>
        </a:graphic>
      </p:graphicFrame>
    </p:spTree>
    <p:extLst>
      <p:ext uri="{BB962C8B-B14F-4D97-AF65-F5344CB8AC3E}">
        <p14:creationId xmlns:p14="http://schemas.microsoft.com/office/powerpoint/2010/main" val="3809091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7</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cs-CZ"/>
              <a:t>Modelování produkčních a logistických systémů - cvičení, ŠAVŠ,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000973" cy="4467952"/>
          </a:xfrm>
        </p:spPr>
        <p:txBody>
          <a:bodyPr>
            <a:noAutofit/>
          </a:bodyPr>
          <a:lstStyle/>
          <a:p>
            <a:pPr marL="285750" lvl="0" indent="-285750">
              <a:lnSpc>
                <a:spcPct val="110000"/>
              </a:lnSpc>
              <a:buFont typeface="Wingdings" panose="05000000000000000000" pitchFamily="2" charset="2"/>
              <a:buChar char="§"/>
            </a:pPr>
            <a:r>
              <a:rPr lang="cs-CZ" dirty="0">
                <a:solidFill>
                  <a:srgbClr val="4BA82E"/>
                </a:solidFill>
              </a:rPr>
              <a:t>Příklad 10 – Metoda těžiště</a:t>
            </a:r>
          </a:p>
          <a:p>
            <a:pPr lvl="1" indent="-284400">
              <a:lnSpc>
                <a:spcPct val="110000"/>
              </a:lnSpc>
            </a:pPr>
            <a:r>
              <a:rPr lang="cs-CZ" sz="1600" dirty="0"/>
              <a:t>Firma se rozhoduje, kam umístit zařízení, jehož produkce bude rozvážena k pěti odběratelům. Souřadnice odběratelů a objem odebíraného zboží zachycuje následující tabulka. Najděte optimální umístění (souřadnice) nového zařízení pomocí metody prostého i váženého těžiště.</a:t>
            </a:r>
          </a:p>
          <a:p>
            <a:pPr marL="1278000" lvl="1" indent="-284400">
              <a:lnSpc>
                <a:spcPct val="110000"/>
              </a:lnSpc>
            </a:pPr>
            <a:endParaRPr lang="cs-CZ" dirty="0"/>
          </a:p>
          <a:p>
            <a:pPr marL="1278000" lvl="1" indent="-284400">
              <a:lnSpc>
                <a:spcPct val="110000"/>
              </a:lnSpc>
            </a:pPr>
            <a:endParaRPr lang="cs-CZ" sz="1600" dirty="0"/>
          </a:p>
          <a:p>
            <a:pPr marL="1278000" lvl="1" indent="-284400">
              <a:lnSpc>
                <a:spcPct val="110000"/>
              </a:lnSpc>
            </a:pPr>
            <a:endParaRPr lang="cs-CZ" dirty="0"/>
          </a:p>
          <a:p>
            <a:pPr marL="1278000" lvl="1" indent="-284400">
              <a:lnSpc>
                <a:spcPct val="110000"/>
              </a:lnSpc>
            </a:pPr>
            <a:endParaRPr lang="cs-CZ" sz="1600" dirty="0"/>
          </a:p>
          <a:p>
            <a:pPr marL="285750" lvl="0" indent="-285750">
              <a:lnSpc>
                <a:spcPct val="110000"/>
              </a:lnSpc>
              <a:buFont typeface="Wingdings" panose="05000000000000000000" pitchFamily="2" charset="2"/>
              <a:buChar char="§"/>
            </a:pPr>
            <a:endParaRPr lang="en-US" dirty="0"/>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cs-CZ" dirty="0"/>
              <a:t>Příklady ke cvičením MPLS</a:t>
            </a:r>
            <a:endParaRPr lang="en-US" dirty="0"/>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cs-CZ" dirty="0"/>
              <a:t>Rozmístění zařízení</a:t>
            </a:r>
            <a:endParaRPr lang="en-US" dirty="0"/>
          </a:p>
        </p:txBody>
      </p:sp>
      <mc:AlternateContent xmlns:mc="http://schemas.openxmlformats.org/markup-compatibility/2006">
        <mc:Choice xmlns:a14="http://schemas.microsoft.com/office/drawing/2010/main" Requires="a14">
          <p:graphicFrame>
            <p:nvGraphicFramePr>
              <p:cNvPr id="8" name="Tabulka 7">
                <a:extLst>
                  <a:ext uri="{FF2B5EF4-FFF2-40B4-BE49-F238E27FC236}">
                    <a16:creationId xmlns:a16="http://schemas.microsoft.com/office/drawing/2014/main" id="{79AD906E-D1F7-4C51-A295-1EB6C479D102}"/>
                  </a:ext>
                </a:extLst>
              </p:cNvPr>
              <p:cNvGraphicFramePr>
                <a:graphicFrameLocks noGrp="1"/>
              </p:cNvGraphicFramePr>
              <p:nvPr>
                <p:extLst>
                  <p:ext uri="{D42A27DB-BD31-4B8C-83A1-F6EECF244321}">
                    <p14:modId xmlns:p14="http://schemas.microsoft.com/office/powerpoint/2010/main" val="1812730874"/>
                  </p:ext>
                </p:extLst>
              </p:nvPr>
            </p:nvGraphicFramePr>
            <p:xfrm>
              <a:off x="1689539" y="3100896"/>
              <a:ext cx="3184539" cy="1668003"/>
            </p:xfrm>
            <a:graphic>
              <a:graphicData uri="http://schemas.openxmlformats.org/drawingml/2006/table">
                <a:tbl>
                  <a:tblPr firstRow="1" firstCol="1" bandRow="1"/>
                  <a:tblGrid>
                    <a:gridCol w="1049318">
                      <a:extLst>
                        <a:ext uri="{9D8B030D-6E8A-4147-A177-3AD203B41FA5}">
                          <a16:colId xmlns:a16="http://schemas.microsoft.com/office/drawing/2014/main" val="1772787500"/>
                        </a:ext>
                      </a:extLst>
                    </a:gridCol>
                    <a:gridCol w="905473">
                      <a:extLst>
                        <a:ext uri="{9D8B030D-6E8A-4147-A177-3AD203B41FA5}">
                          <a16:colId xmlns:a16="http://schemas.microsoft.com/office/drawing/2014/main" val="2668022938"/>
                        </a:ext>
                      </a:extLst>
                    </a:gridCol>
                    <a:gridCol w="562075">
                      <a:extLst>
                        <a:ext uri="{9D8B030D-6E8A-4147-A177-3AD203B41FA5}">
                          <a16:colId xmlns:a16="http://schemas.microsoft.com/office/drawing/2014/main" val="705724257"/>
                        </a:ext>
                      </a:extLst>
                    </a:gridCol>
                    <a:gridCol w="667673">
                      <a:extLst>
                        <a:ext uri="{9D8B030D-6E8A-4147-A177-3AD203B41FA5}">
                          <a16:colId xmlns:a16="http://schemas.microsoft.com/office/drawing/2014/main" val="1613798937"/>
                        </a:ext>
                      </a:extLst>
                    </a:gridCol>
                  </a:tblGrid>
                  <a:tr h="378318">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Lokalita</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200"/>
                            </a:spcAft>
                          </a:pPr>
                          <a14:m>
                            <m:oMathPara xmlns:m="http://schemas.openxmlformats.org/officeDocument/2006/math">
                              <m:oMathParaPr>
                                <m:jc m:val="centerGroup"/>
                              </m:oMathParaPr>
                              <m:oMath xmlns:m="http://schemas.openxmlformats.org/officeDocument/2006/math">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m:oMathPara>
                          </a14:m>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2065" algn="ctr">
                            <a:spcAft>
                              <a:spcPts val="200"/>
                            </a:spcAft>
                          </a:pPr>
                          <a14:m>
                            <m:oMathPara xmlns:m="http://schemas.openxmlformats.org/officeDocument/2006/math">
                              <m:oMathParaPr>
                                <m:jc m:val="centerGroup"/>
                              </m:oMathParaPr>
                              <m:oMath xmlns:m="http://schemas.openxmlformats.org/officeDocument/2006/math">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m:oMathPara>
                          </a14:m>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200"/>
                            </a:spcAft>
                          </a:pPr>
                          <a14:m>
                            <m:oMathPara xmlns:m="http://schemas.openxmlformats.org/officeDocument/2006/math">
                              <m:oMathParaPr>
                                <m:jc m:val="centerGroup"/>
                              </m:oMathParaPr>
                              <m:oMath xmlns:m="http://schemas.openxmlformats.org/officeDocument/2006/math">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m:oMathPara>
                          </a14:m>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23896603"/>
                      </a:ext>
                    </a:extLst>
                  </a:tr>
                  <a:tr h="238152">
                    <a:tc>
                      <a:txBody>
                        <a:bodyPr/>
                        <a:lstStyle/>
                        <a:p>
                          <a:pPr algn="ctr">
                            <a:spcAft>
                              <a:spcPts val="200"/>
                            </a:spcAft>
                          </a:pPr>
                          <a:r>
                            <a:rPr lang="cs-CZ" sz="1600">
                              <a:effectLst/>
                              <a:latin typeface="Times New Roman" panose="02020603050405020304" pitchFamily="18" charset="0"/>
                              <a:ea typeface="Times New Roman" panose="02020603050405020304" pitchFamily="18" charset="0"/>
                              <a:cs typeface="Times New Roman" panose="02020603050405020304" pitchFamily="18" charset="0"/>
                            </a:rPr>
                            <a:t>A</a:t>
                          </a: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2</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50</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942641211"/>
                      </a:ext>
                    </a:extLst>
                  </a:tr>
                  <a:tr h="238152">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B</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6</a:t>
                          </a: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100</a:t>
                          </a: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554419945"/>
                      </a:ext>
                    </a:extLst>
                  </a:tr>
                  <a:tr h="238152">
                    <a:tc>
                      <a:txBody>
                        <a:bodyPr/>
                        <a:lstStyle/>
                        <a:p>
                          <a:pPr algn="ctr">
                            <a:spcAft>
                              <a:spcPts val="200"/>
                            </a:spcAft>
                          </a:pPr>
                          <a:r>
                            <a:rPr lang="cs-CZ" sz="1600">
                              <a:effectLst/>
                              <a:latin typeface="Times New Roman" panose="02020603050405020304" pitchFamily="18" charset="0"/>
                              <a:ea typeface="Times New Roman" panose="02020603050405020304" pitchFamily="18" charset="0"/>
                              <a:cs typeface="Times New Roman" panose="02020603050405020304" pitchFamily="18" charset="0"/>
                            </a:rPr>
                            <a:t>C</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30</a:t>
                          </a: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858266381"/>
                      </a:ext>
                    </a:extLst>
                  </a:tr>
                  <a:tr h="238152">
                    <a:tc>
                      <a:txBody>
                        <a:bodyPr/>
                        <a:lstStyle/>
                        <a:p>
                          <a:pPr algn="ctr">
                            <a:spcAft>
                              <a:spcPts val="200"/>
                            </a:spcAft>
                          </a:pPr>
                          <a:r>
                            <a:rPr lang="cs-CZ" sz="1600">
                              <a:effectLst/>
                              <a:latin typeface="Times New Roman" panose="02020603050405020304" pitchFamily="18" charset="0"/>
                              <a:ea typeface="Times New Roman" panose="02020603050405020304" pitchFamily="18" charset="0"/>
                              <a:cs typeface="Times New Roman" panose="02020603050405020304" pitchFamily="18" charset="0"/>
                            </a:rPr>
                            <a:t>D</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3</a:t>
                          </a: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60</a:t>
                          </a: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555678469"/>
                      </a:ext>
                    </a:extLst>
                  </a:tr>
                  <a:tr h="238152">
                    <a:tc>
                      <a:txBody>
                        <a:bodyPr/>
                        <a:lstStyle/>
                        <a:p>
                          <a:pPr algn="ctr">
                            <a:spcAft>
                              <a:spcPts val="200"/>
                            </a:spcAft>
                          </a:pPr>
                          <a:r>
                            <a:rPr lang="cs-CZ" sz="1600">
                              <a:effectLst/>
                              <a:latin typeface="Times New Roman" panose="02020603050405020304" pitchFamily="18" charset="0"/>
                              <a:ea typeface="Times New Roman" panose="02020603050405020304" pitchFamily="18" charset="0"/>
                              <a:cs typeface="Times New Roman" panose="02020603050405020304" pitchFamily="18" charset="0"/>
                            </a:rPr>
                            <a:t>E</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70</a:t>
                          </a: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1251880112"/>
                      </a:ext>
                    </a:extLst>
                  </a:tr>
                </a:tbl>
              </a:graphicData>
            </a:graphic>
          </p:graphicFrame>
        </mc:Choice>
        <mc:Fallback>
          <p:graphicFrame>
            <p:nvGraphicFramePr>
              <p:cNvPr id="8" name="Tabulka 7">
                <a:extLst>
                  <a:ext uri="{FF2B5EF4-FFF2-40B4-BE49-F238E27FC236}">
                    <a16:creationId xmlns:a16="http://schemas.microsoft.com/office/drawing/2014/main" id="{79AD906E-D1F7-4C51-A295-1EB6C479D102}"/>
                  </a:ext>
                </a:extLst>
              </p:cNvPr>
              <p:cNvGraphicFramePr>
                <a:graphicFrameLocks noGrp="1"/>
              </p:cNvGraphicFramePr>
              <p:nvPr>
                <p:extLst>
                  <p:ext uri="{D42A27DB-BD31-4B8C-83A1-F6EECF244321}">
                    <p14:modId xmlns:p14="http://schemas.microsoft.com/office/powerpoint/2010/main" val="1812730874"/>
                  </p:ext>
                </p:extLst>
              </p:nvPr>
            </p:nvGraphicFramePr>
            <p:xfrm>
              <a:off x="1689539" y="3100896"/>
              <a:ext cx="3184539" cy="1668003"/>
            </p:xfrm>
            <a:graphic>
              <a:graphicData uri="http://schemas.openxmlformats.org/drawingml/2006/table">
                <a:tbl>
                  <a:tblPr firstRow="1" firstCol="1" bandRow="1"/>
                  <a:tblGrid>
                    <a:gridCol w="1049318">
                      <a:extLst>
                        <a:ext uri="{9D8B030D-6E8A-4147-A177-3AD203B41FA5}">
                          <a16:colId xmlns:a16="http://schemas.microsoft.com/office/drawing/2014/main" val="1772787500"/>
                        </a:ext>
                      </a:extLst>
                    </a:gridCol>
                    <a:gridCol w="905473">
                      <a:extLst>
                        <a:ext uri="{9D8B030D-6E8A-4147-A177-3AD203B41FA5}">
                          <a16:colId xmlns:a16="http://schemas.microsoft.com/office/drawing/2014/main" val="2668022938"/>
                        </a:ext>
                      </a:extLst>
                    </a:gridCol>
                    <a:gridCol w="562075">
                      <a:extLst>
                        <a:ext uri="{9D8B030D-6E8A-4147-A177-3AD203B41FA5}">
                          <a16:colId xmlns:a16="http://schemas.microsoft.com/office/drawing/2014/main" val="705724257"/>
                        </a:ext>
                      </a:extLst>
                    </a:gridCol>
                    <a:gridCol w="667673">
                      <a:extLst>
                        <a:ext uri="{9D8B030D-6E8A-4147-A177-3AD203B41FA5}">
                          <a16:colId xmlns:a16="http://schemas.microsoft.com/office/drawing/2014/main" val="1613798937"/>
                        </a:ext>
                      </a:extLst>
                    </a:gridCol>
                  </a:tblGrid>
                  <a:tr h="378318">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Lokalita</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endParaRPr lang="cs-CZ"/>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blipFill>
                          <a:blip r:embed="rId2"/>
                          <a:stretch>
                            <a:fillRect l="-115436" r="-136242" b="-375806"/>
                          </a:stretch>
                        </a:blipFill>
                      </a:tcPr>
                    </a:tc>
                    <a:tc>
                      <a:txBody>
                        <a:bodyPr/>
                        <a:lstStyle/>
                        <a:p>
                          <a:endParaRPr lang="cs-CZ"/>
                        </a:p>
                      </a:txBody>
                      <a:tcPr marL="0" marR="0" marT="0" marB="0" anchor="ctr">
                        <a:lnL>
                          <a:noFill/>
                        </a:lnL>
                        <a:lnR>
                          <a:noFill/>
                        </a:lnR>
                        <a:lnT>
                          <a:noFill/>
                        </a:lnT>
                        <a:lnB w="12700" cap="flat" cmpd="sng" algn="ctr">
                          <a:solidFill>
                            <a:srgbClr val="000000"/>
                          </a:solidFill>
                          <a:prstDash val="solid"/>
                          <a:round/>
                          <a:headEnd type="none" w="med" len="med"/>
                          <a:tailEnd type="none" w="med" len="med"/>
                        </a:lnB>
                        <a:blipFill>
                          <a:blip r:embed="rId2"/>
                          <a:stretch>
                            <a:fillRect l="-348913" r="-120652" b="-375806"/>
                          </a:stretch>
                        </a:blipFill>
                      </a:tcPr>
                    </a:tc>
                    <a:tc>
                      <a:txBody>
                        <a:bodyPr/>
                        <a:lstStyle/>
                        <a:p>
                          <a:endParaRPr lang="cs-CZ"/>
                        </a:p>
                      </a:txBody>
                      <a:tcPr marL="0" marR="0" marT="0" marB="0" anchor="ctr">
                        <a:lnL>
                          <a:noFill/>
                        </a:lnL>
                        <a:lnR>
                          <a:noFill/>
                        </a:lnR>
                        <a:lnT>
                          <a:noFill/>
                        </a:lnT>
                        <a:lnB w="12700" cap="flat" cmpd="sng" algn="ctr">
                          <a:solidFill>
                            <a:srgbClr val="000000"/>
                          </a:solidFill>
                          <a:prstDash val="solid"/>
                          <a:round/>
                          <a:headEnd type="none" w="med" len="med"/>
                          <a:tailEnd type="none" w="med" len="med"/>
                        </a:lnB>
                        <a:blipFill>
                          <a:blip r:embed="rId2"/>
                          <a:stretch>
                            <a:fillRect l="-375455" r="-909" b="-375806"/>
                          </a:stretch>
                        </a:blipFill>
                      </a:tcPr>
                    </a:tc>
                    <a:extLst>
                      <a:ext uri="{0D108BD9-81ED-4DB2-BD59-A6C34878D82A}">
                        <a16:rowId xmlns:a16="http://schemas.microsoft.com/office/drawing/2014/main" val="2423896603"/>
                      </a:ext>
                    </a:extLst>
                  </a:tr>
                  <a:tr h="257937">
                    <a:tc>
                      <a:txBody>
                        <a:bodyPr/>
                        <a:lstStyle/>
                        <a:p>
                          <a:pPr algn="ctr">
                            <a:spcAft>
                              <a:spcPts val="200"/>
                            </a:spcAft>
                          </a:pPr>
                          <a:r>
                            <a:rPr lang="cs-CZ" sz="1600">
                              <a:effectLst/>
                              <a:latin typeface="Times New Roman" panose="02020603050405020304" pitchFamily="18" charset="0"/>
                              <a:ea typeface="Times New Roman" panose="02020603050405020304" pitchFamily="18" charset="0"/>
                              <a:cs typeface="Times New Roman" panose="02020603050405020304" pitchFamily="18" charset="0"/>
                            </a:rPr>
                            <a:t>A</a:t>
                          </a: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2</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50</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942641211"/>
                      </a:ext>
                    </a:extLst>
                  </a:tr>
                  <a:tr h="257937">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B</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6</a:t>
                          </a: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100</a:t>
                          </a: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554419945"/>
                      </a:ext>
                    </a:extLst>
                  </a:tr>
                  <a:tr h="257937">
                    <a:tc>
                      <a:txBody>
                        <a:bodyPr/>
                        <a:lstStyle/>
                        <a:p>
                          <a:pPr algn="ctr">
                            <a:spcAft>
                              <a:spcPts val="200"/>
                            </a:spcAft>
                          </a:pPr>
                          <a:r>
                            <a:rPr lang="cs-CZ" sz="1600">
                              <a:effectLst/>
                              <a:latin typeface="Times New Roman" panose="02020603050405020304" pitchFamily="18" charset="0"/>
                              <a:ea typeface="Times New Roman" panose="02020603050405020304" pitchFamily="18" charset="0"/>
                              <a:cs typeface="Times New Roman" panose="02020603050405020304" pitchFamily="18" charset="0"/>
                            </a:rPr>
                            <a:t>C</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30</a:t>
                          </a: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858266381"/>
                      </a:ext>
                    </a:extLst>
                  </a:tr>
                  <a:tr h="257937">
                    <a:tc>
                      <a:txBody>
                        <a:bodyPr/>
                        <a:lstStyle/>
                        <a:p>
                          <a:pPr algn="ctr">
                            <a:spcAft>
                              <a:spcPts val="200"/>
                            </a:spcAft>
                          </a:pPr>
                          <a:r>
                            <a:rPr lang="cs-CZ" sz="1600">
                              <a:effectLst/>
                              <a:latin typeface="Times New Roman" panose="02020603050405020304" pitchFamily="18" charset="0"/>
                              <a:ea typeface="Times New Roman" panose="02020603050405020304" pitchFamily="18" charset="0"/>
                              <a:cs typeface="Times New Roman" panose="02020603050405020304" pitchFamily="18" charset="0"/>
                            </a:rPr>
                            <a:t>D</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3</a:t>
                          </a: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60</a:t>
                          </a: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555678469"/>
                      </a:ext>
                    </a:extLst>
                  </a:tr>
                  <a:tr h="257937">
                    <a:tc>
                      <a:txBody>
                        <a:bodyPr/>
                        <a:lstStyle/>
                        <a:p>
                          <a:pPr algn="ctr">
                            <a:spcAft>
                              <a:spcPts val="200"/>
                            </a:spcAft>
                          </a:pPr>
                          <a:r>
                            <a:rPr lang="cs-CZ" sz="1600">
                              <a:effectLst/>
                              <a:latin typeface="Times New Roman" panose="02020603050405020304" pitchFamily="18" charset="0"/>
                              <a:ea typeface="Times New Roman" panose="02020603050405020304" pitchFamily="18" charset="0"/>
                              <a:cs typeface="Times New Roman" panose="02020603050405020304" pitchFamily="18" charset="0"/>
                            </a:rPr>
                            <a:t>E</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70</a:t>
                          </a: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1251880112"/>
                      </a:ext>
                    </a:extLst>
                  </a:tr>
                </a:tbl>
              </a:graphicData>
            </a:graphic>
          </p:graphicFrame>
        </mc:Fallback>
      </mc:AlternateContent>
    </p:spTree>
    <p:extLst>
      <p:ext uri="{BB962C8B-B14F-4D97-AF65-F5344CB8AC3E}">
        <p14:creationId xmlns:p14="http://schemas.microsoft.com/office/powerpoint/2010/main" val="3663968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8</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cs-CZ"/>
              <a:t>Modelování produkčních a logistických systémů - cvičení, ŠAVŠ,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317008" cy="4467952"/>
          </a:xfrm>
        </p:spPr>
        <p:txBody>
          <a:bodyPr>
            <a:noAutofit/>
          </a:bodyPr>
          <a:lstStyle/>
          <a:p>
            <a:pPr marL="285750" lvl="0" indent="-285750">
              <a:lnSpc>
                <a:spcPct val="110000"/>
              </a:lnSpc>
              <a:buFont typeface="Wingdings" panose="05000000000000000000" pitchFamily="2" charset="2"/>
              <a:buChar char="§"/>
            </a:pPr>
            <a:r>
              <a:rPr lang="cs-CZ" dirty="0">
                <a:solidFill>
                  <a:srgbClr val="4BA82E"/>
                </a:solidFill>
              </a:rPr>
              <a:t>Příklad 11 – Optimální rozmístění zařízení (modifikovaný dopravní problém)</a:t>
            </a:r>
          </a:p>
          <a:p>
            <a:pPr lvl="1" indent="-284400">
              <a:lnSpc>
                <a:spcPct val="110000"/>
              </a:lnSpc>
            </a:pPr>
            <a:r>
              <a:rPr lang="cs-CZ" sz="1600" dirty="0"/>
              <a:t>Firma má k dispozici v současné době dva sklady (S1 a S2). Kapacita těchto skladů již není dostatečná na pokrytí dodávek od dvou dodavatelů (D1 a D2). Firma tedy musí postavit další sklad. Rozhoduje se mezi místy A </a:t>
            </a:r>
            <a:r>
              <a:rPr lang="cs-CZ" sz="1600" dirty="0" err="1"/>
              <a:t>a</a:t>
            </a:r>
            <a:r>
              <a:rPr lang="cs-CZ" sz="1600" dirty="0"/>
              <a:t> B, kdy sledovaným kritériem jsou celkové náklady spojené s přepravou dodávek od obou dodavatelů. Jednotkové náklady na přepravu (v tis. Kč na 1 tunu), měsíční kapacity skladů a velikosti dodávek (obojí v tunách) udává níže uvedená tabulka. </a:t>
            </a:r>
          </a:p>
          <a:p>
            <a:pPr marL="1278000" lvl="1" indent="-284400">
              <a:lnSpc>
                <a:spcPct val="110000"/>
              </a:lnSpc>
            </a:pPr>
            <a:r>
              <a:rPr lang="cs-CZ" sz="1600" dirty="0"/>
              <a:t>Najděte optimální rozvoz pro obě varianty zvlášť a rozhodněte, který sklad bude vybraný.</a:t>
            </a:r>
          </a:p>
          <a:p>
            <a:pPr marL="1278000" lvl="1" indent="-284400">
              <a:lnSpc>
                <a:spcPct val="110000"/>
              </a:lnSpc>
            </a:pPr>
            <a:r>
              <a:rPr lang="cs-CZ" sz="1600" dirty="0"/>
              <a:t>Formulujte jeden matematický model, který bude uvažovat obě varianty zároveň a najde optimální rozvoz (lze vybrat jen jeden ze skladů A </a:t>
            </a:r>
            <a:r>
              <a:rPr lang="cs-CZ" sz="1600" dirty="0" err="1"/>
              <a:t>a</a:t>
            </a:r>
            <a:r>
              <a:rPr lang="cs-CZ" sz="1600" dirty="0"/>
              <a:t> B).</a:t>
            </a:r>
          </a:p>
          <a:p>
            <a:pPr marL="1278000" lvl="1" indent="-284400">
              <a:lnSpc>
                <a:spcPct val="110000"/>
              </a:lnSpc>
            </a:pPr>
            <a:r>
              <a:rPr lang="cs-CZ" sz="1600" dirty="0"/>
              <a:t>Jak by se změnilo optimální řešení v případě, že si firma sklady A </a:t>
            </a:r>
            <a:r>
              <a:rPr lang="cs-CZ" sz="1600" dirty="0" err="1"/>
              <a:t>a</a:t>
            </a:r>
            <a:r>
              <a:rPr lang="cs-CZ" sz="1600" dirty="0"/>
              <a:t> B bude pronajímat za měsíční splátky </a:t>
            </a:r>
            <a:br>
              <a:rPr lang="cs-CZ" sz="1600" dirty="0"/>
            </a:br>
            <a:r>
              <a:rPr lang="cs-CZ" sz="1600" dirty="0"/>
              <a:t>150 tis. a 100 tis. Kč?</a:t>
            </a:r>
          </a:p>
          <a:p>
            <a:pPr marL="1278000" lvl="1" indent="-284400">
              <a:lnSpc>
                <a:spcPct val="110000"/>
              </a:lnSpc>
            </a:pPr>
            <a:endParaRPr lang="cs-CZ" dirty="0"/>
          </a:p>
          <a:p>
            <a:pPr marL="1278000" lvl="1" indent="-284400">
              <a:lnSpc>
                <a:spcPct val="110000"/>
              </a:lnSpc>
            </a:pPr>
            <a:endParaRPr lang="cs-CZ" sz="1600" dirty="0"/>
          </a:p>
          <a:p>
            <a:pPr marL="1278000" lvl="1" indent="-284400">
              <a:lnSpc>
                <a:spcPct val="110000"/>
              </a:lnSpc>
            </a:pPr>
            <a:endParaRPr lang="cs-CZ" dirty="0"/>
          </a:p>
          <a:p>
            <a:pPr marL="1278000" lvl="1" indent="-284400">
              <a:lnSpc>
                <a:spcPct val="110000"/>
              </a:lnSpc>
            </a:pPr>
            <a:endParaRPr lang="cs-CZ" sz="1600" dirty="0"/>
          </a:p>
          <a:p>
            <a:pPr marL="285750" lvl="0" indent="-285750">
              <a:lnSpc>
                <a:spcPct val="110000"/>
              </a:lnSpc>
              <a:buFont typeface="Wingdings" panose="05000000000000000000" pitchFamily="2" charset="2"/>
              <a:buChar char="§"/>
            </a:pPr>
            <a:endParaRPr lang="en-US" dirty="0"/>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cs-CZ" dirty="0"/>
              <a:t>Příklady ke cvičením MPLS</a:t>
            </a:r>
            <a:endParaRPr lang="en-US" dirty="0"/>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cs-CZ" dirty="0"/>
              <a:t>Rozmístění zařízení</a:t>
            </a:r>
            <a:endParaRPr lang="en-US" dirty="0"/>
          </a:p>
        </p:txBody>
      </p:sp>
      <p:graphicFrame>
        <p:nvGraphicFramePr>
          <p:cNvPr id="12" name="Tabulka 11">
            <a:extLst>
              <a:ext uri="{FF2B5EF4-FFF2-40B4-BE49-F238E27FC236}">
                <a16:creationId xmlns:a16="http://schemas.microsoft.com/office/drawing/2014/main" id="{5B816C98-7BC0-465D-8CF4-E1D60188E736}"/>
              </a:ext>
            </a:extLst>
          </p:cNvPr>
          <p:cNvGraphicFramePr>
            <a:graphicFrameLocks noGrp="1"/>
          </p:cNvGraphicFramePr>
          <p:nvPr>
            <p:extLst>
              <p:ext uri="{D42A27DB-BD31-4B8C-83A1-F6EECF244321}">
                <p14:modId xmlns:p14="http://schemas.microsoft.com/office/powerpoint/2010/main" val="4291562073"/>
              </p:ext>
            </p:extLst>
          </p:nvPr>
        </p:nvGraphicFramePr>
        <p:xfrm>
          <a:off x="3566379" y="4814252"/>
          <a:ext cx="3921720" cy="1168926"/>
        </p:xfrm>
        <a:graphic>
          <a:graphicData uri="http://schemas.openxmlformats.org/drawingml/2006/table">
            <a:tbl>
              <a:tblPr firstRow="1" firstCol="1" bandRow="1"/>
              <a:tblGrid>
                <a:gridCol w="653620">
                  <a:extLst>
                    <a:ext uri="{9D8B030D-6E8A-4147-A177-3AD203B41FA5}">
                      <a16:colId xmlns:a16="http://schemas.microsoft.com/office/drawing/2014/main" val="2212552695"/>
                    </a:ext>
                  </a:extLst>
                </a:gridCol>
                <a:gridCol w="653620">
                  <a:extLst>
                    <a:ext uri="{9D8B030D-6E8A-4147-A177-3AD203B41FA5}">
                      <a16:colId xmlns:a16="http://schemas.microsoft.com/office/drawing/2014/main" val="3415943818"/>
                    </a:ext>
                  </a:extLst>
                </a:gridCol>
                <a:gridCol w="653620">
                  <a:extLst>
                    <a:ext uri="{9D8B030D-6E8A-4147-A177-3AD203B41FA5}">
                      <a16:colId xmlns:a16="http://schemas.microsoft.com/office/drawing/2014/main" val="4145937309"/>
                    </a:ext>
                  </a:extLst>
                </a:gridCol>
                <a:gridCol w="653620">
                  <a:extLst>
                    <a:ext uri="{9D8B030D-6E8A-4147-A177-3AD203B41FA5}">
                      <a16:colId xmlns:a16="http://schemas.microsoft.com/office/drawing/2014/main" val="369421981"/>
                    </a:ext>
                  </a:extLst>
                </a:gridCol>
                <a:gridCol w="653620">
                  <a:extLst>
                    <a:ext uri="{9D8B030D-6E8A-4147-A177-3AD203B41FA5}">
                      <a16:colId xmlns:a16="http://schemas.microsoft.com/office/drawing/2014/main" val="3293809372"/>
                    </a:ext>
                  </a:extLst>
                </a:gridCol>
                <a:gridCol w="653620">
                  <a:extLst>
                    <a:ext uri="{9D8B030D-6E8A-4147-A177-3AD203B41FA5}">
                      <a16:colId xmlns:a16="http://schemas.microsoft.com/office/drawing/2014/main" val="2004125393"/>
                    </a:ext>
                  </a:extLst>
                </a:gridCol>
              </a:tblGrid>
              <a:tr h="381018">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S1</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S2</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A</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B</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i="1" dirty="0" err="1">
                          <a:effectLst/>
                          <a:latin typeface="Times New Roman" panose="02020603050405020304" pitchFamily="18" charset="0"/>
                          <a:ea typeface="Calibri" panose="020F0502020204030204" pitchFamily="34" charset="0"/>
                          <a:cs typeface="Times New Roman" panose="02020603050405020304" pitchFamily="18" charset="0"/>
                        </a:rPr>
                        <a:t>a</a:t>
                      </a:r>
                      <a:r>
                        <a:rPr lang="cs-CZ" sz="1600" i="1" baseline="-25000" dirty="0" err="1">
                          <a:effectLst/>
                          <a:latin typeface="Times New Roman" panose="02020603050405020304" pitchFamily="18" charset="0"/>
                          <a:ea typeface="Calibri" panose="020F0502020204030204" pitchFamily="34" charset="0"/>
                          <a:cs typeface="Times New Roman" panose="02020603050405020304" pitchFamily="18" charset="0"/>
                        </a:rPr>
                        <a:t>i</a:t>
                      </a:r>
                      <a:endParaRPr lang="cs-CZ"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676795"/>
                  </a:ext>
                </a:extLst>
              </a:tr>
              <a:tr h="0">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D1</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100</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5523469"/>
                  </a:ext>
                </a:extLst>
              </a:tr>
              <a:tr h="0">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D2</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100</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285323"/>
                  </a:ext>
                </a:extLst>
              </a:tr>
              <a:tr h="0">
                <a:tc>
                  <a:txBody>
                    <a:bodyPr/>
                    <a:lstStyle/>
                    <a:p>
                      <a:pPr algn="ctr">
                        <a:lnSpc>
                          <a:spcPct val="115000"/>
                        </a:lnSpc>
                        <a:spcAft>
                          <a:spcPts val="0"/>
                        </a:spcAft>
                      </a:pPr>
                      <a:r>
                        <a:rPr lang="cs-CZ" sz="1600" i="1" dirty="0" err="1">
                          <a:effectLst/>
                          <a:latin typeface="Times New Roman" panose="02020603050405020304" pitchFamily="18" charset="0"/>
                          <a:ea typeface="Calibri" panose="020F0502020204030204" pitchFamily="34" charset="0"/>
                          <a:cs typeface="Times New Roman" panose="02020603050405020304" pitchFamily="18" charset="0"/>
                        </a:rPr>
                        <a:t>b</a:t>
                      </a:r>
                      <a:r>
                        <a:rPr lang="cs-CZ" sz="1600" i="1" baseline="-25000" dirty="0" err="1">
                          <a:effectLst/>
                          <a:latin typeface="Times New Roman" panose="02020603050405020304" pitchFamily="18" charset="0"/>
                          <a:ea typeface="Calibri" panose="020F0502020204030204" pitchFamily="34" charset="0"/>
                          <a:cs typeface="Times New Roman" panose="02020603050405020304" pitchFamily="18" charset="0"/>
                        </a:rPr>
                        <a:t>j</a:t>
                      </a:r>
                      <a:endParaRPr lang="cs-CZ"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90</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70</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(40)</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(40)</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5772073"/>
                  </a:ext>
                </a:extLst>
              </a:tr>
            </a:tbl>
          </a:graphicData>
        </a:graphic>
      </p:graphicFrame>
    </p:spTree>
    <p:extLst>
      <p:ext uri="{BB962C8B-B14F-4D97-AF65-F5344CB8AC3E}">
        <p14:creationId xmlns:p14="http://schemas.microsoft.com/office/powerpoint/2010/main" val="2938520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9</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cs-CZ"/>
              <a:t>Modelování produkčních a logistických systémů - cvičení, ŠAVŠ,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317008" cy="4467952"/>
          </a:xfrm>
        </p:spPr>
        <p:txBody>
          <a:bodyPr>
            <a:noAutofit/>
          </a:bodyPr>
          <a:lstStyle/>
          <a:p>
            <a:pPr marL="285750" lvl="0" indent="-285750">
              <a:lnSpc>
                <a:spcPct val="110000"/>
              </a:lnSpc>
              <a:buFont typeface="Wingdings" panose="05000000000000000000" pitchFamily="2" charset="2"/>
              <a:buChar char="§"/>
            </a:pPr>
            <a:r>
              <a:rPr lang="cs-CZ" dirty="0">
                <a:solidFill>
                  <a:srgbClr val="4BA82E"/>
                </a:solidFill>
              </a:rPr>
              <a:t>Příklad 12 – Optimální rozmístění zařízení (kvadratický přiřazovací problém)</a:t>
            </a:r>
          </a:p>
          <a:p>
            <a:pPr lvl="1" indent="-284400">
              <a:lnSpc>
                <a:spcPct val="110000"/>
              </a:lnSpc>
            </a:pPr>
            <a:r>
              <a:rPr lang="cs-CZ" sz="1600" dirty="0"/>
              <a:t>Firma má v úmyslu vybudovat 5 skladů v 5 městech. V první tabulce jsou dány vzdálenosti (v km) mezi městy, ve druhé tabulce počty jízd, které se musí mezi sklady uskutečnit během jednoho měsíce. Cílem je rozhodnout, který sklad ve kterém městě bude zřízen, aby byly minimalizovány celkové přepravní náklady.</a:t>
            </a:r>
            <a:endParaRPr lang="cs-CZ" dirty="0"/>
          </a:p>
          <a:p>
            <a:pPr marL="1278000" lvl="1" indent="-284400">
              <a:lnSpc>
                <a:spcPct val="110000"/>
              </a:lnSpc>
            </a:pPr>
            <a:endParaRPr lang="cs-CZ" sz="1600" dirty="0"/>
          </a:p>
          <a:p>
            <a:pPr marL="1278000" lvl="1" indent="-284400">
              <a:lnSpc>
                <a:spcPct val="110000"/>
              </a:lnSpc>
            </a:pPr>
            <a:endParaRPr lang="cs-CZ" dirty="0"/>
          </a:p>
          <a:p>
            <a:pPr marL="1278000" lvl="1" indent="-284400">
              <a:lnSpc>
                <a:spcPct val="110000"/>
              </a:lnSpc>
            </a:pPr>
            <a:endParaRPr lang="cs-CZ" sz="1600" dirty="0"/>
          </a:p>
          <a:p>
            <a:pPr marL="285750" lvl="0" indent="-285750">
              <a:lnSpc>
                <a:spcPct val="110000"/>
              </a:lnSpc>
              <a:buFont typeface="Wingdings" panose="05000000000000000000" pitchFamily="2" charset="2"/>
              <a:buChar char="§"/>
            </a:pPr>
            <a:endParaRPr lang="en-US" dirty="0"/>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cs-CZ" dirty="0"/>
              <a:t>Příklady ke cvičením MPLS</a:t>
            </a:r>
            <a:endParaRPr lang="en-US" dirty="0"/>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cs-CZ" dirty="0"/>
              <a:t>Rozmístění zařízení</a:t>
            </a:r>
            <a:endParaRPr lang="en-US" dirty="0"/>
          </a:p>
        </p:txBody>
      </p:sp>
      <p:graphicFrame>
        <p:nvGraphicFramePr>
          <p:cNvPr id="8" name="Tabulka 7">
            <a:extLst>
              <a:ext uri="{FF2B5EF4-FFF2-40B4-BE49-F238E27FC236}">
                <a16:creationId xmlns:a16="http://schemas.microsoft.com/office/drawing/2014/main" id="{F6232B2A-6D5A-43BC-AEB7-2F5C65F70820}"/>
              </a:ext>
            </a:extLst>
          </p:cNvPr>
          <p:cNvGraphicFramePr>
            <a:graphicFrameLocks noGrp="1"/>
          </p:cNvGraphicFramePr>
          <p:nvPr>
            <p:extLst>
              <p:ext uri="{D42A27DB-BD31-4B8C-83A1-F6EECF244321}">
                <p14:modId xmlns:p14="http://schemas.microsoft.com/office/powerpoint/2010/main" val="4220739720"/>
              </p:ext>
            </p:extLst>
          </p:nvPr>
        </p:nvGraphicFramePr>
        <p:xfrm>
          <a:off x="1046662" y="2968913"/>
          <a:ext cx="4962253" cy="1508760"/>
        </p:xfrm>
        <a:graphic>
          <a:graphicData uri="http://schemas.openxmlformats.org/drawingml/2006/table">
            <a:tbl>
              <a:tblPr/>
              <a:tblGrid>
                <a:gridCol w="1044253">
                  <a:extLst>
                    <a:ext uri="{9D8B030D-6E8A-4147-A177-3AD203B41FA5}">
                      <a16:colId xmlns:a16="http://schemas.microsoft.com/office/drawing/2014/main" val="1242168282"/>
                    </a:ext>
                  </a:extLst>
                </a:gridCol>
                <a:gridCol w="724868">
                  <a:extLst>
                    <a:ext uri="{9D8B030D-6E8A-4147-A177-3AD203B41FA5}">
                      <a16:colId xmlns:a16="http://schemas.microsoft.com/office/drawing/2014/main" val="4164621984"/>
                    </a:ext>
                  </a:extLst>
                </a:gridCol>
                <a:gridCol w="798283">
                  <a:extLst>
                    <a:ext uri="{9D8B030D-6E8A-4147-A177-3AD203B41FA5}">
                      <a16:colId xmlns:a16="http://schemas.microsoft.com/office/drawing/2014/main" val="1096983496"/>
                    </a:ext>
                  </a:extLst>
                </a:gridCol>
                <a:gridCol w="798283">
                  <a:extLst>
                    <a:ext uri="{9D8B030D-6E8A-4147-A177-3AD203B41FA5}">
                      <a16:colId xmlns:a16="http://schemas.microsoft.com/office/drawing/2014/main" val="2654263899"/>
                    </a:ext>
                  </a:extLst>
                </a:gridCol>
                <a:gridCol w="798283">
                  <a:extLst>
                    <a:ext uri="{9D8B030D-6E8A-4147-A177-3AD203B41FA5}">
                      <a16:colId xmlns:a16="http://schemas.microsoft.com/office/drawing/2014/main" val="3040502272"/>
                    </a:ext>
                  </a:extLst>
                </a:gridCol>
                <a:gridCol w="798283">
                  <a:extLst>
                    <a:ext uri="{9D8B030D-6E8A-4147-A177-3AD203B41FA5}">
                      <a16:colId xmlns:a16="http://schemas.microsoft.com/office/drawing/2014/main" val="2117999681"/>
                    </a:ext>
                  </a:extLst>
                </a:gridCol>
              </a:tblGrid>
              <a:tr h="182880">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Vzdálenost</a:t>
                      </a:r>
                    </a:p>
                  </a:txBody>
                  <a:tcPr marL="7620" marR="7620" marT="762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Mesto1</a:t>
                      </a:r>
                    </a:p>
                  </a:txBody>
                  <a:tcPr marL="7620" marR="7620" marT="762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Mesto2</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Mesto3</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Mesto4</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Mesto5</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854760"/>
                  </a:ext>
                </a:extLst>
              </a:tr>
              <a:tr h="182880">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Mesto1</a:t>
                      </a:r>
                    </a:p>
                  </a:txBody>
                  <a:tcPr marL="7620" marR="7620" marT="762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50</a:t>
                      </a:r>
                    </a:p>
                  </a:txBody>
                  <a:tcPr marL="7620" marR="7620" marT="762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60</a:t>
                      </a:r>
                    </a:p>
                  </a:txBody>
                  <a:tcPr marL="7620" marR="7620" marT="762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130</a:t>
                      </a:r>
                    </a:p>
                  </a:txBody>
                  <a:tcPr marL="7620" marR="7620" marT="762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100</a:t>
                      </a:r>
                    </a:p>
                  </a:txBody>
                  <a:tcPr marL="7620" marR="7620" marT="7620"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480267671"/>
                  </a:ext>
                </a:extLst>
              </a:tr>
              <a:tr h="182880">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Mesto2</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50</a:t>
                      </a: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70</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150</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120</a:t>
                      </a:r>
                    </a:p>
                  </a:txBody>
                  <a:tcPr marL="7620" marR="7620" marT="7620" marB="0" anchor="ctr">
                    <a:lnL>
                      <a:noFill/>
                    </a:lnL>
                    <a:lnR>
                      <a:noFill/>
                    </a:lnR>
                    <a:lnT>
                      <a:noFill/>
                    </a:lnT>
                    <a:lnB>
                      <a:noFill/>
                    </a:lnB>
                  </a:tcPr>
                </a:tc>
                <a:extLst>
                  <a:ext uri="{0D108BD9-81ED-4DB2-BD59-A6C34878D82A}">
                    <a16:rowId xmlns:a16="http://schemas.microsoft.com/office/drawing/2014/main" val="808002320"/>
                  </a:ext>
                </a:extLst>
              </a:tr>
              <a:tr h="182880">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Mesto3</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60</a:t>
                      </a: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70</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80</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40</a:t>
                      </a:r>
                    </a:p>
                  </a:txBody>
                  <a:tcPr marL="7620" marR="7620" marT="7620" marB="0" anchor="ctr">
                    <a:lnL>
                      <a:noFill/>
                    </a:lnL>
                    <a:lnR>
                      <a:noFill/>
                    </a:lnR>
                    <a:lnT>
                      <a:noFill/>
                    </a:lnT>
                    <a:lnB>
                      <a:noFill/>
                    </a:lnB>
                  </a:tcPr>
                </a:tc>
                <a:extLst>
                  <a:ext uri="{0D108BD9-81ED-4DB2-BD59-A6C34878D82A}">
                    <a16:rowId xmlns:a16="http://schemas.microsoft.com/office/drawing/2014/main" val="365147230"/>
                  </a:ext>
                </a:extLst>
              </a:tr>
              <a:tr h="182880">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Mesto4</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130</a:t>
                      </a: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150</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80</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ctr">
                    <a:lnL>
                      <a:noFill/>
                    </a:lnL>
                    <a:lnR>
                      <a:noFill/>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50</a:t>
                      </a:r>
                    </a:p>
                  </a:txBody>
                  <a:tcPr marL="7620" marR="7620" marT="7620" marB="0" anchor="ctr">
                    <a:lnL>
                      <a:noFill/>
                    </a:lnL>
                    <a:lnR>
                      <a:noFill/>
                    </a:lnR>
                    <a:lnT>
                      <a:noFill/>
                    </a:lnT>
                    <a:lnB>
                      <a:noFill/>
                    </a:lnB>
                  </a:tcPr>
                </a:tc>
                <a:extLst>
                  <a:ext uri="{0D108BD9-81ED-4DB2-BD59-A6C34878D82A}">
                    <a16:rowId xmlns:a16="http://schemas.microsoft.com/office/drawing/2014/main" val="1025810369"/>
                  </a:ext>
                </a:extLst>
              </a:tr>
              <a:tr h="182880">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Mesto5</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100</a:t>
                      </a: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120</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40</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50</a:t>
                      </a:r>
                    </a:p>
                  </a:txBody>
                  <a:tcPr marL="7620" marR="7620" marT="7620" marB="0" anchor="ctr">
                    <a:lnL>
                      <a:noFill/>
                    </a:lnL>
                    <a:lnR>
                      <a:noFill/>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ctr">
                    <a:lnL>
                      <a:noFill/>
                    </a:lnL>
                    <a:lnR>
                      <a:noFill/>
                    </a:lnR>
                    <a:lnT>
                      <a:noFill/>
                    </a:lnT>
                    <a:lnB>
                      <a:noFill/>
                    </a:lnB>
                  </a:tcPr>
                </a:tc>
                <a:extLst>
                  <a:ext uri="{0D108BD9-81ED-4DB2-BD59-A6C34878D82A}">
                    <a16:rowId xmlns:a16="http://schemas.microsoft.com/office/drawing/2014/main" val="1609966218"/>
                  </a:ext>
                </a:extLst>
              </a:tr>
            </a:tbl>
          </a:graphicData>
        </a:graphic>
      </p:graphicFrame>
      <p:graphicFrame>
        <p:nvGraphicFramePr>
          <p:cNvPr id="13" name="Tabulka 12">
            <a:extLst>
              <a:ext uri="{FF2B5EF4-FFF2-40B4-BE49-F238E27FC236}">
                <a16:creationId xmlns:a16="http://schemas.microsoft.com/office/drawing/2014/main" id="{23E2DE1F-7029-4437-9F32-9367CE34EF56}"/>
              </a:ext>
            </a:extLst>
          </p:cNvPr>
          <p:cNvGraphicFramePr>
            <a:graphicFrameLocks noGrp="1"/>
          </p:cNvGraphicFramePr>
          <p:nvPr>
            <p:extLst>
              <p:ext uri="{D42A27DB-BD31-4B8C-83A1-F6EECF244321}">
                <p14:modId xmlns:p14="http://schemas.microsoft.com/office/powerpoint/2010/main" val="2983353880"/>
              </p:ext>
            </p:extLst>
          </p:nvPr>
        </p:nvGraphicFramePr>
        <p:xfrm>
          <a:off x="6320944" y="2968913"/>
          <a:ext cx="4824396" cy="1508760"/>
        </p:xfrm>
        <a:graphic>
          <a:graphicData uri="http://schemas.openxmlformats.org/drawingml/2006/table">
            <a:tbl>
              <a:tblPr/>
              <a:tblGrid>
                <a:gridCol w="804066">
                  <a:extLst>
                    <a:ext uri="{9D8B030D-6E8A-4147-A177-3AD203B41FA5}">
                      <a16:colId xmlns:a16="http://schemas.microsoft.com/office/drawing/2014/main" val="3015726950"/>
                    </a:ext>
                  </a:extLst>
                </a:gridCol>
                <a:gridCol w="804066">
                  <a:extLst>
                    <a:ext uri="{9D8B030D-6E8A-4147-A177-3AD203B41FA5}">
                      <a16:colId xmlns:a16="http://schemas.microsoft.com/office/drawing/2014/main" val="1609882529"/>
                    </a:ext>
                  </a:extLst>
                </a:gridCol>
                <a:gridCol w="804066">
                  <a:extLst>
                    <a:ext uri="{9D8B030D-6E8A-4147-A177-3AD203B41FA5}">
                      <a16:colId xmlns:a16="http://schemas.microsoft.com/office/drawing/2014/main" val="640345427"/>
                    </a:ext>
                  </a:extLst>
                </a:gridCol>
                <a:gridCol w="804066">
                  <a:extLst>
                    <a:ext uri="{9D8B030D-6E8A-4147-A177-3AD203B41FA5}">
                      <a16:colId xmlns:a16="http://schemas.microsoft.com/office/drawing/2014/main" val="270934219"/>
                    </a:ext>
                  </a:extLst>
                </a:gridCol>
                <a:gridCol w="804066">
                  <a:extLst>
                    <a:ext uri="{9D8B030D-6E8A-4147-A177-3AD203B41FA5}">
                      <a16:colId xmlns:a16="http://schemas.microsoft.com/office/drawing/2014/main" val="1144519485"/>
                    </a:ext>
                  </a:extLst>
                </a:gridCol>
                <a:gridCol w="804066">
                  <a:extLst>
                    <a:ext uri="{9D8B030D-6E8A-4147-A177-3AD203B41FA5}">
                      <a16:colId xmlns:a16="http://schemas.microsoft.com/office/drawing/2014/main" val="3260255886"/>
                    </a:ext>
                  </a:extLst>
                </a:gridCol>
              </a:tblGrid>
              <a:tr h="182880">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Jízdy</a:t>
                      </a:r>
                    </a:p>
                  </a:txBody>
                  <a:tcPr marL="7620" marR="7620" marT="762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Sklad1</a:t>
                      </a:r>
                    </a:p>
                  </a:txBody>
                  <a:tcPr marL="7620" marR="7620" marT="762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Sklad2</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Sklad3</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Sklad4</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Sklad5</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8501828"/>
                  </a:ext>
                </a:extLst>
              </a:tr>
              <a:tr h="182880">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Sklad1</a:t>
                      </a:r>
                    </a:p>
                  </a:txBody>
                  <a:tcPr marL="7620" marR="7620" marT="762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10</a:t>
                      </a:r>
                    </a:p>
                  </a:txBody>
                  <a:tcPr marL="7620" marR="7620" marT="762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15</a:t>
                      </a:r>
                    </a:p>
                  </a:txBody>
                  <a:tcPr marL="7620" marR="7620" marT="762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12</a:t>
                      </a:r>
                    </a:p>
                  </a:txBody>
                  <a:tcPr marL="7620" marR="7620" marT="762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8</a:t>
                      </a:r>
                    </a:p>
                  </a:txBody>
                  <a:tcPr marL="7620" marR="7620" marT="7620"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761051159"/>
                  </a:ext>
                </a:extLst>
              </a:tr>
              <a:tr h="182880">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Sklad2</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9</a:t>
                      </a: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ctr">
                    <a:lnL>
                      <a:noFill/>
                    </a:lnL>
                    <a:lnR>
                      <a:noFill/>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18</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16</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10</a:t>
                      </a:r>
                    </a:p>
                  </a:txBody>
                  <a:tcPr marL="7620" marR="7620" marT="7620" marB="0" anchor="ctr">
                    <a:lnL>
                      <a:noFill/>
                    </a:lnL>
                    <a:lnR>
                      <a:noFill/>
                    </a:lnR>
                    <a:lnT>
                      <a:noFill/>
                    </a:lnT>
                    <a:lnB>
                      <a:noFill/>
                    </a:lnB>
                  </a:tcPr>
                </a:tc>
                <a:extLst>
                  <a:ext uri="{0D108BD9-81ED-4DB2-BD59-A6C34878D82A}">
                    <a16:rowId xmlns:a16="http://schemas.microsoft.com/office/drawing/2014/main" val="2219644712"/>
                  </a:ext>
                </a:extLst>
              </a:tr>
              <a:tr h="182880">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Sklad3</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20</a:t>
                      </a: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8</a:t>
                      </a:r>
                    </a:p>
                  </a:txBody>
                  <a:tcPr marL="7620" marR="7620" marT="7620" marB="0" anchor="ctr">
                    <a:lnL>
                      <a:noFill/>
                    </a:lnL>
                    <a:lnR>
                      <a:noFill/>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ctr">
                    <a:lnL>
                      <a:noFill/>
                    </a:lnL>
                    <a:lnR>
                      <a:noFill/>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10</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12</a:t>
                      </a:r>
                    </a:p>
                  </a:txBody>
                  <a:tcPr marL="7620" marR="7620" marT="7620" marB="0" anchor="ctr">
                    <a:lnL>
                      <a:noFill/>
                    </a:lnL>
                    <a:lnR>
                      <a:noFill/>
                    </a:lnR>
                    <a:lnT>
                      <a:noFill/>
                    </a:lnT>
                    <a:lnB>
                      <a:noFill/>
                    </a:lnB>
                  </a:tcPr>
                </a:tc>
                <a:extLst>
                  <a:ext uri="{0D108BD9-81ED-4DB2-BD59-A6C34878D82A}">
                    <a16:rowId xmlns:a16="http://schemas.microsoft.com/office/drawing/2014/main" val="617430080"/>
                  </a:ext>
                </a:extLst>
              </a:tr>
              <a:tr h="182880">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Sklad4</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10</a:t>
                      </a: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15</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11</a:t>
                      </a:r>
                    </a:p>
                  </a:txBody>
                  <a:tcPr marL="7620" marR="7620" marT="7620" marB="0" anchor="ctr">
                    <a:lnL>
                      <a:noFill/>
                    </a:lnL>
                    <a:lnR>
                      <a:noFill/>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ctr">
                    <a:lnL>
                      <a:noFill/>
                    </a:lnL>
                    <a:lnR>
                      <a:noFill/>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22</a:t>
                      </a:r>
                    </a:p>
                  </a:txBody>
                  <a:tcPr marL="7620" marR="7620" marT="7620" marB="0" anchor="ctr">
                    <a:lnL>
                      <a:noFill/>
                    </a:lnL>
                    <a:lnR>
                      <a:noFill/>
                    </a:lnR>
                    <a:lnT>
                      <a:noFill/>
                    </a:lnT>
                    <a:lnB>
                      <a:noFill/>
                    </a:lnB>
                  </a:tcPr>
                </a:tc>
                <a:extLst>
                  <a:ext uri="{0D108BD9-81ED-4DB2-BD59-A6C34878D82A}">
                    <a16:rowId xmlns:a16="http://schemas.microsoft.com/office/drawing/2014/main" val="2471090226"/>
                  </a:ext>
                </a:extLst>
              </a:tr>
              <a:tr h="182880">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Sklad5</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17</a:t>
                      </a: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12</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9</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11</a:t>
                      </a:r>
                    </a:p>
                  </a:txBody>
                  <a:tcPr marL="7620" marR="7620" marT="7620" marB="0" anchor="ctr">
                    <a:lnL>
                      <a:noFill/>
                    </a:lnL>
                    <a:lnR>
                      <a:noFill/>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ctr">
                    <a:lnL>
                      <a:noFill/>
                    </a:lnL>
                    <a:lnR>
                      <a:noFill/>
                    </a:lnR>
                    <a:lnT>
                      <a:noFill/>
                    </a:lnT>
                    <a:lnB>
                      <a:noFill/>
                    </a:lnB>
                  </a:tcPr>
                </a:tc>
                <a:extLst>
                  <a:ext uri="{0D108BD9-81ED-4DB2-BD59-A6C34878D82A}">
                    <a16:rowId xmlns:a16="http://schemas.microsoft.com/office/drawing/2014/main" val="1667989574"/>
                  </a:ext>
                </a:extLst>
              </a:tr>
            </a:tbl>
          </a:graphicData>
        </a:graphic>
      </p:graphicFrame>
    </p:spTree>
    <p:extLst>
      <p:ext uri="{BB962C8B-B14F-4D97-AF65-F5344CB8AC3E}">
        <p14:creationId xmlns:p14="http://schemas.microsoft.com/office/powerpoint/2010/main" val="1627511971"/>
      </p:ext>
    </p:extLst>
  </p:cSld>
  <p:clrMapOvr>
    <a:masterClrMapping/>
  </p:clrMapOvr>
</p:sld>
</file>

<file path=ppt/theme/theme1.xml><?xml version="1.0" encoding="utf-8"?>
<a:theme xmlns:a="http://schemas.openxmlformats.org/drawingml/2006/main" name="SAVS CI">
  <a:themeElements>
    <a:clrScheme name="SAVS CI">
      <a:dk1>
        <a:sysClr val="windowText" lastClr="000000"/>
      </a:dk1>
      <a:lt1>
        <a:sysClr val="window" lastClr="FFFFFF"/>
      </a:lt1>
      <a:dk2>
        <a:srgbClr val="44546A"/>
      </a:dk2>
      <a:lt2>
        <a:srgbClr val="DBEED5"/>
      </a:lt2>
      <a:accent1>
        <a:srgbClr val="81C26D"/>
      </a:accent1>
      <a:accent2>
        <a:srgbClr val="4BA82E"/>
      </a:accent2>
      <a:accent3>
        <a:srgbClr val="D22630"/>
      </a:accent3>
      <a:accent4>
        <a:srgbClr val="FFC000"/>
      </a:accent4>
      <a:accent5>
        <a:srgbClr val="FFD20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S Blue">
  <a:themeElements>
    <a:clrScheme name="SAVS Blue">
      <a:dk1>
        <a:sysClr val="windowText" lastClr="000000"/>
      </a:dk1>
      <a:lt1>
        <a:sysClr val="window" lastClr="FFFFFF"/>
      </a:lt1>
      <a:dk2>
        <a:srgbClr val="0090D7"/>
      </a:dk2>
      <a:lt2>
        <a:srgbClr val="004F76"/>
      </a:lt2>
      <a:accent1>
        <a:srgbClr val="7EC9F1"/>
      </a:accent1>
      <a:accent2>
        <a:srgbClr val="777777"/>
      </a:accent2>
      <a:accent3>
        <a:srgbClr val="4A4A4A"/>
      </a:accent3>
      <a:accent4>
        <a:srgbClr val="B8B8B8"/>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AVS Red">
  <a:themeElements>
    <a:clrScheme name="SAVS Red">
      <a:dk1>
        <a:sysClr val="windowText" lastClr="000000"/>
      </a:dk1>
      <a:lt1>
        <a:sysClr val="window" lastClr="FFFFFF"/>
      </a:lt1>
      <a:dk2>
        <a:srgbClr val="E62336"/>
      </a:dk2>
      <a:lt2>
        <a:srgbClr val="B00835"/>
      </a:lt2>
      <a:accent1>
        <a:srgbClr val="EA5167"/>
      </a:accent1>
      <a:accent2>
        <a:srgbClr val="E5D1A2"/>
      </a:accent2>
      <a:accent3>
        <a:srgbClr val="878787"/>
      </a:accent3>
      <a:accent4>
        <a:srgbClr val="CECECE"/>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AVS Yellow">
  <a:themeElements>
    <a:clrScheme name="SAVS Yellow">
      <a:dk1>
        <a:sysClr val="windowText" lastClr="000000"/>
      </a:dk1>
      <a:lt1>
        <a:sysClr val="window" lastClr="FFFFFF"/>
      </a:lt1>
      <a:dk2>
        <a:srgbClr val="D3DA44"/>
      </a:dk2>
      <a:lt2>
        <a:srgbClr val="A2C617"/>
      </a:lt2>
      <a:accent1>
        <a:srgbClr val="FFDF43"/>
      </a:accent1>
      <a:accent2>
        <a:srgbClr val="FFF374"/>
      </a:accent2>
      <a:accent3>
        <a:srgbClr val="9D9D9D"/>
      </a:accent3>
      <a:accent4>
        <a:srgbClr val="B2B2B2"/>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AVS Turquois">
  <a:themeElements>
    <a:clrScheme name="SAVS Turquois">
      <a:dk1>
        <a:sysClr val="windowText" lastClr="000000"/>
      </a:dk1>
      <a:lt1>
        <a:sysClr val="window" lastClr="FFFFFF"/>
      </a:lt1>
      <a:dk2>
        <a:srgbClr val="15AF97"/>
      </a:dk2>
      <a:lt2>
        <a:srgbClr val="008A83"/>
      </a:lt2>
      <a:accent1>
        <a:srgbClr val="76B4AF"/>
      </a:accent1>
      <a:accent2>
        <a:srgbClr val="74A3A1"/>
      </a:accent2>
      <a:accent3>
        <a:srgbClr val="707070"/>
      </a:accent3>
      <a:accent4>
        <a:srgbClr val="B2B2B2"/>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83089</TotalTime>
  <Words>3585</Words>
  <Application>Microsoft Office PowerPoint</Application>
  <PresentationFormat>Širokoúhlá obrazovka</PresentationFormat>
  <Paragraphs>948</Paragraphs>
  <Slides>34</Slides>
  <Notes>0</Notes>
  <HiddenSlides>0</HiddenSlides>
  <MMClips>0</MMClips>
  <ScaleCrop>false</ScaleCrop>
  <HeadingPairs>
    <vt:vector size="6" baseType="variant">
      <vt:variant>
        <vt:lpstr>Použitá písma</vt:lpstr>
      </vt:variant>
      <vt:variant>
        <vt:i4>5</vt:i4>
      </vt:variant>
      <vt:variant>
        <vt:lpstr>Motiv</vt:lpstr>
      </vt:variant>
      <vt:variant>
        <vt:i4>5</vt:i4>
      </vt:variant>
      <vt:variant>
        <vt:lpstr>Nadpisy snímků</vt:lpstr>
      </vt:variant>
      <vt:variant>
        <vt:i4>34</vt:i4>
      </vt:variant>
    </vt:vector>
  </HeadingPairs>
  <TitlesOfParts>
    <vt:vector size="44" baseType="lpstr">
      <vt:lpstr>Arial</vt:lpstr>
      <vt:lpstr>Calibri</vt:lpstr>
      <vt:lpstr>Cambria Math</vt:lpstr>
      <vt:lpstr>Times New Roman</vt:lpstr>
      <vt:lpstr>Wingdings</vt:lpstr>
      <vt:lpstr>SAVS CI</vt:lpstr>
      <vt:lpstr>SAVS Blue</vt:lpstr>
      <vt:lpstr>SAVS Red</vt:lpstr>
      <vt:lpstr>SAVS Yellow</vt:lpstr>
      <vt:lpstr>SAVS Turquois</vt:lpstr>
      <vt:lpstr>Modelování produkčních a logistických systémů</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Tomáš</dc:creator>
  <cp:lastModifiedBy>Fábry, Jan</cp:lastModifiedBy>
  <cp:revision>463</cp:revision>
  <dcterms:created xsi:type="dcterms:W3CDTF">2020-10-26T13:34:53Z</dcterms:created>
  <dcterms:modified xsi:type="dcterms:W3CDTF">2022-01-30T20:03:53Z</dcterms:modified>
</cp:coreProperties>
</file>