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3" r:id="rId6"/>
    <p:sldMasterId id="2147483655" r:id="rId7"/>
    <p:sldMasterId id="2147483657" r:id="rId8"/>
  </p:sldMasterIdLst>
  <p:notesMasterIdLst>
    <p:notesMasterId r:id="rId175"/>
  </p:notesMasterIdLst>
  <p:handoutMasterIdLst>
    <p:handoutMasterId r:id="rId176"/>
  </p:handoutMasterIdLst>
  <p:sldIdLst>
    <p:sldId id="256" r:id="rId9"/>
    <p:sldId id="505" r:id="rId10"/>
    <p:sldId id="508" r:id="rId11"/>
    <p:sldId id="509" r:id="rId12"/>
    <p:sldId id="510" r:id="rId13"/>
    <p:sldId id="507" r:id="rId14"/>
    <p:sldId id="511" r:id="rId15"/>
    <p:sldId id="512" r:id="rId16"/>
    <p:sldId id="368" r:id="rId17"/>
    <p:sldId id="338" r:id="rId18"/>
    <p:sldId id="373" r:id="rId19"/>
    <p:sldId id="375" r:id="rId20"/>
    <p:sldId id="374" r:id="rId21"/>
    <p:sldId id="376" r:id="rId22"/>
    <p:sldId id="691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517" r:id="rId37"/>
    <p:sldId id="518" r:id="rId38"/>
    <p:sldId id="520" r:id="rId39"/>
    <p:sldId id="521" r:id="rId40"/>
    <p:sldId id="522" r:id="rId41"/>
    <p:sldId id="391" r:id="rId42"/>
    <p:sldId id="393" r:id="rId43"/>
    <p:sldId id="394" r:id="rId44"/>
    <p:sldId id="395" r:id="rId45"/>
    <p:sldId id="396" r:id="rId46"/>
    <p:sldId id="397" r:id="rId47"/>
    <p:sldId id="702" r:id="rId48"/>
    <p:sldId id="398" r:id="rId49"/>
    <p:sldId id="524" r:id="rId50"/>
    <p:sldId id="528" r:id="rId51"/>
    <p:sldId id="529" r:id="rId52"/>
    <p:sldId id="531" r:id="rId53"/>
    <p:sldId id="399" r:id="rId54"/>
    <p:sldId id="400" r:id="rId55"/>
    <p:sldId id="401" r:id="rId56"/>
    <p:sldId id="402" r:id="rId57"/>
    <p:sldId id="403" r:id="rId58"/>
    <p:sldId id="404" r:id="rId59"/>
    <p:sldId id="525" r:id="rId60"/>
    <p:sldId id="532" r:id="rId61"/>
    <p:sldId id="533" r:id="rId62"/>
    <p:sldId id="701" r:id="rId63"/>
    <p:sldId id="534" r:id="rId64"/>
    <p:sldId id="405" r:id="rId65"/>
    <p:sldId id="406" r:id="rId66"/>
    <p:sldId id="407" r:id="rId67"/>
    <p:sldId id="410" r:id="rId68"/>
    <p:sldId id="408" r:id="rId69"/>
    <p:sldId id="409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693" r:id="rId80"/>
    <p:sldId id="694" r:id="rId81"/>
    <p:sldId id="695" r:id="rId82"/>
    <p:sldId id="697" r:id="rId83"/>
    <p:sldId id="696" r:id="rId84"/>
    <p:sldId id="699" r:id="rId85"/>
    <p:sldId id="700" r:id="rId86"/>
    <p:sldId id="420" r:id="rId87"/>
    <p:sldId id="421" r:id="rId88"/>
    <p:sldId id="423" r:id="rId89"/>
    <p:sldId id="422" r:id="rId90"/>
    <p:sldId id="424" r:id="rId91"/>
    <p:sldId id="425" r:id="rId92"/>
    <p:sldId id="426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  <p:sldId id="437" r:id="rId103"/>
    <p:sldId id="438" r:id="rId104"/>
    <p:sldId id="439" r:id="rId105"/>
    <p:sldId id="536" r:id="rId106"/>
    <p:sldId id="526" r:id="rId107"/>
    <p:sldId id="537" r:id="rId108"/>
    <p:sldId id="538" r:id="rId109"/>
    <p:sldId id="703" r:id="rId110"/>
    <p:sldId id="540" r:id="rId111"/>
    <p:sldId id="704" r:id="rId112"/>
    <p:sldId id="542" r:id="rId113"/>
    <p:sldId id="682" r:id="rId114"/>
    <p:sldId id="683" r:id="rId115"/>
    <p:sldId id="684" r:id="rId116"/>
    <p:sldId id="440" r:id="rId117"/>
    <p:sldId id="441" r:id="rId118"/>
    <p:sldId id="442" r:id="rId119"/>
    <p:sldId id="444" r:id="rId120"/>
    <p:sldId id="443" r:id="rId121"/>
    <p:sldId id="445" r:id="rId122"/>
    <p:sldId id="446" r:id="rId123"/>
    <p:sldId id="447" r:id="rId124"/>
    <p:sldId id="448" r:id="rId125"/>
    <p:sldId id="449" r:id="rId126"/>
    <p:sldId id="450" r:id="rId127"/>
    <p:sldId id="451" r:id="rId128"/>
    <p:sldId id="452" r:id="rId129"/>
    <p:sldId id="453" r:id="rId130"/>
    <p:sldId id="455" r:id="rId131"/>
    <p:sldId id="456" r:id="rId132"/>
    <p:sldId id="457" r:id="rId133"/>
    <p:sldId id="458" r:id="rId134"/>
    <p:sldId id="459" r:id="rId135"/>
    <p:sldId id="460" r:id="rId136"/>
    <p:sldId id="461" r:id="rId137"/>
    <p:sldId id="462" r:id="rId138"/>
    <p:sldId id="463" r:id="rId139"/>
    <p:sldId id="464" r:id="rId140"/>
    <p:sldId id="465" r:id="rId141"/>
    <p:sldId id="466" r:id="rId142"/>
    <p:sldId id="467" r:id="rId143"/>
    <p:sldId id="705" r:id="rId144"/>
    <p:sldId id="470" r:id="rId145"/>
    <p:sldId id="471" r:id="rId146"/>
    <p:sldId id="472" r:id="rId147"/>
    <p:sldId id="473" r:id="rId148"/>
    <p:sldId id="474" r:id="rId149"/>
    <p:sldId id="475" r:id="rId150"/>
    <p:sldId id="476" r:id="rId151"/>
    <p:sldId id="535" r:id="rId152"/>
    <p:sldId id="685" r:id="rId153"/>
    <p:sldId id="686" r:id="rId154"/>
    <p:sldId id="687" r:id="rId155"/>
    <p:sldId id="689" r:id="rId156"/>
    <p:sldId id="690" r:id="rId157"/>
    <p:sldId id="477" r:id="rId158"/>
    <p:sldId id="478" r:id="rId159"/>
    <p:sldId id="479" r:id="rId160"/>
    <p:sldId id="480" r:id="rId161"/>
    <p:sldId id="481" r:id="rId162"/>
    <p:sldId id="482" r:id="rId163"/>
    <p:sldId id="483" r:id="rId164"/>
    <p:sldId id="484" r:id="rId165"/>
    <p:sldId id="486" r:id="rId166"/>
    <p:sldId id="487" r:id="rId167"/>
    <p:sldId id="488" r:id="rId168"/>
    <p:sldId id="489" r:id="rId169"/>
    <p:sldId id="490" r:id="rId170"/>
    <p:sldId id="491" r:id="rId171"/>
    <p:sldId id="492" r:id="rId172"/>
    <p:sldId id="493" r:id="rId173"/>
    <p:sldId id="367" r:id="rId174"/>
  </p:sldIdLst>
  <p:sldSz cx="12192000" cy="6858000"/>
  <p:notesSz cx="6858000" cy="9144000"/>
  <p:custDataLst>
    <p:tags r:id="rId17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rační výzkum I" id="{48A34467-87A5-4FB1-9D94-4990A735BCBB}">
          <p14:sldIdLst>
            <p14:sldId id="256"/>
            <p14:sldId id="505"/>
            <p14:sldId id="508"/>
          </p14:sldIdLst>
        </p14:section>
        <p14:section name="1. Úvod" id="{ACE3F531-006E-4AA1-A454-1F14930C10C4}">
          <p14:sldIdLst>
            <p14:sldId id="509"/>
            <p14:sldId id="510"/>
            <p14:sldId id="507"/>
            <p14:sldId id="511"/>
            <p14:sldId id="512"/>
            <p14:sldId id="368"/>
            <p14:sldId id="338"/>
            <p14:sldId id="373"/>
          </p14:sldIdLst>
        </p14:section>
        <p14:section name="2. Lineární programování" id="{14D48182-DEAA-43EC-B7E7-2290EB16E4D7}">
          <p14:sldIdLst>
            <p14:sldId id="375"/>
            <p14:sldId id="374"/>
            <p14:sldId id="376"/>
          </p14:sldIdLst>
        </p14:section>
        <p14:section name="2.1 Úlohy výrobního plánování" id="{2358A639-2906-44F6-A646-D6E87D461D60}">
          <p14:sldIdLst>
            <p14:sldId id="691"/>
            <p14:sldId id="378"/>
            <p14:sldId id="379"/>
          </p14:sldIdLst>
        </p14:section>
        <p14:section name="2.2 Směšovací problém" id="{116C0A48-3217-46E9-A8A9-45E6C4A651F4}">
          <p14:sldIdLst>
            <p14:sldId id="380"/>
            <p14:sldId id="381"/>
            <p14:sldId id="382"/>
            <p14:sldId id="383"/>
          </p14:sldIdLst>
        </p14:section>
        <p14:section name="2.3 Řezná úloha" id="{5D059FE1-88F7-4295-A6A7-E5B55E6B3BB3}">
          <p14:sldIdLst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2.4 Optimalizace portfolia" id="{5C6E6874-7A1E-43F0-8FEA-F455E17AF54E}">
          <p14:sldIdLst>
            <p14:sldId id="517"/>
            <p14:sldId id="518"/>
            <p14:sldId id="520"/>
            <p14:sldId id="521"/>
            <p14:sldId id="522"/>
          </p14:sldIdLst>
        </p14:section>
        <p14:section name="2.5 Dopravní problém" id="{A285E339-2038-4A05-B86C-DFEC6AAFDCEF}">
          <p14:sldIdLst>
            <p14:sldId id="391"/>
            <p14:sldId id="393"/>
            <p14:sldId id="394"/>
            <p14:sldId id="395"/>
            <p14:sldId id="396"/>
            <p14:sldId id="397"/>
            <p14:sldId id="702"/>
            <p14:sldId id="398"/>
          </p14:sldIdLst>
        </p14:section>
        <p14:section name="2.6 Kontejnerový dopravní problém" id="{E4AF746A-089C-4DE9-8E66-7D54A4EE9E80}">
          <p14:sldIdLst>
            <p14:sldId id="524"/>
            <p14:sldId id="528"/>
            <p14:sldId id="529"/>
            <p14:sldId id="531"/>
          </p14:sldIdLst>
        </p14:section>
        <p14:section name="2.7 Přiřazovací problém" id="{CB479508-01E5-4FED-A66D-722952868D18}">
          <p14:sldIdLst>
            <p14:sldId id="399"/>
            <p14:sldId id="400"/>
            <p14:sldId id="401"/>
            <p14:sldId id="402"/>
            <p14:sldId id="403"/>
            <p14:sldId id="404"/>
          </p14:sldIdLst>
        </p14:section>
        <p14:section name="2.8 Úloha o pokrytí" id="{D8F5FBB4-F5CF-4BE4-8FDE-A6DBBFAB960C}">
          <p14:sldIdLst>
            <p14:sldId id="525"/>
            <p14:sldId id="532"/>
            <p14:sldId id="533"/>
            <p14:sldId id="701"/>
            <p14:sldId id="534"/>
          </p14:sldIdLst>
        </p14:section>
        <p14:section name="2.9 Úloha obchodního cestujícího" id="{34045E26-66D5-414E-A2C5-56E26CFC6EAE}">
          <p14:sldIdLst>
            <p14:sldId id="405"/>
            <p14:sldId id="406"/>
            <p14:sldId id="407"/>
            <p14:sldId id="410"/>
            <p14:sldId id="408"/>
            <p14:sldId id="409"/>
            <p14:sldId id="411"/>
          </p14:sldIdLst>
        </p14:section>
        <p14:section name="3. Teorie grafů" id="{EEB84339-0D0C-4706-B230-2F0FC0038236}">
          <p14:sldIdLst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</p14:sldIdLst>
        </p14:section>
        <p14:section name="3.1 Hledání nejkratší cesty" id="{4BED68B2-E114-481F-82F8-88922018CAC3}">
          <p14:sldIdLst>
            <p14:sldId id="693"/>
            <p14:sldId id="694"/>
            <p14:sldId id="695"/>
            <p14:sldId id="697"/>
            <p14:sldId id="696"/>
            <p14:sldId id="699"/>
            <p14:sldId id="700"/>
          </p14:sldIdLst>
        </p14:section>
        <p14:section name="3.2 Optimální spojení míst" id="{2E23F33E-9B8D-4015-9328-7DFA147EA569}">
          <p14:sldIdLst>
            <p14:sldId id="420"/>
            <p14:sldId id="421"/>
            <p14:sldId id="423"/>
          </p14:sldIdLst>
        </p14:section>
        <p14:section name="3.3 Další optimalizační úlohy" id="{257D98DE-0980-4ED5-B445-D63896E9FFC6}">
          <p14:sldIdLst>
            <p14:sldId id="422"/>
          </p14:sldIdLst>
        </p14:section>
        <p14:section name="4. Řízení projektů" id="{3B95E46F-EA09-47CA-9447-B49A64B67770}">
          <p14:sldIdLst>
            <p14:sldId id="424"/>
            <p14:sldId id="425"/>
            <p14:sldId id="426"/>
          </p14:sldIdLst>
        </p14:section>
        <p14:section name="4.1 Metoda kritické cesty CPM" id="{8181BE7C-99D7-4C80-B98A-EB760FC03CD2}">
          <p14:sldIdLst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</p14:sldIdLst>
        </p14:section>
        <p14:section name="4.2 Metoda PERT" id="{35B5C515-F639-41BD-9634-F5055E8389FB}">
          <p14:sldIdLst>
            <p14:sldId id="536"/>
            <p14:sldId id="526"/>
            <p14:sldId id="537"/>
            <p14:sldId id="538"/>
            <p14:sldId id="703"/>
            <p14:sldId id="540"/>
            <p14:sldId id="704"/>
            <p14:sldId id="542"/>
            <p14:sldId id="682"/>
            <p14:sldId id="683"/>
            <p14:sldId id="684"/>
          </p14:sldIdLst>
        </p14:section>
        <p14:section name="5. Modely řízení zásob" id="{7967C1E4-34FC-4513-B34E-4F623489DDB2}">
          <p14:sldIdLst>
            <p14:sldId id="440"/>
            <p14:sldId id="441"/>
            <p14:sldId id="442"/>
            <p14:sldId id="444"/>
            <p14:sldId id="443"/>
            <p14:sldId id="445"/>
            <p14:sldId id="446"/>
            <p14:sldId id="447"/>
          </p14:sldIdLst>
        </p14:section>
        <p14:section name="5.1 Model EOQ – Optimální velikost objednávky" id="{91068FEE-8C5B-44B9-B8AF-6711F419A4BE}">
          <p14:sldIdLst>
            <p14:sldId id="448"/>
            <p14:sldId id="449"/>
            <p14:sldId id="450"/>
            <p14:sldId id="451"/>
            <p14:sldId id="452"/>
            <p14:sldId id="453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</p14:sldIdLst>
        </p14:section>
        <p14:section name="5.2 Produkčně – spotřební model" id="{D8DC6B84-CEB3-410C-8276-4087E745185E}">
          <p14:sldIdLst>
            <p14:sldId id="464"/>
            <p14:sldId id="465"/>
            <p14:sldId id="466"/>
            <p14:sldId id="467"/>
            <p14:sldId id="705"/>
            <p14:sldId id="470"/>
            <p14:sldId id="471"/>
            <p14:sldId id="472"/>
            <p14:sldId id="473"/>
            <p14:sldId id="474"/>
            <p14:sldId id="475"/>
            <p14:sldId id="476"/>
          </p14:sldIdLst>
        </p14:section>
        <p14:section name="5.3 Stochastický model s jednorázově vytvořenou zásobou" id="{F7ADAF29-6765-4901-A6D3-B60D895B63F8}">
          <p14:sldIdLst>
            <p14:sldId id="535"/>
            <p14:sldId id="685"/>
            <p14:sldId id="686"/>
            <p14:sldId id="687"/>
            <p14:sldId id="689"/>
            <p14:sldId id="690"/>
          </p14:sldIdLst>
        </p14:section>
        <p14:section name="6. Modely hromadné obsluhy" id="{490F442F-A4F4-49E2-BEA9-9FDE2307F5F7}">
          <p14:sldIdLst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6"/>
          </p14:sldIdLst>
        </p14:section>
        <p14:section name="6.1 Jednoduchý exponenciální model HO" id="{AD7EF2CA-BF4C-4AD4-8E6D-AF72C5A63F6B}">
          <p14:sldIdLst>
            <p14:sldId id="487"/>
            <p14:sldId id="488"/>
            <p14:sldId id="489"/>
            <p14:sldId id="490"/>
            <p14:sldId id="491"/>
            <p14:sldId id="492"/>
          </p14:sldIdLst>
        </p14:section>
        <p14:section name="6.2 Exponenciální model HO s paralelními zařízeními" id="{5F994393-DB6B-4435-927D-FC6261284C9A}">
          <p14:sldIdLst>
            <p14:sldId id="493"/>
          </p14:sldIdLst>
        </p14:section>
        <p14:section name="Konec" id="{C8499798-2C2F-48B6-A549-25F05F2E02EC}">
          <p14:sldIdLst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A54B0-E802-FC34-08D4-2A1EDFC16CF0}" name="Smolik, Tomas (EGP)" initials="ST(" userId="S::Tomas.Smolik@skoda-auto.cz::a1ec8216-408b-4e92-8119-55e456011fa9" providerId="AD"/>
  <p188:author id="{E4AA8EDC-0A62-55E3-170A-7B31D73BBC0D}" name="Fábry, Jan" initials="FJ" userId="S::fabry@is.savs.cz::2aa17351-9a93-452d-b430-210081fa30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82E"/>
    <a:srgbClr val="BFBFBF"/>
    <a:srgbClr val="FFFFFF"/>
    <a:srgbClr val="CCFFFF"/>
    <a:srgbClr val="FFFF99"/>
    <a:srgbClr val="FFCC99"/>
    <a:srgbClr val="D9D9D9"/>
    <a:srgbClr val="FFD200"/>
    <a:srgbClr val="4B9244"/>
    <a:srgbClr val="4B9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slide" Target="slides/slide151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2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65" Type="http://schemas.openxmlformats.org/officeDocument/2006/relationships/slide" Target="slides/slide157.xml"/><Relationship Id="rId181" Type="http://schemas.openxmlformats.org/officeDocument/2006/relationships/tableStyles" Target="tableStyle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slide" Target="slides/slide147.xml"/><Relationship Id="rId171" Type="http://schemas.openxmlformats.org/officeDocument/2006/relationships/slide" Target="slides/slide163.xml"/><Relationship Id="rId176" Type="http://schemas.openxmlformats.org/officeDocument/2006/relationships/handoutMaster" Target="handoutMasters/handout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slide" Target="slides/slide153.xml"/><Relationship Id="rId166" Type="http://schemas.openxmlformats.org/officeDocument/2006/relationships/slide" Target="slides/slide158.xml"/><Relationship Id="rId18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77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72" Type="http://schemas.openxmlformats.org/officeDocument/2006/relationships/slide" Target="slides/slide164.xml"/><Relationship Id="rId180" Type="http://schemas.openxmlformats.org/officeDocument/2006/relationships/theme" Target="theme/them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presProps" Target="pres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3" Type="http://schemas.openxmlformats.org/officeDocument/2006/relationships/customXml" Target="../customXml/item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79" Type="http://schemas.openxmlformats.org/officeDocument/2006/relationships/viewProps" Target="viewProps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8360CCF-60A7-4D8C-BA1F-1EA1234F9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307D55-571E-4F07-8A4C-B8FC0C311A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7BED0-6F28-4C51-BF28-886006450EDA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386EC-76CF-49EC-80CB-90636AA35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5D0E3C-4D5A-43A9-8C0D-AD38A4EF80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C20C-47AD-4746-96AE-9611A0B4E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4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608A-7AE7-4AE5-9F16-8E166BD56CA6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2677-85B1-4561-B1F2-48AE64773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77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42677-85B1-4561-B1F2-48AE6477383A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55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 descr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848101" y="0"/>
            <a:ext cx="6343899" cy="6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rPr err="1"/>
              <a:t>Zadejte</a:t>
            </a:r>
            <a:r>
              <a:t> </a:t>
            </a:r>
            <a:r>
              <a:rPr err="1"/>
              <a:t>nadpis</a:t>
            </a:r>
            <a:r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30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tma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FB41D8C4-E997-4E0E-9885-F50EF9F5CD83}"/>
              </a:ext>
            </a:extLst>
          </p:cNvPr>
          <p:cNvSpPr/>
          <p:nvPr userDrawn="1"/>
        </p:nvSpPr>
        <p:spPr>
          <a:xfrm>
            <a:off x="0" y="0"/>
            <a:ext cx="6553200" cy="6858001"/>
          </a:xfrm>
          <a:prstGeom prst="rect">
            <a:avLst/>
          </a:prstGeom>
          <a:gradFill>
            <a:gsLst>
              <a:gs pos="0">
                <a:srgbClr val="000000">
                  <a:alpha val="75099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1500"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9" name="logo-wht.png" descr="logo-wht.png">
            <a:extLst>
              <a:ext uri="{FF2B5EF4-FFF2-40B4-BE49-F238E27FC236}">
                <a16:creationId xmlns:a16="http://schemas.microsoft.com/office/drawing/2014/main" id="{63A92A0B-9411-4774-AA41-3E1C27933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444500"/>
            <a:ext cx="1957447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Zadejte nadpis.</a:t>
            </a:r>
            <a:br>
              <a:rPr lang="cs-CZ"/>
            </a:br>
            <a:r>
              <a:rPr lang="cs-CZ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3"/>
            <a:ext cx="6553200" cy="68738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Obrázek na pozadí je nutné změnit přes nabídku Formát pozadí</a:t>
            </a:r>
          </a:p>
        </p:txBody>
      </p:sp>
    </p:spTree>
    <p:extLst>
      <p:ext uri="{BB962C8B-B14F-4D97-AF65-F5344CB8AC3E}">
        <p14:creationId xmlns:p14="http://schemas.microsoft.com/office/powerpoint/2010/main" val="40573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svět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CF6DC65D-10DD-4DB5-898A-7879CDB9F727}"/>
              </a:ext>
            </a:extLst>
          </p:cNvPr>
          <p:cNvSpPr/>
          <p:nvPr userDrawn="1"/>
        </p:nvSpPr>
        <p:spPr>
          <a:xfrm>
            <a:off x="-1" y="0"/>
            <a:ext cx="9954883" cy="6858001"/>
          </a:xfrm>
          <a:prstGeom prst="rect">
            <a:avLst/>
          </a:prstGeom>
          <a:gradFill>
            <a:gsLst>
              <a:gs pos="0">
                <a:schemeClr val="accent1">
                  <a:lumOff val="44000"/>
                </a:scheme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defRPr b="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Zadejte nadpis.</a:t>
            </a:r>
            <a:br>
              <a:rPr lang="cs-CZ"/>
            </a:br>
            <a:r>
              <a:rPr lang="cs-CZ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2"/>
            <a:ext cx="6553200" cy="5667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Obrázek na pozadí je nutné změnit přes nabídku Formát pozadí</a:t>
            </a:r>
          </a:p>
        </p:txBody>
      </p:sp>
      <p:pic>
        <p:nvPicPr>
          <p:cNvPr id="3" name="logo.png" descr="logo.png">
            <a:extLst>
              <a:ext uri="{FF2B5EF4-FFF2-40B4-BE49-F238E27FC236}">
                <a16:creationId xmlns:a16="http://schemas.microsoft.com/office/drawing/2014/main" id="{5F397676-AE48-49AA-B278-83C59E27C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444500"/>
            <a:ext cx="1957494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292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3" y="2701172"/>
            <a:ext cx="10812703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/>
              <a:t>Děkuji za pozornost.</a:t>
            </a:r>
            <a:endParaRPr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10812464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/>
              <a:t>Jméno</a:t>
            </a:r>
            <a:endParaRPr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Pozice</a:t>
            </a:r>
            <a:endParaRPr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Kontakt</a:t>
            </a:r>
            <a:endParaRPr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10726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</p:spTree>
    <p:extLst>
      <p:ext uri="{BB962C8B-B14F-4D97-AF65-F5344CB8AC3E}">
        <p14:creationId xmlns:p14="http://schemas.microsoft.com/office/powerpoint/2010/main" val="134468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 descr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848101" y="0"/>
            <a:ext cx="6343899" cy="6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rPr err="1"/>
              <a:t>Zadejte</a:t>
            </a:r>
            <a:r>
              <a:t> </a:t>
            </a:r>
            <a:r>
              <a:rPr err="1"/>
              <a:t>nadpis</a:t>
            </a:r>
            <a:r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636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t>Zadejte nadpis.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Zástupný symbol obrázku 11">
            <a:extLst>
              <a:ext uri="{FF2B5EF4-FFF2-40B4-BE49-F238E27FC236}">
                <a16:creationId xmlns:a16="http://schemas.microsoft.com/office/drawing/2014/main" id="{1943B063-FDA3-41FF-BF47-B18944A9FFF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27942" y="-17585"/>
            <a:ext cx="1067297" cy="4642339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15" name="Zástupný symbol obrázku 2">
            <a:extLst>
              <a:ext uri="{FF2B5EF4-FFF2-40B4-BE49-F238E27FC236}">
                <a16:creationId xmlns:a16="http://schemas.microsoft.com/office/drawing/2014/main" id="{849D000F-8D6D-4F06-92C2-F2AC4EC038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0210" y="-8792"/>
            <a:ext cx="4657397" cy="4852299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97" h="4852299">
                <a:moveTo>
                  <a:pt x="8396" y="4852299"/>
                </a:moveTo>
                <a:cubicBezTo>
                  <a:pt x="8528" y="2998743"/>
                  <a:pt x="-131" y="1857363"/>
                  <a:pt x="1" y="3807"/>
                </a:cubicBezTo>
                <a:lnTo>
                  <a:pt x="2301467" y="0"/>
                </a:lnTo>
                <a:lnTo>
                  <a:pt x="4657397" y="743359"/>
                </a:lnTo>
                <a:cubicBezTo>
                  <a:pt x="4657265" y="1585105"/>
                  <a:pt x="4657132" y="2426850"/>
                  <a:pt x="4657000" y="3268596"/>
                </a:cubicBezTo>
                <a:lnTo>
                  <a:pt x="8396" y="485229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41084" y="2903303"/>
            <a:ext cx="5456883" cy="3468573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335987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1" y="6085897"/>
            <a:ext cx="2743200" cy="365125"/>
          </a:xfr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73323"/>
            <a:ext cx="6535739" cy="73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6535738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accent5"/>
                </a:solidFill>
              </a:defRPr>
            </a:lvl1pPr>
          </a:lstStyle>
          <a:p>
            <a:r>
              <a:rPr err="1"/>
              <a:t>Kliknutím</a:t>
            </a:r>
            <a:r>
              <a:t> </a:t>
            </a:r>
            <a:r>
              <a:rPr err="1"/>
              <a:t>vložíte</a:t>
            </a:r>
            <a:r>
              <a:t> </a:t>
            </a:r>
            <a:r>
              <a:rPr err="1"/>
              <a:t>číslo</a:t>
            </a:r>
            <a:r>
              <a:t> </a:t>
            </a:r>
            <a:r>
              <a:rPr err="1"/>
              <a:t>kapitoly</a:t>
            </a:r>
            <a:r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6553200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49459" y="0"/>
            <a:ext cx="4442541" cy="6180138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20861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43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24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/>
              <a:t>Text úrovně 1</a:t>
            </a:r>
          </a:p>
          <a:p>
            <a:pPr lvl="1"/>
            <a:r>
              <a:rPr lang="cs-CZ"/>
              <a:t>Text úrovně 2</a:t>
            </a:r>
          </a:p>
          <a:p>
            <a:pPr lvl="2"/>
            <a:r>
              <a:rPr lang="cs-CZ"/>
              <a:t>Text úrovně 2</a:t>
            </a:r>
          </a:p>
          <a:p>
            <a:pPr lvl="3"/>
            <a:r>
              <a:rPr lang="cs-CZ"/>
              <a:t>Text úrovně 3</a:t>
            </a:r>
          </a:p>
          <a:p>
            <a:pPr lvl="4"/>
            <a:r>
              <a:rPr lang="cs-CZ"/>
              <a:t>Text úrovně 4</a:t>
            </a:r>
          </a:p>
          <a:p>
            <a:pPr lvl="5"/>
            <a:r>
              <a:rPr lang="cs-CZ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0573" y="1654135"/>
            <a:ext cx="5429911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277589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3">
            <a:extLst>
              <a:ext uri="{FF2B5EF4-FFF2-40B4-BE49-F238E27FC236}">
                <a16:creationId xmlns:a16="http://schemas.microsoft.com/office/drawing/2014/main" id="{AB7F9E6A-777D-44DD-A47B-5DD5FC8C8A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2780" y="1515861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90209" y="1515860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17411511-1D11-48AE-8839-6957854EF4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90209" y="3648588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D299162E-383C-4EBB-821A-1A31ACCF5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02780" y="3648587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95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5D16A0C-FC9C-489D-A2E4-12BAE516293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27942" y="-17585"/>
            <a:ext cx="1067297" cy="4642339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FD0005-5D43-4B0A-90DC-41604A6F85D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0210" y="-8792"/>
            <a:ext cx="4657397" cy="4852299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97" h="4852299">
                <a:moveTo>
                  <a:pt x="8396" y="4852299"/>
                </a:moveTo>
                <a:cubicBezTo>
                  <a:pt x="8528" y="2998743"/>
                  <a:pt x="-131" y="1857363"/>
                  <a:pt x="1" y="3807"/>
                </a:cubicBezTo>
                <a:lnTo>
                  <a:pt x="2301467" y="0"/>
                </a:lnTo>
                <a:lnTo>
                  <a:pt x="4657397" y="743359"/>
                </a:lnTo>
                <a:cubicBezTo>
                  <a:pt x="4657265" y="1585105"/>
                  <a:pt x="4657132" y="2426850"/>
                  <a:pt x="4657000" y="3268596"/>
                </a:cubicBezTo>
                <a:lnTo>
                  <a:pt x="8396" y="485229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t>Zadejte nadpis.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t>Zadejte podnadpis.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41084" y="2903303"/>
            <a:ext cx="5456883" cy="3468573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169962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7"/>
            <a:ext cx="11308968" cy="456045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80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441393"/>
            <a:ext cx="11308968" cy="5478395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2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3" y="2701172"/>
            <a:ext cx="10812703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/>
              <a:t>Děkuji za pozornost.</a:t>
            </a:r>
            <a:endParaRPr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10812464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/>
              <a:t>Jméno</a:t>
            </a:r>
            <a:endParaRPr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cs-CZ"/>
              <a:t>Pozice</a:t>
            </a:r>
            <a:endParaRPr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Kontakt</a:t>
            </a:r>
            <a:endParaRPr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10726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</p:spTree>
    <p:extLst>
      <p:ext uri="{BB962C8B-B14F-4D97-AF65-F5344CB8AC3E}">
        <p14:creationId xmlns:p14="http://schemas.microsoft.com/office/powerpoint/2010/main" val="233067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 descr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848101" y="0"/>
            <a:ext cx="6343899" cy="6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rPr err="1"/>
              <a:t>Zadejte</a:t>
            </a:r>
            <a:r>
              <a:t> </a:t>
            </a:r>
            <a:r>
              <a:rPr err="1"/>
              <a:t>nadpis</a:t>
            </a:r>
            <a:r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tx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tx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tx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0457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t>Zadejte nadpis.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tx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tx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tx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Zástupný symbol obrázku 11">
            <a:extLst>
              <a:ext uri="{FF2B5EF4-FFF2-40B4-BE49-F238E27FC236}">
                <a16:creationId xmlns:a16="http://schemas.microsoft.com/office/drawing/2014/main" id="{4E4A1681-8585-45A5-9765-833F316008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27942" y="-17585"/>
            <a:ext cx="1067297" cy="4642339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15" name="Zástupný symbol obrázku 2">
            <a:extLst>
              <a:ext uri="{FF2B5EF4-FFF2-40B4-BE49-F238E27FC236}">
                <a16:creationId xmlns:a16="http://schemas.microsoft.com/office/drawing/2014/main" id="{D562FE04-AC1A-4DCE-8269-7EBC1464456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0210" y="-8792"/>
            <a:ext cx="4657397" cy="4852299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97" h="4852299">
                <a:moveTo>
                  <a:pt x="8396" y="4852299"/>
                </a:moveTo>
                <a:cubicBezTo>
                  <a:pt x="8528" y="2998743"/>
                  <a:pt x="-131" y="1857363"/>
                  <a:pt x="1" y="3807"/>
                </a:cubicBezTo>
                <a:lnTo>
                  <a:pt x="2301467" y="0"/>
                </a:lnTo>
                <a:lnTo>
                  <a:pt x="4657397" y="743359"/>
                </a:lnTo>
                <a:cubicBezTo>
                  <a:pt x="4657265" y="1585105"/>
                  <a:pt x="4657132" y="2426850"/>
                  <a:pt x="4657000" y="3268596"/>
                </a:cubicBezTo>
                <a:lnTo>
                  <a:pt x="8396" y="485229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41084" y="2903303"/>
            <a:ext cx="5456883" cy="3468573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139148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1" y="6085897"/>
            <a:ext cx="2743200" cy="365125"/>
          </a:xfr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73323"/>
            <a:ext cx="6535739" cy="73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6535738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tx2"/>
                </a:solidFill>
              </a:defRPr>
            </a:lvl1pPr>
          </a:lstStyle>
          <a:p>
            <a:r>
              <a:rPr err="1"/>
              <a:t>Kliknutím</a:t>
            </a:r>
            <a:r>
              <a:t> </a:t>
            </a:r>
            <a:r>
              <a:rPr err="1"/>
              <a:t>vložíte</a:t>
            </a:r>
            <a:r>
              <a:t> </a:t>
            </a:r>
            <a:r>
              <a:rPr err="1"/>
              <a:t>číslo</a:t>
            </a:r>
            <a:r>
              <a:t> </a:t>
            </a:r>
            <a:r>
              <a:rPr err="1"/>
              <a:t>kapitoly</a:t>
            </a:r>
            <a:r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6553200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49459" y="0"/>
            <a:ext cx="4442541" cy="6180138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321767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6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48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/>
              <a:t>Text úrovně 1</a:t>
            </a:r>
          </a:p>
          <a:p>
            <a:pPr lvl="1"/>
            <a:r>
              <a:rPr lang="cs-CZ"/>
              <a:t>Text úrovně 2</a:t>
            </a:r>
          </a:p>
          <a:p>
            <a:pPr lvl="2"/>
            <a:r>
              <a:rPr lang="cs-CZ"/>
              <a:t>Text úrovně 2</a:t>
            </a:r>
          </a:p>
          <a:p>
            <a:pPr lvl="3"/>
            <a:r>
              <a:rPr lang="cs-CZ"/>
              <a:t>Text úrovně 3</a:t>
            </a:r>
          </a:p>
          <a:p>
            <a:pPr lvl="4"/>
            <a:r>
              <a:rPr lang="cs-CZ"/>
              <a:t>Text úrovně 4</a:t>
            </a:r>
          </a:p>
          <a:p>
            <a:pPr lvl="5"/>
            <a:r>
              <a:rPr lang="cs-CZ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0573" y="1654135"/>
            <a:ext cx="5429911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298802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3">
            <a:extLst>
              <a:ext uri="{FF2B5EF4-FFF2-40B4-BE49-F238E27FC236}">
                <a16:creationId xmlns:a16="http://schemas.microsoft.com/office/drawing/2014/main" id="{AB7F9E6A-777D-44DD-A47B-5DD5FC8C8A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2780" y="1515861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90209" y="1515860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17411511-1D11-48AE-8839-6957854EF4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90209" y="3648588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D299162E-383C-4EBB-821A-1A31ACCF5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02780" y="3648587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6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1" y="6085897"/>
            <a:ext cx="2743200" cy="365125"/>
          </a:xfr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73323"/>
            <a:ext cx="6535739" cy="73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6535738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accent2"/>
                </a:solidFill>
              </a:defRPr>
            </a:lvl1pPr>
          </a:lstStyle>
          <a:p>
            <a:r>
              <a:rPr err="1"/>
              <a:t>Kliknutím</a:t>
            </a:r>
            <a:r>
              <a:t> </a:t>
            </a:r>
            <a:r>
              <a:rPr err="1"/>
              <a:t>vložíte</a:t>
            </a:r>
            <a:r>
              <a:t> </a:t>
            </a:r>
            <a:r>
              <a:rPr err="1"/>
              <a:t>číslo</a:t>
            </a:r>
            <a:r>
              <a:t> </a:t>
            </a:r>
            <a:r>
              <a:rPr err="1"/>
              <a:t>kapitoly</a:t>
            </a:r>
            <a:r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6553200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49459" y="0"/>
            <a:ext cx="4442541" cy="6180138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996377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7"/>
            <a:ext cx="11308968" cy="456045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922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441393"/>
            <a:ext cx="11308968" cy="5478395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707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3" y="2701172"/>
            <a:ext cx="10812703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/>
              <a:t>Děkuji za pozornost.</a:t>
            </a:r>
            <a:endParaRPr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10812464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/>
              <a:t>Jméno</a:t>
            </a:r>
            <a:endParaRPr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cs-CZ"/>
              <a:t>Pozice</a:t>
            </a:r>
            <a:endParaRPr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Kontakt</a:t>
            </a:r>
            <a:endParaRPr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10726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</p:spTree>
    <p:extLst>
      <p:ext uri="{BB962C8B-B14F-4D97-AF65-F5344CB8AC3E}">
        <p14:creationId xmlns:p14="http://schemas.microsoft.com/office/powerpoint/2010/main" val="3797784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 descr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848101" y="0"/>
            <a:ext cx="6343899" cy="6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rPr err="1"/>
              <a:t>Zadejte</a:t>
            </a:r>
            <a:r>
              <a:t> </a:t>
            </a:r>
            <a:r>
              <a:rPr err="1"/>
              <a:t>nadpis</a:t>
            </a:r>
            <a:r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424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t>Zadejte nadpis.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Zástupný symbol obrázku 11">
            <a:extLst>
              <a:ext uri="{FF2B5EF4-FFF2-40B4-BE49-F238E27FC236}">
                <a16:creationId xmlns:a16="http://schemas.microsoft.com/office/drawing/2014/main" id="{32E4CA52-7B12-4421-8E99-C64B138BA4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27942" y="-17585"/>
            <a:ext cx="1067297" cy="4642339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15" name="Zástupný symbol obrázku 2">
            <a:extLst>
              <a:ext uri="{FF2B5EF4-FFF2-40B4-BE49-F238E27FC236}">
                <a16:creationId xmlns:a16="http://schemas.microsoft.com/office/drawing/2014/main" id="{0FA1225F-80D4-4960-A1A7-DFCBFDD0069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0210" y="-8792"/>
            <a:ext cx="4657397" cy="4852299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97" h="4852299">
                <a:moveTo>
                  <a:pt x="8396" y="4852299"/>
                </a:moveTo>
                <a:cubicBezTo>
                  <a:pt x="8528" y="2998743"/>
                  <a:pt x="-131" y="1857363"/>
                  <a:pt x="1" y="3807"/>
                </a:cubicBezTo>
                <a:lnTo>
                  <a:pt x="2301467" y="0"/>
                </a:lnTo>
                <a:lnTo>
                  <a:pt x="4657397" y="743359"/>
                </a:lnTo>
                <a:cubicBezTo>
                  <a:pt x="4657265" y="1585105"/>
                  <a:pt x="4657132" y="2426850"/>
                  <a:pt x="4657000" y="3268596"/>
                </a:cubicBezTo>
                <a:lnTo>
                  <a:pt x="8396" y="485229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41084" y="2903303"/>
            <a:ext cx="5456883" cy="3468573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2416806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1" y="6085897"/>
            <a:ext cx="2743200" cy="365125"/>
          </a:xfr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73323"/>
            <a:ext cx="6535739" cy="73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6535738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err="1"/>
              <a:t>Kliknutím</a:t>
            </a:r>
            <a:r>
              <a:t> </a:t>
            </a:r>
            <a:r>
              <a:rPr err="1"/>
              <a:t>vložíte</a:t>
            </a:r>
            <a:r>
              <a:t> </a:t>
            </a:r>
            <a:r>
              <a:rPr err="1"/>
              <a:t>číslo</a:t>
            </a:r>
            <a:r>
              <a:t> </a:t>
            </a:r>
            <a:r>
              <a:rPr err="1"/>
              <a:t>kapitoly</a:t>
            </a:r>
            <a:r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6553200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49459" y="0"/>
            <a:ext cx="4442541" cy="6180138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3714667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236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59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/>
              <a:t>Text úrovně 1</a:t>
            </a:r>
          </a:p>
          <a:p>
            <a:pPr lvl="1"/>
            <a:r>
              <a:rPr lang="cs-CZ"/>
              <a:t>Text úrovně 2</a:t>
            </a:r>
          </a:p>
          <a:p>
            <a:pPr lvl="2"/>
            <a:r>
              <a:rPr lang="cs-CZ"/>
              <a:t>Text úrovně 2</a:t>
            </a:r>
          </a:p>
          <a:p>
            <a:pPr lvl="3"/>
            <a:r>
              <a:rPr lang="cs-CZ"/>
              <a:t>Text úrovně 3</a:t>
            </a:r>
          </a:p>
          <a:p>
            <a:pPr lvl="4"/>
            <a:r>
              <a:rPr lang="cs-CZ"/>
              <a:t>Text úrovně 4</a:t>
            </a:r>
          </a:p>
          <a:p>
            <a:pPr lvl="5"/>
            <a:r>
              <a:rPr lang="cs-CZ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0573" y="1654135"/>
            <a:ext cx="5429911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2007869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3">
            <a:extLst>
              <a:ext uri="{FF2B5EF4-FFF2-40B4-BE49-F238E27FC236}">
                <a16:creationId xmlns:a16="http://schemas.microsoft.com/office/drawing/2014/main" id="{AB7F9E6A-777D-44DD-A47B-5DD5FC8C8A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2780" y="1515861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90209" y="1515860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17411511-1D11-48AE-8839-6957854EF4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90209" y="3648588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D299162E-383C-4EBB-821A-1A31ACCF5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02780" y="3648587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8" y="1647546"/>
            <a:ext cx="11317005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3899581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7"/>
            <a:ext cx="11308968" cy="456045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15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441393"/>
            <a:ext cx="11308968" cy="5478395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475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3" y="2701172"/>
            <a:ext cx="10812703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/>
              <a:t>Děkuji za pozornost.</a:t>
            </a:r>
            <a:endParaRPr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10812464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/>
              <a:t>Jméno</a:t>
            </a:r>
            <a:endParaRPr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Pozice</a:t>
            </a:r>
            <a:endParaRPr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Kontakt</a:t>
            </a:r>
            <a:endParaRPr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10726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</p:spTree>
    <p:extLst>
      <p:ext uri="{BB962C8B-B14F-4D97-AF65-F5344CB8AC3E}">
        <p14:creationId xmlns:p14="http://schemas.microsoft.com/office/powerpoint/2010/main" val="117541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 descr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848101" y="0"/>
            <a:ext cx="6343899" cy="639073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rPr err="1"/>
              <a:t>Zadejte</a:t>
            </a:r>
            <a:r>
              <a:t> </a:t>
            </a:r>
            <a:r>
              <a:rPr err="1"/>
              <a:t>nadpis</a:t>
            </a:r>
            <a:r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bg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bg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bg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bg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3667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/>
          <a:lstStyle>
            <a:lvl1pPr>
              <a:defRPr sz="5000"/>
            </a:lvl1pPr>
          </a:lstStyle>
          <a:p>
            <a:r>
              <a:t>Zadejte nadpis.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bg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bg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bg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bg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r>
              <a:rPr err="1"/>
              <a:t>Zadejte</a:t>
            </a:r>
            <a:r>
              <a:t> </a:t>
            </a:r>
            <a:r>
              <a:rPr err="1"/>
              <a:t>podnadpis</a:t>
            </a:r>
            <a:r>
              <a:t>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t>Autor</a:t>
            </a:r>
            <a:br>
              <a:rPr lang="cs-CZ"/>
            </a:br>
            <a:r>
              <a:t>Datum</a:t>
            </a:r>
          </a:p>
        </p:txBody>
      </p:sp>
      <p:pic>
        <p:nvPicPr>
          <p:cNvPr id="13" name="SAVS_logo_vertical_CZ.png" descr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126" y="450575"/>
            <a:ext cx="196167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Zástupný symbol obrázku 11">
            <a:extLst>
              <a:ext uri="{FF2B5EF4-FFF2-40B4-BE49-F238E27FC236}">
                <a16:creationId xmlns:a16="http://schemas.microsoft.com/office/drawing/2014/main" id="{3BE28B54-6AFB-41A9-A2FC-82BB7DE0DB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127942" y="-17585"/>
            <a:ext cx="1067297" cy="4642339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15" name="Zástupný symbol obrázku 2">
            <a:extLst>
              <a:ext uri="{FF2B5EF4-FFF2-40B4-BE49-F238E27FC236}">
                <a16:creationId xmlns:a16="http://schemas.microsoft.com/office/drawing/2014/main" id="{F5EB3F67-086B-4ED5-BD80-DA1CC57A16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0210" y="-8792"/>
            <a:ext cx="4657397" cy="4852299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97" h="4852299">
                <a:moveTo>
                  <a:pt x="8396" y="4852299"/>
                </a:moveTo>
                <a:cubicBezTo>
                  <a:pt x="8528" y="2998743"/>
                  <a:pt x="-131" y="1857363"/>
                  <a:pt x="1" y="3807"/>
                </a:cubicBezTo>
                <a:lnTo>
                  <a:pt x="2301467" y="0"/>
                </a:lnTo>
                <a:lnTo>
                  <a:pt x="4657397" y="743359"/>
                </a:lnTo>
                <a:cubicBezTo>
                  <a:pt x="4657265" y="1585105"/>
                  <a:pt x="4657132" y="2426850"/>
                  <a:pt x="4657000" y="3268596"/>
                </a:cubicBezTo>
                <a:lnTo>
                  <a:pt x="8396" y="485229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41084" y="2903303"/>
            <a:ext cx="5456883" cy="3468573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3402087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1" y="6085897"/>
            <a:ext cx="2743200" cy="365125"/>
          </a:xfr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73323"/>
            <a:ext cx="6535739" cy="73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6535738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bg2"/>
                </a:solidFill>
              </a:defRPr>
            </a:lvl1pPr>
          </a:lstStyle>
          <a:p>
            <a:r>
              <a:rPr err="1"/>
              <a:t>Kliknutím</a:t>
            </a:r>
            <a:r>
              <a:t> </a:t>
            </a:r>
            <a:r>
              <a:rPr err="1"/>
              <a:t>vložíte</a:t>
            </a:r>
            <a:r>
              <a:t> </a:t>
            </a:r>
            <a:r>
              <a:rPr err="1"/>
              <a:t>číslo</a:t>
            </a:r>
            <a:r>
              <a:t> </a:t>
            </a:r>
            <a:r>
              <a:rPr err="1"/>
              <a:t>kapitoly</a:t>
            </a:r>
            <a:r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6553200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49459" y="0"/>
            <a:ext cx="4442541" cy="6180138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267667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00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17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/>
              <a:t>Text úrovně 1</a:t>
            </a:r>
          </a:p>
          <a:p>
            <a:pPr lvl="1"/>
            <a:r>
              <a:rPr lang="cs-CZ"/>
              <a:t>Text úrovně 2</a:t>
            </a:r>
          </a:p>
          <a:p>
            <a:pPr lvl="2"/>
            <a:r>
              <a:rPr lang="cs-CZ"/>
              <a:t>Text úrovně 2</a:t>
            </a:r>
          </a:p>
          <a:p>
            <a:pPr lvl="3"/>
            <a:r>
              <a:rPr lang="cs-CZ"/>
              <a:t>Text úrovně 3</a:t>
            </a:r>
          </a:p>
          <a:p>
            <a:pPr lvl="4"/>
            <a:r>
              <a:rPr lang="cs-CZ"/>
              <a:t>Text úrovně 4</a:t>
            </a:r>
          </a:p>
          <a:p>
            <a:pPr lvl="5"/>
            <a:r>
              <a:rPr lang="cs-CZ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0573" y="1654135"/>
            <a:ext cx="5429911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823291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3">
            <a:extLst>
              <a:ext uri="{FF2B5EF4-FFF2-40B4-BE49-F238E27FC236}">
                <a16:creationId xmlns:a16="http://schemas.microsoft.com/office/drawing/2014/main" id="{AB7F9E6A-777D-44DD-A47B-5DD5FC8C8A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2780" y="1515861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90209" y="1515860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17411511-1D11-48AE-8839-6957854EF4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90209" y="3648588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D299162E-383C-4EBB-821A-1A31ACCF5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02780" y="3648587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0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9264016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850130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7"/>
            <a:ext cx="11308968" cy="456045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719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441393"/>
            <a:ext cx="11308968" cy="5478395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75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3" y="2701172"/>
            <a:ext cx="10812703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/>
              <a:t>Děkuji za pozornost.</a:t>
            </a:r>
            <a:endParaRPr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10812464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/>
              <a:t>Jméno</a:t>
            </a:r>
            <a:endParaRPr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cs-CZ"/>
              <a:t>Pozice</a:t>
            </a:r>
            <a:endParaRPr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10812465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/>
              <a:t>Kontakt</a:t>
            </a:r>
            <a:endParaRPr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10726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</p:spTree>
    <p:extLst>
      <p:ext uri="{BB962C8B-B14F-4D97-AF65-F5344CB8AC3E}">
        <p14:creationId xmlns:p14="http://schemas.microsoft.com/office/powerpoint/2010/main" val="124782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/>
              <a:t>Text úrovně 1</a:t>
            </a:r>
          </a:p>
          <a:p>
            <a:pPr lvl="1"/>
            <a:r>
              <a:rPr lang="cs-CZ"/>
              <a:t>Text úrovně 2</a:t>
            </a:r>
          </a:p>
          <a:p>
            <a:pPr lvl="2"/>
            <a:r>
              <a:rPr lang="cs-CZ"/>
              <a:t>Text úrovně 2</a:t>
            </a:r>
          </a:p>
          <a:p>
            <a:pPr lvl="3"/>
            <a:r>
              <a:rPr lang="cs-CZ"/>
              <a:t>Text úrovně 3</a:t>
            </a:r>
          </a:p>
          <a:p>
            <a:pPr lvl="4"/>
            <a:r>
              <a:rPr lang="cs-CZ"/>
              <a:t>Text úrovně 4</a:t>
            </a:r>
          </a:p>
          <a:p>
            <a:pPr lvl="5"/>
            <a:r>
              <a:rPr lang="cs-CZ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20573" y="1654135"/>
            <a:ext cx="5429911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4424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3">
            <a:extLst>
              <a:ext uri="{FF2B5EF4-FFF2-40B4-BE49-F238E27FC236}">
                <a16:creationId xmlns:a16="http://schemas.microsoft.com/office/drawing/2014/main" id="{AB7F9E6A-777D-44DD-A47B-5DD5FC8C8A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2780" y="1515861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90209" y="1515860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17411511-1D11-48AE-8839-6957854EF4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90209" y="3648588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D299162E-383C-4EBB-821A-1A31ACCF53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02780" y="3648587"/>
            <a:ext cx="2760178" cy="190500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542991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t>Text </a:t>
            </a:r>
            <a:r>
              <a:rPr err="1"/>
              <a:t>úrovně</a:t>
            </a:r>
            <a:r>
              <a:t> 1</a:t>
            </a:r>
          </a:p>
          <a:p>
            <a:pPr lvl="1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2"/>
            <a:r>
              <a:t>Text </a:t>
            </a:r>
            <a:r>
              <a:rPr err="1"/>
              <a:t>úrovně</a:t>
            </a:r>
            <a:r>
              <a:t> 2</a:t>
            </a:r>
          </a:p>
          <a:p>
            <a:pPr lvl="3"/>
            <a:r>
              <a:t>Text </a:t>
            </a:r>
            <a:r>
              <a:rPr err="1"/>
              <a:t>úrovně</a:t>
            </a:r>
            <a:r>
              <a:t> 3</a:t>
            </a:r>
          </a:p>
          <a:p>
            <a:pPr lvl="4"/>
            <a:r>
              <a:t>Text </a:t>
            </a:r>
            <a:r>
              <a:rPr err="1"/>
              <a:t>úrovně</a:t>
            </a:r>
            <a:r>
              <a:t> 4</a:t>
            </a:r>
          </a:p>
          <a:p>
            <a:pPr lvl="5"/>
            <a:r>
              <a:t>Text </a:t>
            </a:r>
            <a:r>
              <a:rPr err="1"/>
              <a:t>úrovně</a:t>
            </a:r>
            <a:r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8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7"/>
            <a:ext cx="11308968" cy="456045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9264016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5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441393"/>
            <a:ext cx="11308968" cy="5478395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7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57811D2-270C-4613-88BC-0CF9A2C317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2529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57811D2-270C-4613-88BC-0CF9A2C31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43529-2DFC-4B29-8F05-61B741D3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3FB6D-7837-427D-8F22-D93394F9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D8640E-8241-4FAA-8703-5466EBEE0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64E1CC-F6D0-4AAA-BCAD-F8113F4D7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FDF27-12DF-4683-88A9-CE29920F7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FC96-D0B0-4748-8307-6E5E2D74C2B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715FDC81-C5DA-42E6-8D37-62A2946F8578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371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716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714" r:id="rId10"/>
    <p:sldLayoutId id="2147483715" r:id="rId11"/>
    <p:sldLayoutId id="21474836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120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D44DAE4-713C-47AA-9BAA-2F600FA797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525626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D44DAE4-713C-47AA-9BAA-2F600FA79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941533-FD39-4FF4-B727-FD6BE7F3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E07EE9-CC40-41C7-BB88-01D75A78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A8C5FD-1FE1-4D29-8026-F3E905667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C98ABF-6315-4B4D-AB3D-88A93D362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3636F-0D7C-4482-9C71-F01F516EF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0C7F-1707-4550-917E-D0E4A184364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43A7B441-1C90-455D-B818-083821C03D6E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0358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702" r:id="rId4"/>
    <p:sldLayoutId id="2147483717" r:id="rId5"/>
    <p:sldLayoutId id="2147483703" r:id="rId6"/>
    <p:sldLayoutId id="2147483704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A4405C5-D5DF-4867-9603-D4884C93F0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30248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A4405C5-D5DF-4867-9603-D4884C93F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4749F4-0AAC-4F23-BB35-553C37B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AECC1C-3B10-4F83-A099-8572B348F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F799A-9F1A-4413-AAD3-E0A48BA0B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C1DC9-644E-42C3-A060-986C84DB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2FEDBC-6640-45D7-9004-C3EFAD36F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FC9A-6554-4701-90E1-B861FAF5584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E91FE8AC-1D51-48E2-A3BD-06D44E5B6785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4962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705" r:id="rId4"/>
    <p:sldLayoutId id="2147483718" r:id="rId5"/>
    <p:sldLayoutId id="2147483706" r:id="rId6"/>
    <p:sldLayoutId id="2147483707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819BD33-595F-4D55-B5CC-35E47D00C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5186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819BD33-595F-4D55-B5CC-35E47D00C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A80F13-E83E-4FA3-829F-6F0813AA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F300F2-A709-4905-9153-65C04E7BF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93D91A-D2C6-4026-9787-9FB45E60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A8E256-294A-4EC1-97F4-006EB9A91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09879E-7D29-4BAD-84C9-30E1F9580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688B-8028-4EC6-A555-A797090F42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F96D92D6-24B8-4DE3-B841-F3C51034CDAF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8574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708" r:id="rId4"/>
    <p:sldLayoutId id="2147483719" r:id="rId5"/>
    <p:sldLayoutId id="2147483709" r:id="rId6"/>
    <p:sldLayoutId id="2147483710" r:id="rId7"/>
    <p:sldLayoutId id="2147483690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17D7E16-6933-4FA3-820D-32BA2BFADE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4803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17D7E16-6933-4FA3-820D-32BA2BFAD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924A60-9875-4CD9-BFA3-130F5BE6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982BDB-D4F3-4CD8-864C-A2666E4F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E4CDA0-A097-4A36-AD06-B59A25F91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A87E4-90C5-412E-85CD-12B723F95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B242D8-410E-474F-89BA-D64E64D0B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296F-E877-4244-A638-DA128399DAD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D2F4B5E6-7DC6-4673-B0CC-83D2E7B5914B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0085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11" r:id="rId4"/>
    <p:sldLayoutId id="2147483720" r:id="rId5"/>
    <p:sldLayoutId id="2147483712" r:id="rId6"/>
    <p:sldLayoutId id="2147483713" r:id="rId7"/>
    <p:sldLayoutId id="2147483699" r:id="rId8"/>
    <p:sldLayoutId id="2147483700" r:id="rId9"/>
    <p:sldLayoutId id="214748370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19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29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Relationship Id="rId6" Type="http://schemas.openxmlformats.org/officeDocument/2006/relationships/image" Target="../media/image122.png"/><Relationship Id="rId10" Type="http://schemas.openxmlformats.org/officeDocument/2006/relationships/image" Target="../media/image121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32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5" Type="http://schemas.openxmlformats.org/officeDocument/2006/relationships/image" Target="../media/image112.png"/><Relationship Id="rId4" Type="http://schemas.openxmlformats.org/officeDocument/2006/relationships/image" Target="../media/image93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6" Type="http://schemas.openxmlformats.org/officeDocument/2006/relationships/image" Target="../media/image133.png"/><Relationship Id="rId4" Type="http://schemas.openxmlformats.org/officeDocument/2006/relationships/image" Target="../media/image93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24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138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Relationship Id="rId6" Type="http://schemas.openxmlformats.org/officeDocument/2006/relationships/image" Target="../media/image139.png"/><Relationship Id="rId11" Type="http://schemas.openxmlformats.org/officeDocument/2006/relationships/image" Target="../media/image128.png"/><Relationship Id="rId10" Type="http://schemas.openxmlformats.org/officeDocument/2006/relationships/image" Target="../media/image126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141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png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34.png"/><Relationship Id="rId4" Type="http://schemas.openxmlformats.org/officeDocument/2006/relationships/image" Target="../media/image93.emf"/><Relationship Id="rId9" Type="http://schemas.openxmlformats.org/officeDocument/2006/relationships/image" Target="../media/image13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5" Type="http://schemas.openxmlformats.org/officeDocument/2006/relationships/image" Target="../media/image13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Relationship Id="rId5" Type="http://schemas.openxmlformats.org/officeDocument/2006/relationships/image" Target="../media/image138.png"/><Relationship Id="rId4" Type="http://schemas.openxmlformats.org/officeDocument/2006/relationships/image" Target="../media/image9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5" Type="http://schemas.openxmlformats.org/officeDocument/2006/relationships/image" Target="../media/image140.png"/><Relationship Id="rId4" Type="http://schemas.openxmlformats.org/officeDocument/2006/relationships/image" Target="../media/image9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Relationship Id="rId5" Type="http://schemas.openxmlformats.org/officeDocument/2006/relationships/image" Target="../media/image142.png"/><Relationship Id="rId4" Type="http://schemas.openxmlformats.org/officeDocument/2006/relationships/image" Target="../media/image9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5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8.wmf"/><Relationship Id="rId1" Type="http://schemas.openxmlformats.org/officeDocument/2006/relationships/tags" Target="../tags/tag74.x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45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47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93.e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57.wmf"/><Relationship Id="rId3" Type="http://schemas.openxmlformats.org/officeDocument/2006/relationships/image" Target="../media/image153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66.bin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56.wmf"/><Relationship Id="rId5" Type="http://schemas.openxmlformats.org/officeDocument/2006/relationships/image" Target="../media/image154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55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5" Type="http://schemas.openxmlformats.org/officeDocument/2006/relationships/image" Target="../media/image158.png"/><Relationship Id="rId4" Type="http://schemas.openxmlformats.org/officeDocument/2006/relationships/image" Target="../media/image93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oleObject" Target="../embeddings/oleObject168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65.wmf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64.wmf"/><Relationship Id="rId5" Type="http://schemas.openxmlformats.org/officeDocument/2006/relationships/image" Target="../media/image161.png"/><Relationship Id="rId10" Type="http://schemas.openxmlformats.org/officeDocument/2006/relationships/oleObject" Target="../embeddings/oleObject172.bin"/><Relationship Id="rId4" Type="http://schemas.openxmlformats.org/officeDocument/2006/relationships/image" Target="../media/image93.emf"/><Relationship Id="rId9" Type="http://schemas.openxmlformats.org/officeDocument/2006/relationships/image" Target="../media/image163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11" Type="http://schemas.openxmlformats.org/officeDocument/2006/relationships/image" Target="../media/image168.png"/><Relationship Id="rId5" Type="http://schemas.openxmlformats.org/officeDocument/2006/relationships/image" Target="../media/image166.png"/><Relationship Id="rId10" Type="http://schemas.openxmlformats.org/officeDocument/2006/relationships/image" Target="../media/image167.png"/><Relationship Id="rId4" Type="http://schemas.openxmlformats.org/officeDocument/2006/relationships/image" Target="../media/image199.png"/><Relationship Id="rId9" Type="http://schemas.openxmlformats.org/officeDocument/2006/relationships/image" Target="../media/image174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93.e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81.wmf"/><Relationship Id="rId3" Type="http://schemas.openxmlformats.org/officeDocument/2006/relationships/image" Target="../media/image177.wmf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83.wmf"/><Relationship Id="rId2" Type="http://schemas.openxmlformats.org/officeDocument/2006/relationships/oleObject" Target="../embeddings/oleObject175.bin"/><Relationship Id="rId16" Type="http://schemas.openxmlformats.org/officeDocument/2006/relationships/oleObject" Target="../embeddings/oleObject18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80.wmf"/><Relationship Id="rId5" Type="http://schemas.openxmlformats.org/officeDocument/2006/relationships/image" Target="../media/image146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181.bin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3" Type="http://schemas.openxmlformats.org/officeDocument/2006/relationships/image" Target="../media/image184.wmf"/><Relationship Id="rId7" Type="http://schemas.openxmlformats.org/officeDocument/2006/relationships/image" Target="../media/image186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85.e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8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oleObject" Target="../embeddings/oleObject187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188.bin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94.wmf"/><Relationship Id="rId3" Type="http://schemas.openxmlformats.org/officeDocument/2006/relationships/image" Target="../media/image189.emf"/><Relationship Id="rId7" Type="http://schemas.openxmlformats.org/officeDocument/2006/relationships/image" Target="../media/image191.emf"/><Relationship Id="rId12" Type="http://schemas.openxmlformats.org/officeDocument/2006/relationships/oleObject" Target="../embeddings/oleObject194.bin"/><Relationship Id="rId2" Type="http://schemas.openxmlformats.org/officeDocument/2006/relationships/oleObject" Target="../embeddings/oleObject18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93.wmf"/><Relationship Id="rId5" Type="http://schemas.openxmlformats.org/officeDocument/2006/relationships/image" Target="../media/image190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92.w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6" Type="http://schemas.openxmlformats.org/officeDocument/2006/relationships/image" Target="../media/image195.e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9.emf"/><Relationship Id="rId9" Type="http://schemas.openxmlformats.org/officeDocument/2006/relationships/image" Target="../media/image197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203.bin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0.x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200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201.bin"/><Relationship Id="rId14" Type="http://schemas.openxmlformats.org/officeDocument/2006/relationships/image" Target="../media/image202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Relationship Id="rId4" Type="http://schemas.openxmlformats.org/officeDocument/2006/relationships/image" Target="../media/image1.e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7" Type="http://schemas.openxmlformats.org/officeDocument/2006/relationships/image" Target="../media/image20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4" Type="http://schemas.openxmlformats.org/officeDocument/2006/relationships/image" Target="../media/image93.e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3.xml"/><Relationship Id="rId5" Type="http://schemas.openxmlformats.org/officeDocument/2006/relationships/image" Target="../media/image204.png"/><Relationship Id="rId4" Type="http://schemas.openxmlformats.org/officeDocument/2006/relationships/image" Target="../media/image93.e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image" Target="../media/image208.wmf"/><Relationship Id="rId18" Type="http://schemas.openxmlformats.org/officeDocument/2006/relationships/oleObject" Target="../embeddings/oleObject215.bin"/><Relationship Id="rId3" Type="http://schemas.openxmlformats.org/officeDocument/2006/relationships/image" Target="../media/image203.wmf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212.bin"/><Relationship Id="rId17" Type="http://schemas.openxmlformats.org/officeDocument/2006/relationships/image" Target="../media/image210.wmf"/><Relationship Id="rId2" Type="http://schemas.openxmlformats.org/officeDocument/2006/relationships/oleObject" Target="../embeddings/oleObject207.bin"/><Relationship Id="rId16" Type="http://schemas.openxmlformats.org/officeDocument/2006/relationships/oleObject" Target="../embeddings/oleObject21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207.wmf"/><Relationship Id="rId5" Type="http://schemas.openxmlformats.org/officeDocument/2006/relationships/image" Target="../media/image204.wmf"/><Relationship Id="rId15" Type="http://schemas.openxmlformats.org/officeDocument/2006/relationships/image" Target="../media/image209.wmf"/><Relationship Id="rId10" Type="http://schemas.openxmlformats.org/officeDocument/2006/relationships/oleObject" Target="../embeddings/oleObject211.bin"/><Relationship Id="rId19" Type="http://schemas.openxmlformats.org/officeDocument/2006/relationships/image" Target="../media/image211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206.wmf"/><Relationship Id="rId14" Type="http://schemas.openxmlformats.org/officeDocument/2006/relationships/oleObject" Target="../embeddings/oleObject213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4.xml"/><Relationship Id="rId5" Type="http://schemas.openxmlformats.org/officeDocument/2006/relationships/image" Target="../media/image212.png"/><Relationship Id="rId4" Type="http://schemas.openxmlformats.org/officeDocument/2006/relationships/image" Target="../media/image9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5" Type="http://schemas.openxmlformats.org/officeDocument/2006/relationships/image" Target="../media/image213.png"/><Relationship Id="rId4" Type="http://schemas.openxmlformats.org/officeDocument/2006/relationships/image" Target="../media/image1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6.xml"/><Relationship Id="rId5" Type="http://schemas.openxmlformats.org/officeDocument/2006/relationships/image" Target="../media/image214.png"/><Relationship Id="rId4" Type="http://schemas.openxmlformats.org/officeDocument/2006/relationships/image" Target="../media/image1.e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Relationship Id="rId4" Type="http://schemas.openxmlformats.org/officeDocument/2006/relationships/image" Target="../media/image93.emf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Relationship Id="rId5" Type="http://schemas.openxmlformats.org/officeDocument/2006/relationships/image" Target="../media/image216.png"/><Relationship Id="rId4" Type="http://schemas.openxmlformats.org/officeDocument/2006/relationships/image" Target="../media/image93.emf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oleObject" Target="../embeddings/oleObject221.bin"/><Relationship Id="rId7" Type="http://schemas.openxmlformats.org/officeDocument/2006/relationships/image" Target="../media/image2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9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93.e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0.xml"/><Relationship Id="rId5" Type="http://schemas.openxmlformats.org/officeDocument/2006/relationships/image" Target="../media/image221.png"/><Relationship Id="rId4" Type="http://schemas.openxmlformats.org/officeDocument/2006/relationships/image" Target="../media/image93.e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tags" Target="../tags/tag13.xml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0.wmf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2.wmf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9.emf"/><Relationship Id="rId9" Type="http://schemas.openxmlformats.org/officeDocument/2006/relationships/image" Target="../media/image15.png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23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2.xml"/><Relationship Id="rId4" Type="http://schemas.openxmlformats.org/officeDocument/2006/relationships/image" Target="../media/image93.e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7" Type="http://schemas.openxmlformats.org/officeDocument/2006/relationships/image" Target="../media/image224.wmf"/><Relationship Id="rId2" Type="http://schemas.openxmlformats.org/officeDocument/2006/relationships/oleObject" Target="../embeddings/oleObject22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27.bin"/><Relationship Id="rId5" Type="http://schemas.openxmlformats.org/officeDocument/2006/relationships/image" Target="../media/image223.wmf"/><Relationship Id="rId4" Type="http://schemas.openxmlformats.org/officeDocument/2006/relationships/oleObject" Target="../embeddings/oleObject226.bin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oleObject" Target="../embeddings/oleObject230.bin"/><Relationship Id="rId3" Type="http://schemas.openxmlformats.org/officeDocument/2006/relationships/oleObject" Target="../embeddings/oleObject228.bin"/><Relationship Id="rId7" Type="http://schemas.openxmlformats.org/officeDocument/2006/relationships/image" Target="../media/image230.png"/><Relationship Id="rId12" Type="http://schemas.openxmlformats.org/officeDocument/2006/relationships/image" Target="../media/image22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3.xml"/><Relationship Id="rId6" Type="http://schemas.openxmlformats.org/officeDocument/2006/relationships/image" Target="../media/image229.png"/><Relationship Id="rId11" Type="http://schemas.openxmlformats.org/officeDocument/2006/relationships/image" Target="../media/image226.wmf"/><Relationship Id="rId10" Type="http://schemas.openxmlformats.org/officeDocument/2006/relationships/image" Target="../media/image225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28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7" Type="http://schemas.openxmlformats.org/officeDocument/2006/relationships/image" Target="../media/image230.wmf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32.bin"/><Relationship Id="rId5" Type="http://schemas.openxmlformats.org/officeDocument/2006/relationships/image" Target="../media/image234.png"/><Relationship Id="rId4" Type="http://schemas.openxmlformats.org/officeDocument/2006/relationships/image" Target="../media/image229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7" Type="http://schemas.openxmlformats.org/officeDocument/2006/relationships/image" Target="../media/image232.wmf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34.bin"/><Relationship Id="rId5" Type="http://schemas.openxmlformats.org/officeDocument/2006/relationships/image" Target="../media/image238.png"/><Relationship Id="rId4" Type="http://schemas.openxmlformats.org/officeDocument/2006/relationships/image" Target="../media/image231.wmf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oleObject" Target="../embeddings/oleObject235.bin"/><Relationship Id="rId7" Type="http://schemas.openxmlformats.org/officeDocument/2006/relationships/image" Target="../media/image2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Relationship Id="rId6" Type="http://schemas.openxmlformats.org/officeDocument/2006/relationships/hyperlink" Target="http://www.janfabry.cz/" TargetMode="External"/><Relationship Id="rId5" Type="http://schemas.openxmlformats.org/officeDocument/2006/relationships/hyperlink" Target="mailto:fabry@savs.cz" TargetMode="Externa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11" Type="http://schemas.openxmlformats.org/officeDocument/2006/relationships/image" Target="../media/image29.png"/><Relationship Id="rId4" Type="http://schemas.openxmlformats.org/officeDocument/2006/relationships/image" Target="../media/image1.emf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.emf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0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5.png"/><Relationship Id="rId10" Type="http://schemas.openxmlformats.org/officeDocument/2006/relationships/image" Target="../media/image25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0.png"/><Relationship Id="rId1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39.bin"/><Relationship Id="rId2" Type="http://schemas.openxmlformats.org/officeDocument/2006/relationships/oleObject" Target="../embeddings/oleObject34.bin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5.png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9.wmf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400.png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70.png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2.bin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36.wmf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0.bin"/><Relationship Id="rId20" Type="http://schemas.openxmlformats.org/officeDocument/2006/relationships/image" Target="../media/image51.png"/><Relationship Id="rId29" Type="http://schemas.openxmlformats.org/officeDocument/2006/relationships/image" Target="../media/image73.png"/><Relationship Id="rId1" Type="http://schemas.openxmlformats.org/officeDocument/2006/relationships/tags" Target="../tags/tag26.xml"/><Relationship Id="rId6" Type="http://schemas.openxmlformats.org/officeDocument/2006/relationships/image" Target="../media/image49.png"/><Relationship Id="rId11" Type="http://schemas.openxmlformats.org/officeDocument/2006/relationships/image" Target="../media/image33.wmf"/><Relationship Id="rId24" Type="http://schemas.openxmlformats.org/officeDocument/2006/relationships/image" Target="../media/image38.wmf"/><Relationship Id="rId15" Type="http://schemas.openxmlformats.org/officeDocument/2006/relationships/image" Target="../media/image35.wmf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72.png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37.wmf"/><Relationship Id="rId4" Type="http://schemas.openxmlformats.org/officeDocument/2006/relationships/image" Target="../media/image1.e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38.wmf"/><Relationship Id="rId27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1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6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0.png"/><Relationship Id="rId18" Type="http://schemas.openxmlformats.org/officeDocument/2006/relationships/image" Target="../media/image90.png"/><Relationship Id="rId3" Type="http://schemas.openxmlformats.org/officeDocument/2006/relationships/image" Target="../media/image46.wmf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89.png"/><Relationship Id="rId2" Type="http://schemas.openxmlformats.org/officeDocument/2006/relationships/oleObject" Target="../embeddings/oleObject65.bin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57.png"/><Relationship Id="rId5" Type="http://schemas.openxmlformats.org/officeDocument/2006/relationships/image" Target="../media/image47.wmf"/><Relationship Id="rId15" Type="http://schemas.openxmlformats.org/officeDocument/2006/relationships/image" Target="../media/image87.png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63.png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75.bin"/><Relationship Id="rId2" Type="http://schemas.openxmlformats.org/officeDocument/2006/relationships/oleObject" Target="../embeddings/oleObject68.bin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50.wmf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52.wmf"/><Relationship Id="rId14" Type="http://schemas.openxmlformats.org/officeDocument/2006/relationships/image" Target="../media/image5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9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66.png"/><Relationship Id="rId4" Type="http://schemas.openxmlformats.org/officeDocument/2006/relationships/image" Target="../media/image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12" Type="http://schemas.openxmlformats.org/officeDocument/2006/relationships/oleObject" Target="../embeddings/oleObject92.bin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7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6" Type="http://schemas.openxmlformats.org/officeDocument/2006/relationships/image" Target="../media/image109.png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5" Type="http://schemas.openxmlformats.org/officeDocument/2006/relationships/image" Target="../media/image76.png"/><Relationship Id="rId4" Type="http://schemas.openxmlformats.org/officeDocument/2006/relationships/image" Target="../media/image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6" Type="http://schemas.microsoft.com/office/2007/relationships/hdphoto" Target="../media/hdphoto1.wdp"/><Relationship Id="rId5" Type="http://schemas.openxmlformats.org/officeDocument/2006/relationships/image" Target="../media/image77.png"/><Relationship Id="rId4" Type="http://schemas.openxmlformats.org/officeDocument/2006/relationships/image" Target="../media/image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5" Type="http://schemas.openxmlformats.org/officeDocument/2006/relationships/image" Target="../media/image78.png"/><Relationship Id="rId4" Type="http://schemas.openxmlformats.org/officeDocument/2006/relationships/image" Target="../media/image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5" Type="http://schemas.openxmlformats.org/officeDocument/2006/relationships/image" Target="../media/image79.png"/><Relationship Id="rId4" Type="http://schemas.openxmlformats.org/officeDocument/2006/relationships/image" Target="../media/image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5" Type="http://schemas.openxmlformats.org/officeDocument/2006/relationships/image" Target="../media/image80.png"/><Relationship Id="rId4" Type="http://schemas.openxmlformats.org/officeDocument/2006/relationships/image" Target="../media/image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100.bin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image" Target="../media/image95.png"/><Relationship Id="rId4" Type="http://schemas.openxmlformats.org/officeDocument/2006/relationships/image" Target="../media/image93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oleObject" Target="../embeddings/oleObject101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6" Type="http://schemas.openxmlformats.org/officeDocument/2006/relationships/image" Target="../media/image97.png"/><Relationship Id="rId4" Type="http://schemas.openxmlformats.org/officeDocument/2006/relationships/image" Target="../media/image1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102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6" Type="http://schemas.openxmlformats.org/officeDocument/2006/relationships/image" Target="../media/image980.png"/><Relationship Id="rId4" Type="http://schemas.openxmlformats.org/officeDocument/2006/relationships/image" Target="../media/image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6" Type="http://schemas.openxmlformats.org/officeDocument/2006/relationships/image" Target="../media/image97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5" Type="http://schemas.openxmlformats.org/officeDocument/2006/relationships/image" Target="../media/image98.png"/><Relationship Id="rId4" Type="http://schemas.openxmlformats.org/officeDocument/2006/relationships/image" Target="../media/image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4" Type="http://schemas.openxmlformats.org/officeDocument/2006/relationships/image" Target="../media/image93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3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5" Type="http://schemas.openxmlformats.org/officeDocument/2006/relationships/image" Target="../media/image105.png"/><Relationship Id="rId4" Type="http://schemas.openxmlformats.org/officeDocument/2006/relationships/image" Target="../media/image93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93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5" Type="http://schemas.openxmlformats.org/officeDocument/2006/relationships/image" Target="../media/image108.png"/><Relationship Id="rId4" Type="http://schemas.openxmlformats.org/officeDocument/2006/relationships/image" Target="../media/image93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11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12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5" Type="http://schemas.openxmlformats.org/officeDocument/2006/relationships/image" Target="../media/image112.png"/><Relationship Id="rId4" Type="http://schemas.openxmlformats.org/officeDocument/2006/relationships/image" Target="../media/image93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10" Type="http://schemas.openxmlformats.org/officeDocument/2006/relationships/image" Target="../media/image115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124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6" Type="http://schemas.openxmlformats.org/officeDocument/2006/relationships/image" Target="../media/image118.png"/><Relationship Id="rId4" Type="http://schemas.openxmlformats.org/officeDocument/2006/relationships/image" Target="../media/image9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1900C54-9BF0-424E-9907-AAFFB745AC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7918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1900C54-9BF0-424E-9907-AAFFB745A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8662DA38-8743-44DE-A9AA-BC87A1B0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4" y="1928814"/>
            <a:ext cx="4912934" cy="1620635"/>
          </a:xfrm>
        </p:spPr>
        <p:txBody>
          <a:bodyPr vert="horz">
            <a:normAutofit/>
          </a:bodyPr>
          <a:lstStyle/>
          <a:p>
            <a:r>
              <a:rPr lang="cs-CZ" b="1"/>
              <a:t>Operační výzkum I</a:t>
            </a:r>
            <a:endParaRPr lang="en-US" b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BA484-3D71-4DD5-AC32-9541E4BDCA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/>
              <a:t>Přednášky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43E9F1-E306-4525-A9D4-0347EF071E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Jan Fábry	</a:t>
            </a:r>
          </a:p>
          <a:p>
            <a:fld id="{0AC4D4BC-463F-45AA-ACC0-4DB82BACE61D}" type="datetime1">
              <a:rPr lang="en-US" smtClean="0"/>
              <a:t>12/2/2022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10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176BD-0C58-4AE2-87A6-EA5285E481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dirty="0"/>
              <a:t>Modelový přístup</a:t>
            </a:r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87C02D22-342B-46FE-8F18-1D8AD1BE1A5A}"/>
              </a:ext>
            </a:extLst>
          </p:cNvPr>
          <p:cNvGrpSpPr>
            <a:grpSpLocks/>
          </p:cNvGrpSpPr>
          <p:nvPr/>
        </p:nvGrpSpPr>
        <p:grpSpPr bwMode="auto">
          <a:xfrm>
            <a:off x="1319212" y="1896198"/>
            <a:ext cx="2241552" cy="1646238"/>
            <a:chOff x="624" y="1680"/>
            <a:chExt cx="1412" cy="1037"/>
          </a:xfrm>
        </p:grpSpPr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37C8C45-0B09-4006-B0F9-6563AA713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129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Realita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E9038FA-9F45-4187-8B30-477ED767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80"/>
              <a:ext cx="980" cy="1037"/>
            </a:xfrm>
            <a:custGeom>
              <a:avLst/>
              <a:gdLst/>
              <a:ahLst/>
              <a:cxnLst>
                <a:cxn ang="0">
                  <a:pos x="432" y="192"/>
                </a:cxn>
                <a:cxn ang="0">
                  <a:pos x="567" y="125"/>
                </a:cxn>
                <a:cxn ang="0">
                  <a:pos x="605" y="135"/>
                </a:cxn>
                <a:cxn ang="0">
                  <a:pos x="624" y="164"/>
                </a:cxn>
                <a:cxn ang="0">
                  <a:pos x="692" y="221"/>
                </a:cxn>
                <a:cxn ang="0">
                  <a:pos x="816" y="173"/>
                </a:cxn>
                <a:cxn ang="0">
                  <a:pos x="903" y="183"/>
                </a:cxn>
                <a:cxn ang="0">
                  <a:pos x="845" y="279"/>
                </a:cxn>
                <a:cxn ang="0">
                  <a:pos x="701" y="308"/>
                </a:cxn>
                <a:cxn ang="0">
                  <a:pos x="701" y="365"/>
                </a:cxn>
                <a:cxn ang="0">
                  <a:pos x="759" y="384"/>
                </a:cxn>
                <a:cxn ang="0">
                  <a:pos x="826" y="375"/>
                </a:cxn>
                <a:cxn ang="0">
                  <a:pos x="884" y="356"/>
                </a:cxn>
                <a:cxn ang="0">
                  <a:pos x="960" y="365"/>
                </a:cxn>
                <a:cxn ang="0">
                  <a:pos x="960" y="423"/>
                </a:cxn>
                <a:cxn ang="0">
                  <a:pos x="855" y="519"/>
                </a:cxn>
                <a:cxn ang="0">
                  <a:pos x="941" y="605"/>
                </a:cxn>
                <a:cxn ang="0">
                  <a:pos x="970" y="624"/>
                </a:cxn>
                <a:cxn ang="0">
                  <a:pos x="932" y="730"/>
                </a:cxn>
                <a:cxn ang="0">
                  <a:pos x="874" y="749"/>
                </a:cxn>
                <a:cxn ang="0">
                  <a:pos x="874" y="836"/>
                </a:cxn>
                <a:cxn ang="0">
                  <a:pos x="884" y="864"/>
                </a:cxn>
                <a:cxn ang="0">
                  <a:pos x="692" y="912"/>
                </a:cxn>
                <a:cxn ang="0">
                  <a:pos x="624" y="855"/>
                </a:cxn>
                <a:cxn ang="0">
                  <a:pos x="538" y="999"/>
                </a:cxn>
                <a:cxn ang="0">
                  <a:pos x="509" y="1008"/>
                </a:cxn>
                <a:cxn ang="0">
                  <a:pos x="480" y="1018"/>
                </a:cxn>
                <a:cxn ang="0">
                  <a:pos x="404" y="999"/>
                </a:cxn>
                <a:cxn ang="0">
                  <a:pos x="336" y="960"/>
                </a:cxn>
                <a:cxn ang="0">
                  <a:pos x="288" y="970"/>
                </a:cxn>
                <a:cxn ang="0">
                  <a:pos x="192" y="1037"/>
                </a:cxn>
                <a:cxn ang="0">
                  <a:pos x="96" y="980"/>
                </a:cxn>
                <a:cxn ang="0">
                  <a:pos x="164" y="903"/>
                </a:cxn>
                <a:cxn ang="0">
                  <a:pos x="192" y="816"/>
                </a:cxn>
                <a:cxn ang="0">
                  <a:pos x="144" y="778"/>
                </a:cxn>
                <a:cxn ang="0">
                  <a:pos x="29" y="730"/>
                </a:cxn>
                <a:cxn ang="0">
                  <a:pos x="0" y="672"/>
                </a:cxn>
                <a:cxn ang="0">
                  <a:pos x="164" y="519"/>
                </a:cxn>
                <a:cxn ang="0">
                  <a:pos x="173" y="490"/>
                </a:cxn>
                <a:cxn ang="0">
                  <a:pos x="154" y="432"/>
                </a:cxn>
                <a:cxn ang="0">
                  <a:pos x="212" y="375"/>
                </a:cxn>
                <a:cxn ang="0">
                  <a:pos x="240" y="317"/>
                </a:cxn>
                <a:cxn ang="0">
                  <a:pos x="96" y="87"/>
                </a:cxn>
                <a:cxn ang="0">
                  <a:pos x="164" y="29"/>
                </a:cxn>
                <a:cxn ang="0">
                  <a:pos x="212" y="77"/>
                </a:cxn>
                <a:cxn ang="0">
                  <a:pos x="269" y="58"/>
                </a:cxn>
                <a:cxn ang="0">
                  <a:pos x="336" y="0"/>
                </a:cxn>
                <a:cxn ang="0">
                  <a:pos x="365" y="106"/>
                </a:cxn>
                <a:cxn ang="0">
                  <a:pos x="346" y="164"/>
                </a:cxn>
                <a:cxn ang="0">
                  <a:pos x="336" y="192"/>
                </a:cxn>
                <a:cxn ang="0">
                  <a:pos x="346" y="221"/>
                </a:cxn>
                <a:cxn ang="0">
                  <a:pos x="432" y="192"/>
                </a:cxn>
              </a:cxnLst>
              <a:rect l="0" t="0" r="r" b="b"/>
              <a:pathLst>
                <a:path w="980" h="1037">
                  <a:moveTo>
                    <a:pt x="432" y="192"/>
                  </a:moveTo>
                  <a:cubicBezTo>
                    <a:pt x="484" y="141"/>
                    <a:pt x="502" y="147"/>
                    <a:pt x="567" y="125"/>
                  </a:cubicBezTo>
                  <a:cubicBezTo>
                    <a:pt x="580" y="128"/>
                    <a:pt x="594" y="128"/>
                    <a:pt x="605" y="135"/>
                  </a:cubicBezTo>
                  <a:cubicBezTo>
                    <a:pt x="615" y="142"/>
                    <a:pt x="617" y="155"/>
                    <a:pt x="624" y="164"/>
                  </a:cubicBezTo>
                  <a:cubicBezTo>
                    <a:pt x="646" y="191"/>
                    <a:pt x="659" y="211"/>
                    <a:pt x="692" y="221"/>
                  </a:cubicBezTo>
                  <a:cubicBezTo>
                    <a:pt x="738" y="210"/>
                    <a:pt x="777" y="199"/>
                    <a:pt x="816" y="173"/>
                  </a:cubicBezTo>
                  <a:cubicBezTo>
                    <a:pt x="845" y="176"/>
                    <a:pt x="876" y="173"/>
                    <a:pt x="903" y="183"/>
                  </a:cubicBezTo>
                  <a:cubicBezTo>
                    <a:pt x="974" y="209"/>
                    <a:pt x="846" y="279"/>
                    <a:pt x="845" y="279"/>
                  </a:cubicBezTo>
                  <a:cubicBezTo>
                    <a:pt x="792" y="295"/>
                    <a:pt x="762" y="301"/>
                    <a:pt x="701" y="308"/>
                  </a:cubicBezTo>
                  <a:cubicBezTo>
                    <a:pt x="696" y="322"/>
                    <a:pt x="681" y="351"/>
                    <a:pt x="701" y="365"/>
                  </a:cubicBezTo>
                  <a:cubicBezTo>
                    <a:pt x="718" y="377"/>
                    <a:pt x="759" y="384"/>
                    <a:pt x="759" y="384"/>
                  </a:cubicBezTo>
                  <a:cubicBezTo>
                    <a:pt x="781" y="381"/>
                    <a:pt x="804" y="380"/>
                    <a:pt x="826" y="375"/>
                  </a:cubicBezTo>
                  <a:cubicBezTo>
                    <a:pt x="846" y="371"/>
                    <a:pt x="884" y="356"/>
                    <a:pt x="884" y="356"/>
                  </a:cubicBezTo>
                  <a:cubicBezTo>
                    <a:pt x="909" y="359"/>
                    <a:pt x="937" y="355"/>
                    <a:pt x="960" y="365"/>
                  </a:cubicBezTo>
                  <a:cubicBezTo>
                    <a:pt x="980" y="374"/>
                    <a:pt x="967" y="414"/>
                    <a:pt x="960" y="423"/>
                  </a:cubicBezTo>
                  <a:cubicBezTo>
                    <a:pt x="935" y="456"/>
                    <a:pt x="891" y="501"/>
                    <a:pt x="855" y="519"/>
                  </a:cubicBezTo>
                  <a:cubicBezTo>
                    <a:pt x="829" y="595"/>
                    <a:pt x="886" y="588"/>
                    <a:pt x="941" y="605"/>
                  </a:cubicBezTo>
                  <a:cubicBezTo>
                    <a:pt x="951" y="611"/>
                    <a:pt x="967" y="613"/>
                    <a:pt x="970" y="624"/>
                  </a:cubicBezTo>
                  <a:cubicBezTo>
                    <a:pt x="975" y="642"/>
                    <a:pt x="951" y="718"/>
                    <a:pt x="932" y="730"/>
                  </a:cubicBezTo>
                  <a:cubicBezTo>
                    <a:pt x="915" y="741"/>
                    <a:pt x="874" y="749"/>
                    <a:pt x="874" y="749"/>
                  </a:cubicBezTo>
                  <a:cubicBezTo>
                    <a:pt x="844" y="795"/>
                    <a:pt x="851" y="768"/>
                    <a:pt x="874" y="836"/>
                  </a:cubicBezTo>
                  <a:cubicBezTo>
                    <a:pt x="877" y="845"/>
                    <a:pt x="884" y="864"/>
                    <a:pt x="884" y="864"/>
                  </a:cubicBezTo>
                  <a:cubicBezTo>
                    <a:pt x="859" y="961"/>
                    <a:pt x="798" y="919"/>
                    <a:pt x="692" y="912"/>
                  </a:cubicBezTo>
                  <a:cubicBezTo>
                    <a:pt x="651" y="899"/>
                    <a:pt x="654" y="883"/>
                    <a:pt x="624" y="855"/>
                  </a:cubicBezTo>
                  <a:cubicBezTo>
                    <a:pt x="561" y="875"/>
                    <a:pt x="557" y="942"/>
                    <a:pt x="538" y="999"/>
                  </a:cubicBezTo>
                  <a:cubicBezTo>
                    <a:pt x="535" y="1009"/>
                    <a:pt x="519" y="1005"/>
                    <a:pt x="509" y="1008"/>
                  </a:cubicBezTo>
                  <a:cubicBezTo>
                    <a:pt x="499" y="1011"/>
                    <a:pt x="490" y="1015"/>
                    <a:pt x="480" y="1018"/>
                  </a:cubicBezTo>
                  <a:cubicBezTo>
                    <a:pt x="454" y="1013"/>
                    <a:pt x="424" y="1015"/>
                    <a:pt x="404" y="999"/>
                  </a:cubicBezTo>
                  <a:cubicBezTo>
                    <a:pt x="342" y="950"/>
                    <a:pt x="441" y="982"/>
                    <a:pt x="336" y="960"/>
                  </a:cubicBezTo>
                  <a:cubicBezTo>
                    <a:pt x="320" y="963"/>
                    <a:pt x="303" y="964"/>
                    <a:pt x="288" y="970"/>
                  </a:cubicBezTo>
                  <a:cubicBezTo>
                    <a:pt x="247" y="986"/>
                    <a:pt x="238" y="1023"/>
                    <a:pt x="192" y="1037"/>
                  </a:cubicBezTo>
                  <a:cubicBezTo>
                    <a:pt x="139" y="1029"/>
                    <a:pt x="114" y="1031"/>
                    <a:pt x="96" y="980"/>
                  </a:cubicBezTo>
                  <a:cubicBezTo>
                    <a:pt x="108" y="934"/>
                    <a:pt x="118" y="917"/>
                    <a:pt x="164" y="903"/>
                  </a:cubicBezTo>
                  <a:cubicBezTo>
                    <a:pt x="186" y="835"/>
                    <a:pt x="177" y="864"/>
                    <a:pt x="192" y="816"/>
                  </a:cubicBezTo>
                  <a:cubicBezTo>
                    <a:pt x="175" y="805"/>
                    <a:pt x="161" y="789"/>
                    <a:pt x="144" y="778"/>
                  </a:cubicBezTo>
                  <a:cubicBezTo>
                    <a:pt x="109" y="757"/>
                    <a:pt x="68" y="743"/>
                    <a:pt x="29" y="730"/>
                  </a:cubicBezTo>
                  <a:cubicBezTo>
                    <a:pt x="20" y="716"/>
                    <a:pt x="0" y="691"/>
                    <a:pt x="0" y="672"/>
                  </a:cubicBezTo>
                  <a:cubicBezTo>
                    <a:pt x="0" y="585"/>
                    <a:pt x="114" y="567"/>
                    <a:pt x="164" y="519"/>
                  </a:cubicBezTo>
                  <a:cubicBezTo>
                    <a:pt x="167" y="509"/>
                    <a:pt x="174" y="500"/>
                    <a:pt x="173" y="490"/>
                  </a:cubicBezTo>
                  <a:cubicBezTo>
                    <a:pt x="171" y="470"/>
                    <a:pt x="154" y="432"/>
                    <a:pt x="154" y="432"/>
                  </a:cubicBezTo>
                  <a:cubicBezTo>
                    <a:pt x="167" y="395"/>
                    <a:pt x="175" y="387"/>
                    <a:pt x="212" y="375"/>
                  </a:cubicBezTo>
                  <a:cubicBezTo>
                    <a:pt x="222" y="359"/>
                    <a:pt x="240" y="338"/>
                    <a:pt x="240" y="317"/>
                  </a:cubicBezTo>
                  <a:cubicBezTo>
                    <a:pt x="240" y="192"/>
                    <a:pt x="132" y="192"/>
                    <a:pt x="96" y="87"/>
                  </a:cubicBezTo>
                  <a:cubicBezTo>
                    <a:pt x="119" y="65"/>
                    <a:pt x="137" y="46"/>
                    <a:pt x="164" y="29"/>
                  </a:cubicBezTo>
                  <a:cubicBezTo>
                    <a:pt x="173" y="42"/>
                    <a:pt x="190" y="77"/>
                    <a:pt x="212" y="77"/>
                  </a:cubicBezTo>
                  <a:cubicBezTo>
                    <a:pt x="232" y="77"/>
                    <a:pt x="269" y="58"/>
                    <a:pt x="269" y="58"/>
                  </a:cubicBezTo>
                  <a:cubicBezTo>
                    <a:pt x="282" y="20"/>
                    <a:pt x="299" y="13"/>
                    <a:pt x="336" y="0"/>
                  </a:cubicBezTo>
                  <a:cubicBezTo>
                    <a:pt x="404" y="24"/>
                    <a:pt x="383" y="51"/>
                    <a:pt x="365" y="106"/>
                  </a:cubicBezTo>
                  <a:cubicBezTo>
                    <a:pt x="359" y="125"/>
                    <a:pt x="353" y="145"/>
                    <a:pt x="346" y="164"/>
                  </a:cubicBezTo>
                  <a:cubicBezTo>
                    <a:pt x="343" y="173"/>
                    <a:pt x="336" y="192"/>
                    <a:pt x="336" y="192"/>
                  </a:cubicBezTo>
                  <a:cubicBezTo>
                    <a:pt x="339" y="202"/>
                    <a:pt x="339" y="214"/>
                    <a:pt x="346" y="221"/>
                  </a:cubicBezTo>
                  <a:cubicBezTo>
                    <a:pt x="384" y="259"/>
                    <a:pt x="402" y="192"/>
                    <a:pt x="432" y="192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6BEAFB4E-5387-4D14-BE4F-4768898BB51C}"/>
              </a:ext>
            </a:extLst>
          </p:cNvPr>
          <p:cNvGrpSpPr>
            <a:grpSpLocks/>
          </p:cNvGrpSpPr>
          <p:nvPr/>
        </p:nvGrpSpPr>
        <p:grpSpPr bwMode="auto">
          <a:xfrm>
            <a:off x="3833812" y="1972398"/>
            <a:ext cx="4543425" cy="1670050"/>
            <a:chOff x="2208" y="1680"/>
            <a:chExt cx="2862" cy="1052"/>
          </a:xfrm>
        </p:grpSpPr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675B0D86-702B-41AE-8EC5-246B56D0C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160"/>
              <a:ext cx="1056" cy="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endParaRPr>
            </a:p>
          </p:txBody>
        </p: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3C2FBCBB-8EB1-43C0-9F4C-7FCEF2DA6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680"/>
              <a:ext cx="1374" cy="1052"/>
              <a:chOff x="3504" y="1680"/>
              <a:chExt cx="1374" cy="1052"/>
            </a:xfrm>
          </p:grpSpPr>
          <p:sp>
            <p:nvSpPr>
              <p:cNvPr id="16" name="Oval 17">
                <a:extLst>
                  <a:ext uri="{FF2B5EF4-FFF2-40B4-BE49-F238E27FC236}">
                    <a16:creationId xmlns:a16="http://schemas.microsoft.com/office/drawing/2014/main" id="{76E2FCEE-3D0D-467C-9031-53291F0735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04" y="1680"/>
                <a:ext cx="1104" cy="1052"/>
              </a:xfrm>
              <a:prstGeom prst="ellipse">
                <a:avLst/>
              </a:prstGeom>
              <a:noFill/>
              <a:ln w="25400">
                <a:solidFill>
                  <a:srgbClr val="4BA82E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</a:endParaRPr>
              </a:p>
            </p:txBody>
          </p:sp>
          <p:sp>
            <p:nvSpPr>
              <p:cNvPr id="17" name="Text Box 18">
                <a:extLst>
                  <a:ext uri="{FF2B5EF4-FFF2-40B4-BE49-F238E27FC236}">
                    <a16:creationId xmlns:a16="http://schemas.microsoft.com/office/drawing/2014/main" id="{B2BCCEFF-4015-414E-AF8C-F00DD4E08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2099"/>
                <a:ext cx="105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ext Box 8">
            <a:extLst>
              <a:ext uri="{FF2B5EF4-FFF2-40B4-BE49-F238E27FC236}">
                <a16:creationId xmlns:a16="http://schemas.microsoft.com/office/drawing/2014/main" id="{40D14A0D-E226-4E99-A611-4B6FE7B3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2" y="4479025"/>
            <a:ext cx="6553200" cy="723677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Nalezení kompromisu mezi </a:t>
            </a:r>
            <a:r>
              <a:rPr 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zjednodušením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a vhodnou </a:t>
            </a:r>
            <a:r>
              <a:rPr 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úrovní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věrného zachycení reality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74058CB-4395-46D8-8350-CD53A44C58B2}"/>
              </a:ext>
            </a:extLst>
          </p:cNvPr>
          <p:cNvSpPr/>
          <p:nvPr/>
        </p:nvSpPr>
        <p:spPr>
          <a:xfrm>
            <a:off x="1272404" y="3793613"/>
            <a:ext cx="358277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jako zjednodušení reality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356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8CFAD1C-89D8-42C1-93F1-33854420BC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913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5C200C-9396-4BB1-B704-F5A776CDF4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100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13BD4B-81A8-49E3-A5B8-86B744381A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8B5E6-313F-4FBE-A788-55095C98B42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491261" cy="452624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Popis metody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Sestavení síťového grafu.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Výpočet středních hodnot a směrodatných odchylek doby trvání všech činností.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Aplikace metody CPM, určení kritické cesty (KC).</a:t>
            </a: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b="1" dirty="0"/>
              <a:t>Střední hodnota doby trvání projektu</a:t>
            </a:r>
          </a:p>
          <a:p>
            <a:pPr lvl="1">
              <a:lnSpc>
                <a:spcPct val="110000"/>
              </a:lnSpc>
            </a:pPr>
            <a:endParaRPr lang="cs-CZ" b="1" dirty="0"/>
          </a:p>
          <a:p>
            <a:pPr marL="381000" lvl="1" indent="0">
              <a:lnSpc>
                <a:spcPct val="110000"/>
              </a:lnSpc>
              <a:buNone/>
            </a:pP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b="1" dirty="0"/>
              <a:t>Rozptyl doby trvání projektu </a:t>
            </a:r>
          </a:p>
          <a:p>
            <a:pPr lvl="1">
              <a:lnSpc>
                <a:spcPct val="110000"/>
              </a:lnSpc>
            </a:pPr>
            <a:endParaRPr lang="cs-CZ" b="1" dirty="0"/>
          </a:p>
          <a:p>
            <a:pPr marL="381000" lvl="1" indent="0">
              <a:lnSpc>
                <a:spcPct val="110000"/>
              </a:lnSpc>
              <a:buNone/>
            </a:pP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b="1" dirty="0"/>
              <a:t>Směrodatná odchylka doby trvání projektu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3B0536-317E-4D10-B276-A3EE7440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7F5259D-0673-44BA-A715-09912B3C8B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12360273-119D-41D4-B1FC-6460FD348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43320"/>
              </p:ext>
            </p:extLst>
          </p:nvPr>
        </p:nvGraphicFramePr>
        <p:xfrm>
          <a:off x="1703388" y="3314700"/>
          <a:ext cx="1244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19040" progId="Equation.DSMT4">
                  <p:embed/>
                </p:oleObj>
              </mc:Choice>
              <mc:Fallback>
                <p:oleObj name="Equation" r:id="rId5" imgW="888840" imgH="41904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12360273-119D-41D4-B1FC-6460FD348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388" y="3314700"/>
                        <a:ext cx="1244600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43EF4DCA-46C7-45E2-8A83-FEF3F1FAF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041847"/>
              </p:ext>
            </p:extLst>
          </p:nvPr>
        </p:nvGraphicFramePr>
        <p:xfrm>
          <a:off x="1654175" y="4365625"/>
          <a:ext cx="1263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419040" progId="Equation.DSMT4">
                  <p:embed/>
                </p:oleObj>
              </mc:Choice>
              <mc:Fallback>
                <p:oleObj name="Equation" r:id="rId7" imgW="901440" imgH="41904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43EF4DCA-46C7-45E2-8A83-FEF3F1FAFF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4175" y="4365625"/>
                        <a:ext cx="126365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89437392-FC99-41D4-9CA3-5A3EA01B28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034" y="5399875"/>
          <a:ext cx="817488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89437392-FC99-41D4-9CA3-5A3EA01B2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12034" y="5399875"/>
                        <a:ext cx="817488" cy="3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9315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6D274D32-8464-475B-8EE8-21EF072AA4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1874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5C200C-9396-4BB1-B704-F5A776CDF4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101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13BD4B-81A8-49E3-A5B8-86B744381A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/>
              <a:t>Řízení projektů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DD28B5E6-313F-4FBE-A788-55095C98B42F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Popis metody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cs-CZ" dirty="0"/>
                  <a:t>Pravděpodobnostní analýza:</a:t>
                </a:r>
              </a:p>
              <a:p>
                <a:pPr marL="990000" lvl="1">
                  <a:lnSpc>
                    <a:spcPct val="110000"/>
                  </a:lnSpc>
                </a:pPr>
                <a:r>
                  <a:rPr lang="cs-CZ" b="1" dirty="0"/>
                  <a:t>Jaká je pravděpodobnost, že projekt bude dokončen do předem stanoveného termínu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cs-CZ" b="1" dirty="0"/>
                  <a:t>?</a:t>
                </a:r>
              </a:p>
              <a:p>
                <a:pPr marL="1278000" lvl="2">
                  <a:lnSpc>
                    <a:spcPct val="110000"/>
                  </a:lnSpc>
                </a:pPr>
                <a:r>
                  <a:rPr lang="cs-CZ" dirty="0"/>
                  <a:t>Transformace se standardním normálním rozdělením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endParaRPr lang="cs-CZ" b="1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endParaRPr lang="cs-CZ" b="1" dirty="0"/>
              </a:p>
              <a:p>
                <a:pPr marL="990000" lvl="1">
                  <a:lnSpc>
                    <a:spcPct val="110000"/>
                  </a:lnSpc>
                </a:pPr>
                <a:r>
                  <a:rPr lang="cs-CZ" b="1" dirty="0"/>
                  <a:t>V jakém termínu bude projekt dokončen s požadovanou pravděpodobností </a:t>
                </a:r>
                <a14:m>
                  <m:oMath xmlns:m="http://schemas.openxmlformats.org/officeDocument/2006/math">
                    <m:r>
                      <a:rPr lang="cs-CZ" sz="16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cs-CZ" b="1" dirty="0"/>
                  <a:t>?</a:t>
                </a:r>
              </a:p>
              <a:p>
                <a:pPr marL="381000" lvl="1" indent="0">
                  <a:lnSpc>
                    <a:spcPct val="110000"/>
                  </a:lnSpc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DD28B5E6-313F-4FBE-A788-55095C98B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  <a:blipFill>
                <a:blip r:embed="rId6"/>
                <a:stretch>
                  <a:fillRect l="-212" t="-2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3B0536-317E-4D10-B276-A3EE7440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7F5259D-0673-44BA-A715-09912B3C8B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B2D5C3D-783D-4174-89AB-0C534E426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17180"/>
              </p:ext>
            </p:extLst>
          </p:nvPr>
        </p:nvGraphicFramePr>
        <p:xfrm>
          <a:off x="1859440" y="4217787"/>
          <a:ext cx="1410048" cy="34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77900" imgH="241300" progId="Equation.DSMT4">
                  <p:embed/>
                </p:oleObj>
              </mc:Choice>
              <mc:Fallback>
                <p:oleObj r:id="rId7" imgW="977900" imgH="241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40" y="4217787"/>
                        <a:ext cx="1410048" cy="34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FC7C319-D573-4F29-BA5E-3F60A5BB5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86108"/>
              </p:ext>
            </p:extLst>
          </p:nvPr>
        </p:nvGraphicFramePr>
        <p:xfrm>
          <a:off x="1859440" y="3000078"/>
          <a:ext cx="1090957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787400" imgH="431800" progId="Equation.DSMT4">
                  <p:embed/>
                </p:oleObj>
              </mc:Choice>
              <mc:Fallback>
                <p:oleObj r:id="rId9" imgW="7874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40" y="3000078"/>
                        <a:ext cx="1090957" cy="61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4105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Sestrojení síťového grafu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Metoda PERT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21091" y="5541436"/>
            <a:ext cx="269791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Síťový graf projektu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110AAA4-E4C1-4741-ADC7-D67BD0635C2A}"/>
              </a:ext>
            </a:extLst>
          </p:cNvPr>
          <p:cNvSpPr/>
          <p:nvPr/>
        </p:nvSpPr>
        <p:spPr>
          <a:xfrm>
            <a:off x="6521867" y="3040513"/>
            <a:ext cx="3616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285750"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cs-CZ" sz="16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fiktivní hrany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A224763-1711-4849-8E91-98FE203A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1" y="2388973"/>
            <a:ext cx="6618252" cy="28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30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63B1FA-1C94-4EA2-BEE2-714F04CD94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103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DEB4C4-A12C-45D8-9349-1E7EF6163C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823C4-28BD-4AD9-B2FF-8F3F74E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E4C5B5E-420D-4B86-A8B5-94DA055A10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Metoda PERT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5B293BD-154A-4D85-9041-6C25FA99A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781065"/>
                  </p:ext>
                </p:extLst>
              </p:nvPr>
            </p:nvGraphicFramePr>
            <p:xfrm>
              <a:off x="1358850" y="2871400"/>
              <a:ext cx="7275038" cy="3017702"/>
            </p:xfrm>
            <a:graphic>
              <a:graphicData uri="http://schemas.openxmlformats.org/drawingml/2006/table">
                <a:tbl>
                  <a:tblPr/>
                  <a:tblGrid>
                    <a:gridCol w="1018909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4096129">
                      <a:extLst>
                        <a:ext uri="{9D8B030D-6E8A-4147-A177-3AD203B41FA5}">
                          <a16:colId xmlns:a16="http://schemas.microsoft.com/office/drawing/2014/main" val="211499285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Popis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baseline="-250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skladeb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Mastering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6533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575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Analýza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Doprava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292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produktů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1914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dat o zákaznících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799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Kompletace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Obeslání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5B293BD-154A-4D85-9041-6C25FA99A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781065"/>
                  </p:ext>
                </p:extLst>
              </p:nvPr>
            </p:nvGraphicFramePr>
            <p:xfrm>
              <a:off x="1358850" y="2871400"/>
              <a:ext cx="7275038" cy="3017702"/>
            </p:xfrm>
            <a:graphic>
              <a:graphicData uri="http://schemas.openxmlformats.org/drawingml/2006/table">
                <a:tbl>
                  <a:tblPr/>
                  <a:tblGrid>
                    <a:gridCol w="1018909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4096129">
                      <a:extLst>
                        <a:ext uri="{9D8B030D-6E8A-4147-A177-3AD203B41FA5}">
                          <a16:colId xmlns:a16="http://schemas.microsoft.com/office/drawing/2014/main" val="211499285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</a:tblGrid>
                  <a:tr h="335462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Popis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43820" t="-16364" r="-300000" b="-8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43820" t="-16364" r="-200000" b="-8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56818" t="-16364" r="-102273" b="-8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42697" t="-16364" r="-1124" b="-8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skladeb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Mastering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65335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575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Analýza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Doprava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529202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produktů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19147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dat o zákaznících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79908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Kompletace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Obeslání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rtl="0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noProof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BB2A09A1-E1A8-49A3-BF7D-ED2A785B2794}"/>
              </a:ext>
            </a:extLst>
          </p:cNvPr>
          <p:cNvSpPr/>
          <p:nvPr/>
        </p:nvSpPr>
        <p:spPr>
          <a:xfrm>
            <a:off x="1008838" y="2482612"/>
            <a:ext cx="659937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26 – Direktmarketingový projekt – střední hodnoty doby trvání činností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0BCCB058-CBB8-46B7-35AD-DF609F9927C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491261" cy="840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Výpočet středních hodnot doby trvání činností.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54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BEA86D1-8838-44B2-9E88-01B36B7485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BEA86D1-8838-44B2-9E88-01B36B748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Určení kritické cesty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44F2BE-F71E-4A1C-9875-5B9C8F2FE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7" y="2418789"/>
            <a:ext cx="7003757" cy="3221505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Metoda PERT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81381" y="5803122"/>
            <a:ext cx="350743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– určení kritické cesty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7ADEA4B0-4AFF-4EE4-B06B-C046D15A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60370"/>
            <a:ext cx="5592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lvl="1" indent="-285750" fontAlgn="base">
              <a:spcBef>
                <a:spcPts val="5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Kritická cesta: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D – (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E – F – J – K </a:t>
            </a:r>
          </a:p>
        </p:txBody>
      </p:sp>
    </p:spTree>
    <p:extLst>
      <p:ext uri="{BB962C8B-B14F-4D97-AF65-F5344CB8AC3E}">
        <p14:creationId xmlns:p14="http://schemas.microsoft.com/office/powerpoint/2010/main" val="25323416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74C7F38-C01E-4A12-9976-09696C68A1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8051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E6E2F0-3565-4189-B5F1-91BC8CAEC1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105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762560-D649-413F-AF4C-FA47C781D3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995FA-68E1-4F8A-A969-8903EE0F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C7B180B-D222-4D28-824E-96E29314D1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PERT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8EEF99B-210E-46CE-B605-DEC14C64FEDF}"/>
              </a:ext>
            </a:extLst>
          </p:cNvPr>
          <p:cNvSpPr/>
          <p:nvPr/>
        </p:nvSpPr>
        <p:spPr>
          <a:xfrm>
            <a:off x="986606" y="2500886"/>
            <a:ext cx="707546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27 – Střední hodnoty a směrodatné odchylky doby trvání kritických činností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E5FE708-934F-4E4F-9AAC-88D2EA862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461304"/>
                  </p:ext>
                </p:extLst>
              </p:nvPr>
            </p:nvGraphicFramePr>
            <p:xfrm>
              <a:off x="1264322" y="2868782"/>
              <a:ext cx="4955407" cy="1798502"/>
            </p:xfrm>
            <a:graphic>
              <a:graphicData uri="http://schemas.openxmlformats.org/drawingml/2006/table">
                <a:tbl>
                  <a:tblPr/>
                  <a:tblGrid>
                    <a:gridCol w="1288262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655656396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noProof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i="1" baseline="-25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de-DE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4/6</a:t>
                          </a:r>
                          <a:endParaRPr lang="cs-CZ" sz="160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E5FE708-934F-4E4F-9AAC-88D2EA8622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3461304"/>
                  </p:ext>
                </p:extLst>
              </p:nvPr>
            </p:nvGraphicFramePr>
            <p:xfrm>
              <a:off x="1264322" y="2868782"/>
              <a:ext cx="4955407" cy="1798502"/>
            </p:xfrm>
            <a:graphic>
              <a:graphicData uri="http://schemas.openxmlformats.org/drawingml/2006/table">
                <a:tbl>
                  <a:tblPr/>
                  <a:tblGrid>
                    <a:gridCol w="1288262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655656396"/>
                        </a:ext>
                      </a:extLst>
                    </a:gridCol>
                    <a:gridCol w="733429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</a:tblGrid>
                  <a:tr h="335462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76667" t="-14545" r="-402500" b="-4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74380" t="-14545" r="-299174" b="-4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77500" t="-14545" r="-201667" b="-4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73554" t="-14545" r="-100000" b="-4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78333" t="-14545" r="-833" b="-4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de-DE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10/6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cs-CZ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cs-CZ" sz="1600" kern="12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1043056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4/6</a:t>
                          </a:r>
                          <a:endParaRPr lang="cs-CZ" sz="160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Zástupný text 4">
            <a:extLst>
              <a:ext uri="{FF2B5EF4-FFF2-40B4-BE49-F238E27FC236}">
                <a16:creationId xmlns:a16="http://schemas.microsoft.com/office/drawing/2014/main" id="{863A8D07-B664-93F2-B58F-286EA4AB744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491261" cy="8400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Výpočet směrodatné odchylky doby trvání činností.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758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20D1ABDB-AA02-4DE3-AE9F-C589112791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9586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E946A939-7456-EE60-0B1B-10B64FBBC33D}"/>
              </a:ext>
            </a:extLst>
          </p:cNvPr>
          <p:cNvSpPr txBox="1">
            <a:spLocks/>
          </p:cNvSpPr>
          <p:nvPr/>
        </p:nvSpPr>
        <p:spPr>
          <a:xfrm>
            <a:off x="438468" y="1647546"/>
            <a:ext cx="11491261" cy="27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2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3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Střední hodnota doby trvání projektu</a:t>
            </a:r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endParaRPr lang="cs-CZ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Rozptyl doby trvání projektu</a:t>
            </a:r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endParaRPr lang="en-US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pl-PL" dirty="0"/>
              <a:t>Směrodatná odchylka doby trvání projektu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1D81F7-8569-4008-821A-51EDE304E8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106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DCC9A6-EFAD-42DA-8308-4AC1F7ED7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13FA5-2E29-4153-8429-64346056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5094CB-829A-4F24-9997-5BEBBF71BE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D77A8E1-BAD1-45F9-A4B2-89D5ED961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87651"/>
              </p:ext>
            </p:extLst>
          </p:nvPr>
        </p:nvGraphicFramePr>
        <p:xfrm>
          <a:off x="1506068" y="2405631"/>
          <a:ext cx="2691418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1479" imgH="177723" progId="Equation.DSMT4">
                  <p:embed/>
                </p:oleObj>
              </mc:Choice>
              <mc:Fallback>
                <p:oleObj name="Equation" r:id="rId5" imgW="1891479" imgH="177723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D77A8E1-BAD1-45F9-A4B2-89D5ED961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068" y="2405631"/>
                        <a:ext cx="2691418" cy="25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AD974F9-E96D-4342-9019-AE81E706A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93869"/>
              </p:ext>
            </p:extLst>
          </p:nvPr>
        </p:nvGraphicFramePr>
        <p:xfrm>
          <a:off x="1506069" y="3145505"/>
          <a:ext cx="5249232" cy="3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975100" imgH="241300" progId="Equation.DSMT4">
                  <p:embed/>
                </p:oleObj>
              </mc:Choice>
              <mc:Fallback>
                <p:oleObj r:id="rId7" imgW="39751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069" y="3145505"/>
                        <a:ext cx="5249232" cy="31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C01A74A-5B56-41B1-B524-F8E54A67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22363"/>
              </p:ext>
            </p:extLst>
          </p:nvPr>
        </p:nvGraphicFramePr>
        <p:xfrm>
          <a:off x="1506069" y="3903950"/>
          <a:ext cx="769950" cy="3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58800" imgH="228600" progId="Equation.DSMT4">
                  <p:embed/>
                </p:oleObj>
              </mc:Choice>
              <mc:Fallback>
                <p:oleObj r:id="rId9" imgW="558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069" y="3903950"/>
                        <a:ext cx="769950" cy="3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9954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2645823-7314-4466-9BF1-DC2CCCF80A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278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1D81F7-8569-4008-821A-51EDE304E8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107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DCC9A6-EFAD-42DA-8308-4AC1F7ED7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F31333E6-B35E-47D7-83A4-25ADBDB32111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/>
            <p:txBody>
              <a:bodyPr/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Příklad – pravděpodobnostní analýza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cs-CZ" dirty="0"/>
                  <a:t>Jaká je pravděpodobnost, že projekt bude dokončen do předem stanoveného termínu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= 45 dní?</a:t>
                </a:r>
              </a:p>
            </p:txBody>
          </p:sp>
        </mc:Choice>
        <mc:Fallback xmlns="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F31333E6-B35E-47D7-83A4-25ADBDB32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blipFill>
                <a:blip r:embed="rId6"/>
                <a:stretch>
                  <a:fillRect l="-216" t="-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13FA5-2E29-4153-8429-64346056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5094CB-829A-4F24-9997-5BEBBF71BE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CE400AFD-48D3-43E3-A7F8-8A658DAB6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095" y="2521136"/>
          <a:ext cx="1583834" cy="60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393480" progId="Equation.DSMT4">
                  <p:embed/>
                </p:oleObj>
              </mc:Choice>
              <mc:Fallback>
                <p:oleObj name="Equation" r:id="rId7" imgW="1028520" imgH="39348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CE400AFD-48D3-43E3-A7F8-8A658DAB6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6095" y="2521136"/>
                        <a:ext cx="1583834" cy="60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743973C-CABB-4047-A558-DEF03A3F2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58556"/>
              </p:ext>
            </p:extLst>
          </p:nvPr>
        </p:nvGraphicFramePr>
        <p:xfrm>
          <a:off x="5990650" y="2668000"/>
          <a:ext cx="1136041" cy="31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743973C-CABB-4047-A558-DEF03A3F2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0650" y="2668000"/>
                        <a:ext cx="1136041" cy="31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77BBE1AA-4E14-4B25-BCEE-46BD4DDD9951}"/>
              </a:ext>
            </a:extLst>
          </p:cNvPr>
          <p:cNvGrpSpPr/>
          <p:nvPr/>
        </p:nvGrpSpPr>
        <p:grpSpPr>
          <a:xfrm>
            <a:off x="1982422" y="3236802"/>
            <a:ext cx="5301111" cy="2842018"/>
            <a:chOff x="1982422" y="3236802"/>
            <a:chExt cx="5301111" cy="2842018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4EFD1E7D-E6C1-47C7-B697-16F2D5C6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82422" y="3236802"/>
              <a:ext cx="5301111" cy="2842018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BF869A7F-01E3-414A-8677-EFFBF783939C}"/>
                </a:ext>
              </a:extLst>
            </p:cNvPr>
            <p:cNvSpPr txBox="1"/>
            <p:nvPr/>
          </p:nvSpPr>
          <p:spPr>
            <a:xfrm>
              <a:off x="6157651" y="5675282"/>
              <a:ext cx="9690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čas (dny)</a:t>
              </a:r>
            </a:p>
          </p:txBody>
        </p:sp>
      </p:grp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AF99795-81C1-43E8-93EC-5730095A17A2}"/>
              </a:ext>
            </a:extLst>
          </p:cNvPr>
          <p:cNvCxnSpPr/>
          <p:nvPr/>
        </p:nvCxnSpPr>
        <p:spPr>
          <a:xfrm>
            <a:off x="4174638" y="2824943"/>
            <a:ext cx="144130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5678EF18-1AAE-4823-B5FF-A5627892022C}"/>
              </a:ext>
            </a:extLst>
          </p:cNvPr>
          <p:cNvSpPr/>
          <p:nvPr/>
        </p:nvSpPr>
        <p:spPr>
          <a:xfrm>
            <a:off x="4112482" y="2450872"/>
            <a:ext cx="151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Tabulky N(0,1)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18CEB51-3C2F-43CD-9D5E-BBAAEF7B303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722914" y="2981887"/>
            <a:ext cx="2835756" cy="22285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78EFAF55-D58F-40DD-951A-C75A73FD50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1274" y="3298526"/>
            <a:ext cx="3482440" cy="1911928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E3D4484-7FFF-428F-96E2-C8797A5FB84F}"/>
              </a:ext>
            </a:extLst>
          </p:cNvPr>
          <p:cNvCxnSpPr>
            <a:cxnSpLocks/>
          </p:cNvCxnSpPr>
          <p:nvPr/>
        </p:nvCxnSpPr>
        <p:spPr>
          <a:xfrm flipH="1" flipV="1">
            <a:off x="6792686" y="2981887"/>
            <a:ext cx="920496" cy="175350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EF4BE981-29B8-4B4F-AD71-E91EA0C66BCC}"/>
              </a:ext>
            </a:extLst>
          </p:cNvPr>
          <p:cNvSpPr/>
          <p:nvPr/>
        </p:nvSpPr>
        <p:spPr>
          <a:xfrm>
            <a:off x="320749" y="5761346"/>
            <a:ext cx="336476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Pravděpodobnostní analýza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229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F7864AA-CDB2-4A1D-AAFE-A3E6F16598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6466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1D81F7-8569-4008-821A-51EDE304E8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108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DCC9A6-EFAD-42DA-8308-4AC1F7ED7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1333E6-B35E-47D7-83A4-25ADBDB32111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 – pravděpodobnostní analýza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 jakém termínu bude projekt dokončen s 95% pravděpodobností?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13FA5-2E29-4153-8429-64346056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5094CB-829A-4F24-9997-5BEBBF71BE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CF8486C3-A2D2-46D6-993D-6CE32BE13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842012"/>
              </p:ext>
            </p:extLst>
          </p:nvPr>
        </p:nvGraphicFramePr>
        <p:xfrm>
          <a:off x="5289685" y="2618268"/>
          <a:ext cx="1077007" cy="3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CF8486C3-A2D2-46D6-993D-6CE32BE13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9685" y="2618268"/>
                        <a:ext cx="1077007" cy="3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3D86C7B-BC8D-4460-9E86-557A9FC9F52C}"/>
              </a:ext>
            </a:extLst>
          </p:cNvPr>
          <p:cNvCxnSpPr/>
          <p:nvPr/>
        </p:nvCxnSpPr>
        <p:spPr>
          <a:xfrm>
            <a:off x="3638025" y="2817475"/>
            <a:ext cx="144130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906F8F3B-2EBC-43E9-8B45-67546A8FEB1D}"/>
              </a:ext>
            </a:extLst>
          </p:cNvPr>
          <p:cNvSpPr/>
          <p:nvPr/>
        </p:nvSpPr>
        <p:spPr>
          <a:xfrm>
            <a:off x="3595115" y="2431329"/>
            <a:ext cx="151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Tabulky N(0,1) </a:t>
            </a:r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AD9F41B4-6F67-4C89-8178-DAA6F99C8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636509"/>
              </p:ext>
            </p:extLst>
          </p:nvPr>
        </p:nvGraphicFramePr>
        <p:xfrm>
          <a:off x="2557463" y="2652713"/>
          <a:ext cx="9001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203040" progId="Equation.DSMT4">
                  <p:embed/>
                </p:oleObj>
              </mc:Choice>
              <mc:Fallback>
                <p:oleObj name="Equation" r:id="rId7" imgW="583920" imgH="203040" progId="Equation.DSMT4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AD9F41B4-6F67-4C89-8178-DAA6F99C8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7463" y="2652713"/>
                        <a:ext cx="90011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F8A26C2-12C5-496E-8E9E-BE42BA56C1E3}"/>
              </a:ext>
            </a:extLst>
          </p:cNvPr>
          <p:cNvCxnSpPr>
            <a:cxnSpLocks/>
          </p:cNvCxnSpPr>
          <p:nvPr/>
        </p:nvCxnSpPr>
        <p:spPr>
          <a:xfrm>
            <a:off x="6440944" y="2794224"/>
            <a:ext cx="69163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>
            <a:extLst>
              <a:ext uri="{FF2B5EF4-FFF2-40B4-BE49-F238E27FC236}">
                <a16:creationId xmlns:a16="http://schemas.microsoft.com/office/drawing/2014/main" id="{381DDD3D-5872-4E00-8121-2529A0120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8765" y="3340765"/>
            <a:ext cx="3778519" cy="1920467"/>
          </a:xfrm>
          <a:prstGeom prst="rect">
            <a:avLst/>
          </a:prstGeom>
        </p:spPr>
      </p:pic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AD75CF8-205F-4CBC-A1FE-B895D74E0BFF}"/>
              </a:ext>
            </a:extLst>
          </p:cNvPr>
          <p:cNvCxnSpPr>
            <a:cxnSpLocks/>
          </p:cNvCxnSpPr>
          <p:nvPr/>
        </p:nvCxnSpPr>
        <p:spPr>
          <a:xfrm>
            <a:off x="3193486" y="2999392"/>
            <a:ext cx="98304" cy="129701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9998474D-6658-407B-9BA4-77C29DC7FF94}"/>
              </a:ext>
            </a:extLst>
          </p:cNvPr>
          <p:cNvSpPr/>
          <p:nvPr/>
        </p:nvSpPr>
        <p:spPr>
          <a:xfrm>
            <a:off x="953216" y="5462325"/>
            <a:ext cx="336476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31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Pravděpodobnostní analýza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31E4778-667D-48C4-A2B3-E927481B64FD}"/>
              </a:ext>
            </a:extLst>
          </p:cNvPr>
          <p:cNvGrpSpPr/>
          <p:nvPr/>
        </p:nvGrpSpPr>
        <p:grpSpPr>
          <a:xfrm>
            <a:off x="5511208" y="3603943"/>
            <a:ext cx="4788155" cy="2381924"/>
            <a:chOff x="5511208" y="3603943"/>
            <a:chExt cx="4788155" cy="2381924"/>
          </a:xfrm>
        </p:grpSpPr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9FCD6A49-DA69-4339-A289-D6373C1BB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1208" y="3603943"/>
              <a:ext cx="4788155" cy="2381924"/>
            </a:xfrm>
            <a:prstGeom prst="rect">
              <a:avLst/>
            </a:prstGeom>
          </p:spPr>
        </p:pic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21BC0306-AE53-4DBB-8696-921FB4DB8C1D}"/>
                </a:ext>
              </a:extLst>
            </p:cNvPr>
            <p:cNvSpPr txBox="1"/>
            <p:nvPr/>
          </p:nvSpPr>
          <p:spPr>
            <a:xfrm>
              <a:off x="9330324" y="5647479"/>
              <a:ext cx="9690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čas (dny)</a:t>
              </a:r>
            </a:p>
          </p:txBody>
        </p:sp>
      </p:grp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D4F4EB3-9D7D-482E-BD4B-E51D56067574}"/>
              </a:ext>
            </a:extLst>
          </p:cNvPr>
          <p:cNvCxnSpPr>
            <a:cxnSpLocks/>
          </p:cNvCxnSpPr>
          <p:nvPr/>
        </p:nvCxnSpPr>
        <p:spPr>
          <a:xfrm flipH="1">
            <a:off x="4479812" y="3014417"/>
            <a:ext cx="1616188" cy="18409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4631AD0-03C3-4D4B-92D7-3F81832F669B}"/>
              </a:ext>
            </a:extLst>
          </p:cNvPr>
          <p:cNvCxnSpPr>
            <a:cxnSpLocks/>
          </p:cNvCxnSpPr>
          <p:nvPr/>
        </p:nvCxnSpPr>
        <p:spPr>
          <a:xfrm flipH="1">
            <a:off x="8928168" y="3014417"/>
            <a:ext cx="509746" cy="248602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B3B9A9E-ED21-4912-A827-A90C9B9D0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99726"/>
              </p:ext>
            </p:extLst>
          </p:nvPr>
        </p:nvGraphicFramePr>
        <p:xfrm>
          <a:off x="7313760" y="2598738"/>
          <a:ext cx="2381401" cy="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49400" imgH="228600" progId="Equation.DSMT4">
                  <p:embed/>
                </p:oleObj>
              </mc:Choice>
              <mc:Fallback>
                <p:oleObj r:id="rId11" imgW="1549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760" y="2598738"/>
                        <a:ext cx="2381401" cy="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2F4B9941-3D0A-4A61-960D-C4D2719872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4612" y="2653258"/>
            <a:ext cx="219106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68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4FF03B3-5D80-4B4F-93D9-2FDDF6E75D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603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4FF03B3-5D80-4B4F-93D9-2FDDF6E75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5</a:t>
            </a:r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en-US" smtClean="0"/>
              <a:t>109</a:t>
            </a:fld>
            <a:endParaRPr lang="en-US"/>
          </a:p>
        </p:txBody>
      </p:sp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5B3EA87A-2211-4D8D-AA7D-71F22C00DE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9622"/>
          <a:stretch/>
        </p:blipFill>
        <p:spPr>
          <a:xfrm>
            <a:off x="7749459" y="0"/>
            <a:ext cx="4442541" cy="618013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1A625E-B526-4026-A6F4-EE7F3809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9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B064CC-32EB-44C3-9D20-942876FA10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dirty="0"/>
              <a:t>Klasifikace modelů</a:t>
            </a:r>
            <a:endParaRPr lang="en-US" dirty="0"/>
          </a:p>
        </p:txBody>
      </p:sp>
      <p:sp>
        <p:nvSpPr>
          <p:cNvPr id="19" name="Text Box 1032">
            <a:extLst>
              <a:ext uri="{FF2B5EF4-FFF2-40B4-BE49-F238E27FC236}">
                <a16:creationId xmlns:a16="http://schemas.microsoft.com/office/drawing/2014/main" id="{12864512-1216-43D5-9FAF-8E9BA98C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27" y="1786463"/>
            <a:ext cx="6914104" cy="1012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Deterministické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všechna data jsou s jistotou známa.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Pravděpodobnostní (stochastické)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některé procesy nebo hodnoty se řídí zákony pravděpodobnostního charakteru.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32">
            <a:extLst>
              <a:ext uri="{FF2B5EF4-FFF2-40B4-BE49-F238E27FC236}">
                <a16:creationId xmlns:a16="http://schemas.microsoft.com/office/drawing/2014/main" id="{FA8F5540-F1E1-44F5-B43D-522ACEE6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" y="3772783"/>
            <a:ext cx="5803192" cy="1012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všechna data jsou známa předem (před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samotným výpočtem)</a:t>
            </a: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Dynamický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data mohou být změněna i po získání řešení.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40">
            <a:extLst>
              <a:ext uri="{FF2B5EF4-FFF2-40B4-BE49-F238E27FC236}">
                <a16:creationId xmlns:a16="http://schemas.microsoft.com/office/drawing/2014/main" id="{88F1347A-DEC0-4011-8526-8C2450EE7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373" y="1174351"/>
          <a:ext cx="2810833" cy="244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4134002" imgH="3381451" progId="Excel.Chart.8">
                  <p:embed/>
                </p:oleObj>
              </mc:Choice>
              <mc:Fallback>
                <p:oleObj name="Graf" r:id="rId2" imgW="4134002" imgH="3381451" progId="Excel.Chart.8">
                  <p:embed/>
                  <p:pic>
                    <p:nvPicPr>
                      <p:cNvPr id="21" name="Object 40">
                        <a:extLst>
                          <a:ext uri="{FF2B5EF4-FFF2-40B4-BE49-F238E27FC236}">
                            <a16:creationId xmlns:a16="http://schemas.microsoft.com/office/drawing/2014/main" id="{88F1347A-DEC0-4011-8526-8C2450EE7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373" y="1174351"/>
                        <a:ext cx="2810833" cy="2448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4EB7D28-9A03-4B4A-93FC-8AE0E59E2759}"/>
              </a:ext>
            </a:extLst>
          </p:cNvPr>
          <p:cNvGrpSpPr/>
          <p:nvPr/>
        </p:nvGrpSpPr>
        <p:grpSpPr>
          <a:xfrm>
            <a:off x="7374430" y="3490572"/>
            <a:ext cx="2951744" cy="2419547"/>
            <a:chOff x="4902769" y="3518025"/>
            <a:chExt cx="4143375" cy="3609975"/>
          </a:xfrm>
        </p:grpSpPr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E5F4C95D-4C31-425B-B5B7-6E321E660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00675" y="6315200"/>
              <a:ext cx="542925" cy="157162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F1428A4C-07A5-4BCE-8374-AF36D0942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11788" y="6470775"/>
              <a:ext cx="690562" cy="5715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A7848328-F0F0-470C-915F-9EAC9E6C8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7100" y="6321550"/>
              <a:ext cx="114300" cy="9525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21889B86-E368-4C55-AEE4-B12E6650E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638" y="4073650"/>
              <a:ext cx="254000" cy="36195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34832BF8-702F-4788-9AB2-621BB86EC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8413" y="4526087"/>
              <a:ext cx="152400" cy="1165225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35A2B1E2-DD9A-4C57-81F1-D9CC013BD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7963" y="5262687"/>
              <a:ext cx="736600" cy="45720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F687B2CE-6183-4118-B6B2-3DC2F6109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0100" y="4940425"/>
              <a:ext cx="219075" cy="128587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0000" bIns="90000"/>
            <a:lstStyle/>
            <a:p>
              <a:endParaRPr lang="en-US"/>
            </a:p>
          </p:txBody>
        </p:sp>
        <p:graphicFrame>
          <p:nvGraphicFramePr>
            <p:cNvPr id="30" name="Object 15">
              <a:extLst>
                <a:ext uri="{FF2B5EF4-FFF2-40B4-BE49-F238E27FC236}">
                  <a16:creationId xmlns:a16="http://schemas.microsoft.com/office/drawing/2014/main" id="{9DD417E9-7890-4B2B-B46E-3F40930527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02769" y="3518025"/>
            <a:ext cx="4143375" cy="360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f" r:id="rId4" imgW="4134002" imgH="3381451" progId="Excel.Chart.8">
                    <p:embed/>
                  </p:oleObj>
                </mc:Choice>
                <mc:Fallback>
                  <p:oleObj name="Graf" r:id="rId4" imgW="4134002" imgH="3381451" progId="Excel.Chart.8">
                    <p:embed/>
                    <p:pic>
                      <p:nvPicPr>
                        <p:cNvPr id="30" name="Object 15">
                          <a:extLst>
                            <a:ext uri="{FF2B5EF4-FFF2-40B4-BE49-F238E27FC236}">
                              <a16:creationId xmlns:a16="http://schemas.microsoft.com/office/drawing/2014/main" id="{9DD417E9-7890-4B2B-B46E-3F40930527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2769" y="3518025"/>
                          <a:ext cx="4143375" cy="360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Group 16">
              <a:extLst>
                <a:ext uri="{FF2B5EF4-FFF2-40B4-BE49-F238E27FC236}">
                  <a16:creationId xmlns:a16="http://schemas.microsoft.com/office/drawing/2014/main" id="{FF7614DA-17ED-44C7-8F52-5588A65B1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4550" y="4426075"/>
              <a:ext cx="644525" cy="2092325"/>
              <a:chOff x="1715" y="2230"/>
              <a:chExt cx="406" cy="1318"/>
            </a:xfrm>
          </p:grpSpPr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630FA8E7-E48F-4252-85C6-17592E0867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23" y="2494"/>
                <a:ext cx="82" cy="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4" name="Oval 23">
                <a:extLst>
                  <a:ext uri="{FF2B5EF4-FFF2-40B4-BE49-F238E27FC236}">
                    <a16:creationId xmlns:a16="http://schemas.microsoft.com/office/drawing/2014/main" id="{F771BAA0-69B4-4F82-9036-101BD9C197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39" y="3028"/>
                <a:ext cx="82" cy="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5" name="Oval 24">
                <a:extLst>
                  <a:ext uri="{FF2B5EF4-FFF2-40B4-BE49-F238E27FC236}">
                    <a16:creationId xmlns:a16="http://schemas.microsoft.com/office/drawing/2014/main" id="{D0494EC1-D849-4740-8D1F-2C3331000B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37" y="2230"/>
                <a:ext cx="82" cy="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6" name="Oval 25">
                <a:extLst>
                  <a:ext uri="{FF2B5EF4-FFF2-40B4-BE49-F238E27FC236}">
                    <a16:creationId xmlns:a16="http://schemas.microsoft.com/office/drawing/2014/main" id="{57CF3B15-D8C4-4496-A1FF-A4B5EB6F06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15" y="3364"/>
                <a:ext cx="82" cy="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7" name="Oval 26">
                <a:extLst>
                  <a:ext uri="{FF2B5EF4-FFF2-40B4-BE49-F238E27FC236}">
                    <a16:creationId xmlns:a16="http://schemas.microsoft.com/office/drawing/2014/main" id="{6E4AA347-0F57-4D56-9C3F-1E7392C037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23" y="3466"/>
                <a:ext cx="82" cy="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01F31A62-10AF-4D82-A188-F0BAF7C59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4800" y="4103812"/>
              <a:ext cx="639763" cy="1082675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9590A8B-EC8A-407A-BA8C-235F28B63DC3}"/>
              </a:ext>
            </a:extLst>
          </p:cNvPr>
          <p:cNvCxnSpPr>
            <a:cxnSpLocks/>
          </p:cNvCxnSpPr>
          <p:nvPr/>
        </p:nvCxnSpPr>
        <p:spPr>
          <a:xfrm flipV="1">
            <a:off x="5845629" y="2729928"/>
            <a:ext cx="1528801" cy="1133046"/>
          </a:xfrm>
          <a:prstGeom prst="straightConnector1">
            <a:avLst/>
          </a:prstGeom>
          <a:ln w="28575">
            <a:solidFill>
              <a:srgbClr val="4BA8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600F26A4-D02A-41EB-A405-7CE585A3F6C9}"/>
              </a:ext>
            </a:extLst>
          </p:cNvPr>
          <p:cNvCxnSpPr>
            <a:cxnSpLocks/>
          </p:cNvCxnSpPr>
          <p:nvPr/>
        </p:nvCxnSpPr>
        <p:spPr>
          <a:xfrm flipV="1">
            <a:off x="6269178" y="4572623"/>
            <a:ext cx="1034891" cy="16092"/>
          </a:xfrm>
          <a:prstGeom prst="straightConnector1">
            <a:avLst/>
          </a:prstGeom>
          <a:ln w="28575">
            <a:solidFill>
              <a:srgbClr val="4BA8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>
            <a:extLst>
              <a:ext uri="{FF2B5EF4-FFF2-40B4-BE49-F238E27FC236}">
                <a16:creationId xmlns:a16="http://schemas.microsoft.com/office/drawing/2014/main" id="{3B5F33B4-90D4-4F65-B03A-8E1B03EB5374}"/>
              </a:ext>
            </a:extLst>
          </p:cNvPr>
          <p:cNvSpPr/>
          <p:nvPr/>
        </p:nvSpPr>
        <p:spPr>
          <a:xfrm>
            <a:off x="7475939" y="5868623"/>
            <a:ext cx="32782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–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Statický a dynamický model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089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Zásoby</a:t>
            </a:r>
            <a:endParaRPr lang="en-US" b="1" dirty="0"/>
          </a:p>
          <a:p>
            <a:pPr marL="895350" lvl="1" indent="-285750"/>
            <a:r>
              <a:rPr lang="cs-CZ" dirty="0"/>
              <a:t>Skladovány pro </a:t>
            </a:r>
            <a:r>
              <a:rPr lang="cs-CZ" dirty="0">
                <a:solidFill>
                  <a:srgbClr val="4BA82E"/>
                </a:solidFill>
              </a:rPr>
              <a:t>budoucí použití </a:t>
            </a:r>
            <a:r>
              <a:rPr lang="cs-CZ" dirty="0"/>
              <a:t>(rychle a flexibilně dostupné, minimalizace nákladů).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Příklady</a:t>
            </a:r>
            <a:r>
              <a:rPr lang="en-US" dirty="0"/>
              <a:t> </a:t>
            </a:r>
            <a:r>
              <a:rPr lang="cs-CZ" dirty="0"/>
              <a:t>zásob</a:t>
            </a:r>
            <a:r>
              <a:rPr lang="en-US" dirty="0"/>
              <a:t>: </a:t>
            </a:r>
          </a:p>
          <a:p>
            <a:pPr marL="1276350" lvl="2" indent="-285750"/>
            <a:r>
              <a:rPr lang="cs-CZ" dirty="0"/>
              <a:t>suroviny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materiál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polotovary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náhradní díly</a:t>
            </a:r>
            <a:r>
              <a:rPr lang="en-US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Řízení zásobování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Kolik</a:t>
            </a:r>
            <a:r>
              <a:rPr lang="cs-CZ" dirty="0"/>
              <a:t> objednávat</a:t>
            </a:r>
            <a:r>
              <a:rPr lang="en-US" dirty="0"/>
              <a:t>?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Kdy</a:t>
            </a:r>
            <a:r>
              <a:rPr lang="en-US" dirty="0"/>
              <a:t> </a:t>
            </a:r>
            <a:r>
              <a:rPr lang="cs-CZ" dirty="0"/>
              <a:t>objednávat</a:t>
            </a:r>
            <a:r>
              <a:rPr lang="en-US" dirty="0"/>
              <a:t>?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Cíl</a:t>
            </a:r>
            <a:r>
              <a:rPr lang="en-US" dirty="0"/>
              <a:t> – </a:t>
            </a:r>
            <a:r>
              <a:rPr lang="cs-CZ" dirty="0"/>
              <a:t>minimalizace celkových nákladů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276350" lvl="2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48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Dílčí náklady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Skladovací náklady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/>
            <a:r>
              <a:rPr lang="cs-CZ" dirty="0"/>
              <a:t>pronájem skladovacích prostor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manipulace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pojištění zásob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/>
              <a:t>úrok</a:t>
            </a:r>
            <a:r>
              <a:rPr lang="en-US" dirty="0"/>
              <a:t> (</a:t>
            </a:r>
            <a:r>
              <a:rPr lang="cs-CZ" dirty="0"/>
              <a:t>investice</a:t>
            </a:r>
            <a:r>
              <a:rPr lang="en-US" dirty="0"/>
              <a:t>),</a:t>
            </a:r>
          </a:p>
          <a:p>
            <a:pPr marL="1276350" lvl="2" indent="-285750"/>
            <a:r>
              <a:rPr lang="cs-CZ" dirty="0"/>
              <a:t>stárnutí</a:t>
            </a:r>
            <a:r>
              <a:rPr lang="en-US" dirty="0"/>
              <a:t> &amp; </a:t>
            </a:r>
            <a:r>
              <a:rPr lang="cs-CZ" dirty="0"/>
              <a:t>znehodnocení</a:t>
            </a:r>
            <a:r>
              <a:rPr lang="en-US" dirty="0"/>
              <a:t>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Pořizovací náklady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přepravní náklady</a:t>
            </a:r>
            <a:r>
              <a:rPr lang="en-US" dirty="0"/>
              <a:t>,</a:t>
            </a:r>
          </a:p>
          <a:p>
            <a:pPr marL="1276350" lvl="2" indent="-285750">
              <a:defRPr/>
            </a:pPr>
            <a:r>
              <a:rPr lang="cs-CZ" dirty="0"/>
              <a:t>celní poplatky</a:t>
            </a:r>
            <a:r>
              <a:rPr lang="en-US" dirty="0"/>
              <a:t>,</a:t>
            </a:r>
          </a:p>
          <a:p>
            <a:pPr marL="1276350" lvl="2" indent="-285750">
              <a:defRPr/>
            </a:pPr>
            <a:r>
              <a:rPr lang="cs-CZ" dirty="0"/>
              <a:t>náklady na přejímku a kontrolu zboží</a:t>
            </a:r>
            <a:r>
              <a:rPr lang="en-US" dirty="0"/>
              <a:t>,</a:t>
            </a:r>
          </a:p>
          <a:p>
            <a:pPr marL="1276350" lvl="2" indent="-285750">
              <a:defRPr/>
            </a:pPr>
            <a:r>
              <a:rPr lang="cs-CZ" dirty="0"/>
              <a:t>pojištění</a:t>
            </a:r>
            <a:r>
              <a:rPr lang="en-US" dirty="0"/>
              <a:t>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146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422474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Stav zásoby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Dostupné množství </a:t>
            </a:r>
            <a:r>
              <a:rPr lang="cs-CZ" dirty="0"/>
              <a:t>zásoby</a:t>
            </a:r>
            <a:r>
              <a:rPr lang="cs-CZ" dirty="0">
                <a:solidFill>
                  <a:srgbClr val="4BA82E"/>
                </a:solidFill>
              </a:rPr>
              <a:t> </a:t>
            </a:r>
            <a:r>
              <a:rPr lang="en-US" dirty="0"/>
              <a:t>(</a:t>
            </a:r>
            <a:r>
              <a:rPr lang="cs-CZ" dirty="0"/>
              <a:t>množství skladované položky</a:t>
            </a:r>
            <a:r>
              <a:rPr lang="en-US" dirty="0"/>
              <a:t>, </a:t>
            </a:r>
            <a:r>
              <a:rPr lang="cs-CZ" dirty="0"/>
              <a:t>množství skladovaného materiálu atd</a:t>
            </a:r>
            <a:r>
              <a:rPr lang="en-US" dirty="0"/>
              <a:t>.)</a:t>
            </a:r>
            <a:br>
              <a:rPr lang="cs-CZ" dirty="0"/>
            </a:br>
            <a:r>
              <a:rPr lang="cs-CZ" dirty="0"/>
              <a:t>v určitém časovém okamžiku.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Poptávka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Velikost poptávky </a:t>
            </a:r>
            <a:r>
              <a:rPr lang="en-US" dirty="0"/>
              <a:t>– </a:t>
            </a:r>
            <a:r>
              <a:rPr lang="cs-CZ" dirty="0"/>
              <a:t>množství položek nebo materiálu požadovaných za určité období.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Čerpání zásob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Intenzita spotřeby </a:t>
            </a:r>
            <a:r>
              <a:rPr lang="en-US" dirty="0"/>
              <a:t>– </a:t>
            </a:r>
            <a:r>
              <a:rPr lang="cs-CZ" dirty="0"/>
              <a:t>množství skladovaných položek nebo materiálu přesunutého ze skladu. Odvození z velikosti poptávky.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Snižování </a:t>
            </a:r>
            <a:r>
              <a:rPr lang="cs-CZ" dirty="0"/>
              <a:t>stavu zásoby</a:t>
            </a:r>
            <a:r>
              <a:rPr lang="en-US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Doplňování zásob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Přesun</a:t>
            </a:r>
            <a:r>
              <a:rPr lang="en-US" dirty="0"/>
              <a:t> </a:t>
            </a:r>
            <a:r>
              <a:rPr lang="cs-CZ" dirty="0"/>
              <a:t>doručených položek nebo materiálu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do skladu</a:t>
            </a:r>
            <a:r>
              <a:rPr lang="en-US" dirty="0"/>
              <a:t>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Zvyšování</a:t>
            </a:r>
            <a:r>
              <a:rPr lang="en-US" dirty="0"/>
              <a:t> </a:t>
            </a:r>
            <a:r>
              <a:rPr lang="cs-CZ" dirty="0"/>
              <a:t>stavu zásoby</a:t>
            </a:r>
            <a:r>
              <a:rPr lang="en-US" dirty="0"/>
              <a:t>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64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BE4FE2B-5265-491B-88E0-D0AFB375DF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799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Objednávání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Pořizovací lhůta dodávky </a:t>
            </a:r>
            <a:r>
              <a:rPr lang="cs-CZ" dirty="0"/>
              <a:t>– časový interval mezi okamžikem vystavení objednávky a okamžikem doručení dodávky.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Bod </a:t>
            </a:r>
            <a:r>
              <a:rPr lang="cs-CZ" dirty="0" err="1">
                <a:solidFill>
                  <a:srgbClr val="4BA82E"/>
                </a:solidFill>
              </a:rPr>
              <a:t>znovuobjednávky</a:t>
            </a:r>
            <a:r>
              <a:rPr lang="cs-CZ" dirty="0"/>
              <a:t> – stav zásob, při kterém je zapotřebí vystavit novou objednávku.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6A7447A-7078-411C-A7C7-4139CE061201}"/>
              </a:ext>
            </a:extLst>
          </p:cNvPr>
          <p:cNvGrpSpPr/>
          <p:nvPr/>
        </p:nvGrpSpPr>
        <p:grpSpPr>
          <a:xfrm>
            <a:off x="1710917" y="3053626"/>
            <a:ext cx="5532310" cy="2495305"/>
            <a:chOff x="1761251" y="2911013"/>
            <a:chExt cx="5532310" cy="2495305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1836A991-E511-4BFC-B33A-91F744DF6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1251" y="2911013"/>
              <a:ext cx="5532310" cy="2011319"/>
            </a:xfrm>
            <a:prstGeom prst="rect">
              <a:avLst/>
            </a:prstGeom>
          </p:spPr>
        </p:pic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4D355FC-3350-4DAA-8934-A5AA1FBDBC86}"/>
                </a:ext>
              </a:extLst>
            </p:cNvPr>
            <p:cNvSpPr/>
            <p:nvPr/>
          </p:nvSpPr>
          <p:spPr>
            <a:xfrm>
              <a:off x="1761251" y="5120086"/>
              <a:ext cx="2997680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800" b="0">
                  <a:solidFill>
                    <a:srgbClr val="000000"/>
                  </a:solidFill>
                </a:defRPr>
              </a:pPr>
              <a:r>
                <a:rPr lang="cs-CZ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32 – </a:t>
              </a:r>
              <a:r>
                <a:rPr lang="cs-CZ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 znovuobjednání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48A70D5E-4D84-4C01-8C68-990068B00391}"/>
                </a:ext>
              </a:extLst>
            </p:cNvPr>
            <p:cNvSpPr/>
            <p:nvPr/>
          </p:nvSpPr>
          <p:spPr>
            <a:xfrm>
              <a:off x="6166338" y="3626338"/>
              <a:ext cx="831361" cy="34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Čas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F31FC3E-5EEC-462F-A761-A5FD6BDE5BBF}"/>
                </a:ext>
              </a:extLst>
            </p:cNvPr>
            <p:cNvSpPr/>
            <p:nvPr/>
          </p:nvSpPr>
          <p:spPr>
            <a:xfrm>
              <a:off x="2575420" y="2962262"/>
              <a:ext cx="2785960" cy="34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rgbClr val="4BA8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Pořizovací lhůta dodávky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76F6A29-845F-47E7-A289-72CA4D69EB77}"/>
                </a:ext>
              </a:extLst>
            </p:cNvPr>
            <p:cNvSpPr/>
            <p:nvPr/>
          </p:nvSpPr>
          <p:spPr>
            <a:xfrm>
              <a:off x="2452345" y="3916672"/>
              <a:ext cx="1258277" cy="665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Vystavení</a:t>
              </a:r>
            </a:p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objednávky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A46FFCFD-5BA4-401B-A7B7-858A2A9E7185}"/>
                </a:ext>
              </a:extLst>
            </p:cNvPr>
            <p:cNvSpPr/>
            <p:nvPr/>
          </p:nvSpPr>
          <p:spPr>
            <a:xfrm>
              <a:off x="4089693" y="3854454"/>
              <a:ext cx="1973630" cy="1049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Doručení dodávky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doplnění skladu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6307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B42515-CCB4-4ECD-8AF6-6A52F5310D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1129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423565" cy="4051707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Nedostatek zásoby</a:t>
            </a:r>
            <a:endParaRPr lang="en-US" b="1" dirty="0"/>
          </a:p>
          <a:p>
            <a:pPr marL="895350" lvl="1" indent="-285750"/>
            <a:r>
              <a:rPr lang="cs-CZ" dirty="0"/>
              <a:t>Prázdný sklad vede ke vzniku neuspokojené poptávky (jestliže nevzniká během intervalu, v němž je sklad </a:t>
            </a:r>
            <a:br>
              <a:rPr lang="cs-CZ" dirty="0"/>
            </a:br>
            <a:r>
              <a:rPr lang="cs-CZ" dirty="0"/>
              <a:t>prázdný, žádný požadavek, pak tento stav není považován za nedostatek zásoby).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EF2AD19-DA99-4A56-BF40-3397EFE0C3A0}"/>
              </a:ext>
            </a:extLst>
          </p:cNvPr>
          <p:cNvGrpSpPr/>
          <p:nvPr/>
        </p:nvGrpSpPr>
        <p:grpSpPr>
          <a:xfrm>
            <a:off x="1730211" y="2591889"/>
            <a:ext cx="5605085" cy="3453110"/>
            <a:chOff x="1730211" y="2474443"/>
            <a:chExt cx="5605085" cy="3453110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4D355FC-3350-4DAA-8934-A5AA1FBDBC86}"/>
                </a:ext>
              </a:extLst>
            </p:cNvPr>
            <p:cNvSpPr/>
            <p:nvPr/>
          </p:nvSpPr>
          <p:spPr>
            <a:xfrm>
              <a:off x="1998741" y="5641321"/>
              <a:ext cx="2659446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800" b="0">
                  <a:solidFill>
                    <a:srgbClr val="000000"/>
                  </a:solidFill>
                </a:defRPr>
              </a:pPr>
              <a:r>
                <a:rPr lang="cs-CZ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Obr. 33 – Nedostatek zásoby </a:t>
              </a:r>
            </a:p>
          </p:txBody>
        </p: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E1C4E41C-B4E2-4ABF-B2B0-483FC12E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8741" y="2474443"/>
              <a:ext cx="5336555" cy="3047570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4D898A75-E880-4945-83B9-DA7FBDE89B2A}"/>
                </a:ext>
              </a:extLst>
            </p:cNvPr>
            <p:cNvSpPr/>
            <p:nvPr/>
          </p:nvSpPr>
          <p:spPr>
            <a:xfrm>
              <a:off x="3278771" y="3235622"/>
              <a:ext cx="1700945" cy="554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rgbClr val="4BA8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Pořizovací lhůta</a:t>
              </a:r>
              <a:br>
                <a:rPr lang="cs-CZ" sz="1600" dirty="0">
                  <a:solidFill>
                    <a:srgbClr val="4BA8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solidFill>
                    <a:srgbClr val="4BA8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dodávky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A8FBF182-0C02-4C60-845B-C358B9F4D433}"/>
                </a:ext>
              </a:extLst>
            </p:cNvPr>
            <p:cNvSpPr/>
            <p:nvPr/>
          </p:nvSpPr>
          <p:spPr>
            <a:xfrm>
              <a:off x="5986584" y="4056184"/>
              <a:ext cx="831361" cy="34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Čas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96452AE-F712-4FEF-9E89-2CEE171B4002}"/>
                </a:ext>
              </a:extLst>
            </p:cNvPr>
            <p:cNvSpPr/>
            <p:nvPr/>
          </p:nvSpPr>
          <p:spPr>
            <a:xfrm>
              <a:off x="3813907" y="2619218"/>
              <a:ext cx="2172677" cy="34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Nedostatek zásoby !!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232EFBF8-A48D-4698-BBCD-774B7D2E881A}"/>
                </a:ext>
              </a:extLst>
            </p:cNvPr>
            <p:cNvSpPr/>
            <p:nvPr/>
          </p:nvSpPr>
          <p:spPr>
            <a:xfrm>
              <a:off x="6188681" y="2532236"/>
              <a:ext cx="1146615" cy="554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Doručení</a:t>
              </a:r>
            </a:p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dodávky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0FD0F827-9080-49A3-B112-ECED6B439BB9}"/>
                </a:ext>
              </a:extLst>
            </p:cNvPr>
            <p:cNvSpPr/>
            <p:nvPr/>
          </p:nvSpPr>
          <p:spPr>
            <a:xfrm>
              <a:off x="3873702" y="4850001"/>
              <a:ext cx="1229744" cy="554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Vystavení objednávky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FB31A77D-6150-45F4-B613-30D298C60C32}"/>
                </a:ext>
              </a:extLst>
            </p:cNvPr>
            <p:cNvSpPr/>
            <p:nvPr/>
          </p:nvSpPr>
          <p:spPr>
            <a:xfrm>
              <a:off x="1730211" y="4365448"/>
              <a:ext cx="1969476" cy="484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Optimální okamžik znovuobjednání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8ED4151-F98F-4262-A69B-C4A0DC00EDA6}"/>
                </a:ext>
              </a:extLst>
            </p:cNvPr>
            <p:cNvSpPr/>
            <p:nvPr/>
          </p:nvSpPr>
          <p:spPr>
            <a:xfrm>
              <a:off x="4245086" y="4353691"/>
              <a:ext cx="1969477" cy="343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Stav zásoby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4942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Pojistná zásoba</a:t>
            </a:r>
            <a:endParaRPr lang="en-US" b="1" dirty="0"/>
          </a:p>
          <a:p>
            <a:pPr marL="895350" lvl="1" indent="-285750"/>
            <a:r>
              <a:rPr lang="cs-CZ" dirty="0"/>
              <a:t>V případě </a:t>
            </a:r>
            <a:r>
              <a:rPr lang="cs-CZ" dirty="0">
                <a:solidFill>
                  <a:srgbClr val="4BA82E"/>
                </a:solidFill>
              </a:rPr>
              <a:t>stochastické poptávky</a:t>
            </a:r>
            <a:r>
              <a:rPr lang="cs-CZ" dirty="0"/>
              <a:t>.</a:t>
            </a:r>
            <a:endParaRPr lang="cs-CZ" dirty="0">
              <a:solidFill>
                <a:srgbClr val="4BA82E"/>
              </a:solidFill>
            </a:endParaRP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Pojistná zásoba </a:t>
            </a:r>
            <a:r>
              <a:rPr lang="cs-CZ" dirty="0"/>
              <a:t>je vytvářena </a:t>
            </a:r>
            <a:r>
              <a:rPr lang="en-US" dirty="0"/>
              <a:t> </a:t>
            </a:r>
            <a:r>
              <a:rPr lang="cs-CZ" dirty="0"/>
              <a:t>za účelem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zabránit vzniku nedostatku zásoby</a:t>
            </a:r>
            <a:r>
              <a:rPr lang="en-US" dirty="0"/>
              <a:t>. </a:t>
            </a:r>
            <a:r>
              <a:rPr lang="cs-CZ" dirty="0"/>
              <a:t>Obecně není možné zcela vyloučit vznik nedostatku zásoby</a:t>
            </a:r>
            <a:r>
              <a:rPr lang="en-US" dirty="0"/>
              <a:t> (</a:t>
            </a:r>
            <a:r>
              <a:rPr lang="cs-CZ" dirty="0"/>
              <a:t>záleží na typu pravděpodobnostního rozdělení velikosti poptávky)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Deterministické modely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Všechny parametry </a:t>
            </a:r>
            <a:r>
              <a:rPr lang="cs-CZ" dirty="0"/>
              <a:t>jsou</a:t>
            </a:r>
            <a:r>
              <a:rPr lang="cs-CZ" dirty="0">
                <a:solidFill>
                  <a:srgbClr val="4BA82E"/>
                </a:solidFill>
              </a:rPr>
              <a:t> předem známé </a:t>
            </a:r>
            <a:r>
              <a:rPr lang="cs-CZ" dirty="0"/>
              <a:t>(především velikost poptávky a pořizovací lhůta dodávky).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Stochastické modely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Některé parametry </a:t>
            </a:r>
            <a:r>
              <a:rPr lang="cs-CZ" dirty="0"/>
              <a:t>jsou</a:t>
            </a:r>
            <a:r>
              <a:rPr lang="cs-CZ" dirty="0">
                <a:solidFill>
                  <a:srgbClr val="4BA82E"/>
                </a:solidFill>
              </a:rPr>
              <a:t> hodnotami náhodné veličiny.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41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Klasifikace poptávky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4D355FC-3350-4DAA-8934-A5AA1FBDBC86}"/>
              </a:ext>
            </a:extLst>
          </p:cNvPr>
          <p:cNvSpPr/>
          <p:nvPr/>
        </p:nvSpPr>
        <p:spPr>
          <a:xfrm>
            <a:off x="1252597" y="5314436"/>
            <a:ext cx="275883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34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Klasifikace poptávky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7DCECC1-6F49-4CF1-90E3-3BC04D92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97" y="2228738"/>
            <a:ext cx="5693989" cy="2806063"/>
          </a:xfrm>
          <a:prstGeom prst="rect">
            <a:avLst/>
          </a:prstGeom>
        </p:spPr>
      </p:pic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D66DF673-23A5-4371-9997-C6CEEF26D898}"/>
              </a:ext>
            </a:extLst>
          </p:cNvPr>
          <p:cNvSpPr txBox="1">
            <a:spLocks/>
          </p:cNvSpPr>
          <p:nvPr/>
        </p:nvSpPr>
        <p:spPr>
          <a:xfrm>
            <a:off x="7098943" y="2103232"/>
            <a:ext cx="4696612" cy="368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2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3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Statická poptávka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Velikost poptávky </a:t>
            </a:r>
            <a:r>
              <a:rPr lang="cs-CZ" dirty="0"/>
              <a:t>se v čase </a:t>
            </a:r>
            <a:r>
              <a:rPr lang="cs-CZ" dirty="0">
                <a:solidFill>
                  <a:srgbClr val="4BA82E"/>
                </a:solidFill>
              </a:rPr>
              <a:t>nemění</a:t>
            </a:r>
            <a:r>
              <a:rPr lang="cs-CZ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Dynamická poptávka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Velikost poptávky</a:t>
            </a:r>
            <a:r>
              <a:rPr lang="cs-CZ" dirty="0"/>
              <a:t> je předem známá, ale </a:t>
            </a:r>
            <a:r>
              <a:rPr lang="cs-CZ" dirty="0">
                <a:solidFill>
                  <a:srgbClr val="4BA82E"/>
                </a:solidFill>
              </a:rPr>
              <a:t>mění se </a:t>
            </a:r>
            <a:r>
              <a:rPr lang="cs-CZ" dirty="0"/>
              <a:t>v čase.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Stacionární poptávka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Pravděpodobnostní rozdělení </a:t>
            </a:r>
            <a:r>
              <a:rPr lang="cs-CZ" dirty="0"/>
              <a:t>se v čase </a:t>
            </a:r>
            <a:r>
              <a:rPr lang="cs-CZ" dirty="0">
                <a:solidFill>
                  <a:srgbClr val="4BA82E"/>
                </a:solidFill>
              </a:rPr>
              <a:t>nemění</a:t>
            </a:r>
            <a:r>
              <a:rPr lang="cs-CZ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Nestacionární poptávka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Pravděpodobnostní rozdělení </a:t>
            </a:r>
            <a:r>
              <a:rPr lang="cs-CZ" dirty="0"/>
              <a:t>se v čase </a:t>
            </a:r>
            <a:r>
              <a:rPr lang="cs-CZ" dirty="0">
                <a:solidFill>
                  <a:srgbClr val="4BA82E"/>
                </a:solidFill>
              </a:rPr>
              <a:t>mění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5E5BA92-5477-4D4E-B0C4-2AA629BEA3D8}"/>
              </a:ext>
            </a:extLst>
          </p:cNvPr>
          <p:cNvSpPr/>
          <p:nvPr/>
        </p:nvSpPr>
        <p:spPr>
          <a:xfrm>
            <a:off x="2999086" y="2305918"/>
            <a:ext cx="1412894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415A4DC-C603-4EC9-AE81-81FF9DF7DD72}"/>
              </a:ext>
            </a:extLst>
          </p:cNvPr>
          <p:cNvSpPr/>
          <p:nvPr/>
        </p:nvSpPr>
        <p:spPr>
          <a:xfrm>
            <a:off x="1851660" y="3101145"/>
            <a:ext cx="1476000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Deterministická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DFACADA-7317-4A7E-B28F-65F710D38A72}"/>
              </a:ext>
            </a:extLst>
          </p:cNvPr>
          <p:cNvSpPr/>
          <p:nvPr/>
        </p:nvSpPr>
        <p:spPr>
          <a:xfrm>
            <a:off x="4165995" y="3101145"/>
            <a:ext cx="1476000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Stochastická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93039E4-DDB4-4C6F-808F-82EF69D3ED9D}"/>
              </a:ext>
            </a:extLst>
          </p:cNvPr>
          <p:cNvSpPr/>
          <p:nvPr/>
        </p:nvSpPr>
        <p:spPr>
          <a:xfrm>
            <a:off x="1283077" y="3953716"/>
            <a:ext cx="1025783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Statická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2428CAF-C9C1-4901-B2CC-A1473758B77F}"/>
              </a:ext>
            </a:extLst>
          </p:cNvPr>
          <p:cNvSpPr/>
          <p:nvPr/>
        </p:nvSpPr>
        <p:spPr>
          <a:xfrm>
            <a:off x="2486194" y="3953716"/>
            <a:ext cx="1079966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Dynamická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5391604-C619-4DB6-8771-C4635251B7B2}"/>
              </a:ext>
            </a:extLst>
          </p:cNvPr>
          <p:cNvSpPr/>
          <p:nvPr/>
        </p:nvSpPr>
        <p:spPr>
          <a:xfrm>
            <a:off x="3974638" y="3953716"/>
            <a:ext cx="1168861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Stacionární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D2E1DC9-68CB-4452-88E8-5C983465C593}"/>
              </a:ext>
            </a:extLst>
          </p:cNvPr>
          <p:cNvSpPr/>
          <p:nvPr/>
        </p:nvSpPr>
        <p:spPr>
          <a:xfrm>
            <a:off x="5317570" y="3953716"/>
            <a:ext cx="1563290" cy="263954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Nestacionární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714DA00-AAF4-42E8-B9FA-9E134FB0DDB7}"/>
              </a:ext>
            </a:extLst>
          </p:cNvPr>
          <p:cNvSpPr/>
          <p:nvPr/>
        </p:nvSpPr>
        <p:spPr>
          <a:xfrm>
            <a:off x="2056324" y="4618850"/>
            <a:ext cx="4245416" cy="343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složitosti matematických modelů</a:t>
            </a:r>
          </a:p>
        </p:txBody>
      </p:sp>
    </p:spTree>
    <p:extLst>
      <p:ext uri="{BB962C8B-B14F-4D97-AF65-F5344CB8AC3E}">
        <p14:creationId xmlns:p14="http://schemas.microsoft.com/office/powerpoint/2010/main" val="11316393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4192096-8426-4C80-9006-814B77F7C8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3217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4192096-8426-4C80-9006-814B77F7C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Řízení zásob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Kolik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objednávat</a:t>
            </a:r>
            <a:r>
              <a:rPr lang="en-US" dirty="0"/>
              <a:t>?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Kdy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objednávat</a:t>
            </a:r>
            <a:r>
              <a:rPr lang="en-US" dirty="0"/>
              <a:t>?</a:t>
            </a:r>
            <a:endParaRPr lang="cs-CZ" dirty="0"/>
          </a:p>
          <a:p>
            <a:pPr marL="895350" lvl="1" indent="-285750">
              <a:defRPr/>
            </a:pPr>
            <a:r>
              <a:rPr lang="cs-CZ" dirty="0"/>
              <a:t>Jaké jsou </a:t>
            </a:r>
            <a:r>
              <a:rPr lang="cs-CZ" dirty="0">
                <a:solidFill>
                  <a:srgbClr val="4BA82E"/>
                </a:solidFill>
              </a:rPr>
              <a:t>celkové náklady</a:t>
            </a:r>
            <a:r>
              <a:rPr lang="cs-CZ" dirty="0"/>
              <a:t>?</a:t>
            </a:r>
          </a:p>
          <a:p>
            <a:pPr marL="895350" lvl="1" indent="-285750">
              <a:defRPr/>
            </a:pPr>
            <a:r>
              <a:rPr lang="cs-CZ" dirty="0"/>
              <a:t>Jaký je </a:t>
            </a:r>
            <a:r>
              <a:rPr lang="cs-CZ" dirty="0">
                <a:solidFill>
                  <a:srgbClr val="4BA82E"/>
                </a:solidFill>
              </a:rPr>
              <a:t>maximální stav zásoby</a:t>
            </a:r>
            <a:r>
              <a:rPr lang="cs-CZ" dirty="0"/>
              <a:t>?</a:t>
            </a:r>
          </a:p>
          <a:p>
            <a:pPr marL="895350" lvl="1" indent="-285750">
              <a:defRPr/>
            </a:pPr>
            <a:r>
              <a:rPr lang="cs-CZ" dirty="0"/>
              <a:t>Jaká je </a:t>
            </a:r>
            <a:r>
              <a:rPr lang="cs-CZ" dirty="0">
                <a:solidFill>
                  <a:srgbClr val="4BA82E"/>
                </a:solidFill>
              </a:rPr>
              <a:t>optimální délka zásobovacího cyklu</a:t>
            </a:r>
            <a:r>
              <a:rPr lang="cs-CZ" dirty="0"/>
              <a:t>?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</p:spTree>
    <p:extLst>
      <p:ext uri="{BB962C8B-B14F-4D97-AF65-F5344CB8AC3E}">
        <p14:creationId xmlns:p14="http://schemas.microsoft.com/office/powerpoint/2010/main" val="15648659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Předpoklady</a:t>
            </a:r>
            <a:r>
              <a:rPr lang="en-US" b="1" dirty="0"/>
              <a:t> 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položka</a:t>
            </a:r>
            <a:r>
              <a:rPr lang="cs-CZ" dirty="0"/>
              <a:t> jediného typu,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poptávka</a:t>
            </a:r>
            <a:r>
              <a:rPr lang="cs-CZ" dirty="0"/>
              <a:t> je předem známá a v čase konstantní (statická)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pořizovací lhůta </a:t>
            </a:r>
            <a:r>
              <a:rPr lang="cs-CZ" dirty="0"/>
              <a:t>dodávky je známá a konstantní,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čerpání</a:t>
            </a:r>
            <a:r>
              <a:rPr lang="cs-CZ" dirty="0"/>
              <a:t> zásob ze skladu je rovnoměrné,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velikost objednávek </a:t>
            </a:r>
            <a:r>
              <a:rPr lang="cs-CZ" dirty="0"/>
              <a:t>je konstantní,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nákupní cena </a:t>
            </a:r>
            <a:r>
              <a:rPr lang="cs-CZ" dirty="0"/>
              <a:t>je nezávislá na velikosti objednávky (žádné množstevní slevy),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doplnění </a:t>
            </a:r>
            <a:r>
              <a:rPr lang="cs-CZ" dirty="0"/>
              <a:t>skladu probíhá v určitém časovém okamžiku, a to přesně v okamžiku jeho vyčerpání.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</p:spTree>
    <p:extLst>
      <p:ext uri="{BB962C8B-B14F-4D97-AF65-F5344CB8AC3E}">
        <p14:creationId xmlns:p14="http://schemas.microsoft.com/office/powerpoint/2010/main" val="10164352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51C41F1-4FA3-4A24-BE21-58C07DCBF2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504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Zásobovací cykly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983AD8D-11BD-4B77-AAA5-2E1CBC6A8A4C}"/>
              </a:ext>
            </a:extLst>
          </p:cNvPr>
          <p:cNvSpPr/>
          <p:nvPr/>
        </p:nvSpPr>
        <p:spPr>
          <a:xfrm>
            <a:off x="1328937" y="5873705"/>
            <a:ext cx="362605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35 – EOQ model – zásobovací cykly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C2FF48D-8F97-471B-989F-C4FB9136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0" y="2174137"/>
            <a:ext cx="4767063" cy="35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A5B0BF3-096A-42B9-911D-C9E248FDCA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2378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A5B0BF3-096A-42B9-911D-C9E248FDC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en-US" smtClean="0"/>
              <a:t>12</a:t>
            </a:fld>
            <a:endParaRPr lang="en-US"/>
          </a:p>
        </p:txBody>
      </p:sp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5B3EA87A-2211-4D8D-AA7D-71F22C00DE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2941"/>
          <a:stretch>
            <a:fillRect/>
          </a:stretch>
        </p:blipFill>
        <p:spPr>
          <a:xfrm>
            <a:off x="7749459" y="0"/>
            <a:ext cx="4442541" cy="6180138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A3FE37-D4FE-4511-96D8-274FBC98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897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895350" lvl="1" indent="-285750"/>
            <a:r>
              <a:rPr lang="cs-CZ" dirty="0"/>
              <a:t>Soukromý pivovar vyrábí </a:t>
            </a:r>
            <a:r>
              <a:rPr lang="cs-CZ" dirty="0">
                <a:solidFill>
                  <a:srgbClr val="4BA82E"/>
                </a:solidFill>
              </a:rPr>
              <a:t>měsíčně 4 000 hl </a:t>
            </a:r>
            <a:r>
              <a:rPr lang="cs-CZ" dirty="0"/>
              <a:t>piva.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25 % produkce</a:t>
            </a:r>
            <a:r>
              <a:rPr lang="cs-CZ" dirty="0"/>
              <a:t> se prodává v podobě lahvového piva. Prázdné půllitrové láhve jsou uloženy v </a:t>
            </a:r>
            <a:r>
              <a:rPr lang="cs-CZ" dirty="0">
                <a:solidFill>
                  <a:srgbClr val="4BA82E"/>
                </a:solidFill>
              </a:rPr>
              <a:t>pivních přepravkách </a:t>
            </a:r>
            <a:r>
              <a:rPr lang="cs-CZ" dirty="0"/>
              <a:t>po </a:t>
            </a:r>
            <a:r>
              <a:rPr lang="cs-CZ" dirty="0">
                <a:solidFill>
                  <a:srgbClr val="4BA82E"/>
                </a:solidFill>
              </a:rPr>
              <a:t>20 lahvích</a:t>
            </a:r>
            <a:r>
              <a:rPr lang="cs-CZ" dirty="0"/>
              <a:t>. </a:t>
            </a:r>
            <a:r>
              <a:rPr lang="cs-CZ" dirty="0">
                <a:solidFill>
                  <a:srgbClr val="4BA82E"/>
                </a:solidFill>
              </a:rPr>
              <a:t>Průměrné roční skladovací náklady </a:t>
            </a:r>
            <a:r>
              <a:rPr lang="cs-CZ" dirty="0"/>
              <a:t>jsou vyčísleny na </a:t>
            </a:r>
            <a:r>
              <a:rPr lang="cs-CZ" dirty="0">
                <a:solidFill>
                  <a:srgbClr val="4BA82E"/>
                </a:solidFill>
              </a:rPr>
              <a:t>20 Kč za jednu přepravku</a:t>
            </a:r>
            <a:r>
              <a:rPr lang="cs-CZ" dirty="0"/>
              <a:t>. </a:t>
            </a:r>
          </a:p>
          <a:p>
            <a:pPr marL="895350" lvl="1" indent="-285750"/>
            <a:r>
              <a:rPr lang="cs-CZ" dirty="0"/>
              <a:t>Dodavatel lahví si účtuje </a:t>
            </a:r>
            <a:r>
              <a:rPr lang="cs-CZ" dirty="0">
                <a:solidFill>
                  <a:srgbClr val="4BA82E"/>
                </a:solidFill>
              </a:rPr>
              <a:t>11 000 Kč za jednu dodávku</a:t>
            </a:r>
            <a:r>
              <a:rPr lang="cs-CZ" dirty="0"/>
              <a:t>, pivovar navíc musí zaúčtovat dalších </a:t>
            </a:r>
            <a:r>
              <a:rPr lang="cs-CZ" dirty="0">
                <a:solidFill>
                  <a:srgbClr val="4BA82E"/>
                </a:solidFill>
              </a:rPr>
              <a:t>1 000 Kč </a:t>
            </a:r>
            <a:r>
              <a:rPr lang="cs-CZ" dirty="0"/>
              <a:t>za každou objednávku jako </a:t>
            </a:r>
            <a:r>
              <a:rPr lang="cs-CZ" dirty="0">
                <a:solidFill>
                  <a:srgbClr val="4BA82E"/>
                </a:solidFill>
              </a:rPr>
              <a:t>vlastní fixní náklady</a:t>
            </a:r>
            <a:r>
              <a:rPr lang="cs-CZ" dirty="0"/>
              <a:t>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Pořizovací lhůta</a:t>
            </a:r>
            <a:r>
              <a:rPr lang="cs-CZ" dirty="0"/>
              <a:t> dodávky je </a:t>
            </a:r>
            <a:r>
              <a:rPr lang="cs-CZ" dirty="0">
                <a:solidFill>
                  <a:srgbClr val="4BA82E"/>
                </a:solidFill>
              </a:rPr>
              <a:t>1/2 měsíce</a:t>
            </a:r>
            <a:r>
              <a:rPr lang="cs-CZ" dirty="0"/>
              <a:t>. Protože plnění lahví je rovnoměrný proces, čerpání lahví ze skladu je také rovnoměrné.</a:t>
            </a:r>
          </a:p>
          <a:p>
            <a:pPr marL="895350" lvl="1" indent="-285750"/>
            <a:r>
              <a:rPr lang="cs-CZ" dirty="0"/>
              <a:t>Provoz pivovaru je třísměnný (</a:t>
            </a:r>
            <a:r>
              <a:rPr lang="cs-CZ" dirty="0">
                <a:solidFill>
                  <a:srgbClr val="4BA82E"/>
                </a:solidFill>
              </a:rPr>
              <a:t>nepřetržitý</a:t>
            </a:r>
            <a:r>
              <a:rPr lang="cs-CZ" dirty="0"/>
              <a:t>), nesmí dojít k přerušení zásobovacího procesu.</a:t>
            </a:r>
          </a:p>
          <a:p>
            <a:pPr marL="895350" lvl="1" indent="-285750"/>
            <a:r>
              <a:rPr lang="cs-CZ" dirty="0"/>
              <a:t>Management pivovaru se rozhodl analyzovat zásobovací proces tak, aby </a:t>
            </a:r>
            <a:r>
              <a:rPr lang="cs-CZ" dirty="0">
                <a:solidFill>
                  <a:srgbClr val="4BA82E"/>
                </a:solidFill>
              </a:rPr>
              <a:t>minimalizoval celkové náklady</a:t>
            </a:r>
            <a:r>
              <a:rPr lang="cs-CZ" dirty="0"/>
              <a:t>, spojené se skladováním a objednáváním prázdných lahví.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</p:spTree>
    <p:extLst>
      <p:ext uri="{BB962C8B-B14F-4D97-AF65-F5344CB8AC3E}">
        <p14:creationId xmlns:p14="http://schemas.microsoft.com/office/powerpoint/2010/main" val="41980851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Vstupní parametry a proměnné</a:t>
            </a:r>
            <a:endParaRPr lang="en-US" b="1" dirty="0"/>
          </a:p>
          <a:p>
            <a:pPr marL="895350" lvl="1" indent="-285750"/>
            <a:r>
              <a:rPr lang="cs-CZ" dirty="0"/>
              <a:t>Roční poptávka</a:t>
            </a:r>
            <a:endParaRPr lang="en-US" dirty="0"/>
          </a:p>
          <a:p>
            <a:pPr marL="895350" lvl="1" indent="-285750"/>
            <a:r>
              <a:rPr lang="cs-CZ" dirty="0"/>
              <a:t>Jednotkové skladovací náklady (roční)</a:t>
            </a:r>
            <a:endParaRPr lang="en-US" dirty="0"/>
          </a:p>
          <a:p>
            <a:pPr marL="895350" lvl="1" indent="-285750"/>
            <a:r>
              <a:rPr lang="cs-CZ" dirty="0"/>
              <a:t>Pořizovací náklady</a:t>
            </a:r>
            <a:endParaRPr lang="en-US" dirty="0"/>
          </a:p>
          <a:p>
            <a:pPr marL="895350" lvl="1" indent="-285750"/>
            <a:r>
              <a:rPr lang="cs-CZ" dirty="0"/>
              <a:t>Pořizovací lhůta dodávky</a:t>
            </a:r>
            <a:endParaRPr lang="en-US" dirty="0"/>
          </a:p>
          <a:p>
            <a:pPr marL="895350" lvl="1" indent="-285750"/>
            <a:r>
              <a:rPr lang="cs-CZ" dirty="0"/>
              <a:t>Velikost objednávky</a:t>
            </a:r>
            <a:endParaRPr lang="en-US" dirty="0"/>
          </a:p>
          <a:p>
            <a:pPr marL="895350" lvl="1" indent="-285750"/>
            <a:r>
              <a:rPr lang="cs-CZ" dirty="0"/>
              <a:t>Počet objednávek za rok</a:t>
            </a:r>
            <a:endParaRPr lang="en-US" dirty="0"/>
          </a:p>
          <a:p>
            <a:pPr marL="895350" lvl="1" indent="-285750"/>
            <a:r>
              <a:rPr lang="cs-CZ" dirty="0"/>
              <a:t>Délka dodávkového cyklu</a:t>
            </a:r>
            <a:endParaRPr lang="en-US" dirty="0"/>
          </a:p>
          <a:p>
            <a:pPr marL="895350" lvl="1" indent="-285750"/>
            <a:r>
              <a:rPr lang="cs-CZ" dirty="0"/>
              <a:t>Bod </a:t>
            </a:r>
            <a:r>
              <a:rPr lang="cs-CZ" dirty="0" err="1"/>
              <a:t>znovuobjednávky</a:t>
            </a:r>
            <a:endParaRPr lang="cs-CZ" dirty="0"/>
          </a:p>
          <a:p>
            <a:pPr marL="895350" lvl="1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7D2DF8B-3CD2-4D90-85F8-F4AC3A8E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507" y="1949686"/>
            <a:ext cx="3510935" cy="26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120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přepravek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cs-CZ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přepravka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objednávka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1/2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měsíce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1/24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59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718DEE60-958A-4485-ADBA-7CAE1736DD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8674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Celkové roční náklady</a:t>
            </a:r>
            <a:endParaRPr lang="en-US" b="1" dirty="0"/>
          </a:p>
          <a:p>
            <a:pPr marL="895350" lvl="1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671F1DE-A53D-4773-A38A-7C3B6FEC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428" y="1986123"/>
            <a:ext cx="5162213" cy="174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803275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 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náklady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2925" algn="l"/>
                <a:tab pos="803275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skladovací náklady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803275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skladovací náklady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803275" algn="l"/>
              </a:tabLst>
            </a:pPr>
            <a:r>
              <a:rPr lang="cs-CZ" alt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altLang="cs-CZ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maximální stav zásoby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803275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 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průměrný stav zásoby</a:t>
            </a: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F55BC05C-DB2A-40D6-8E2B-2C47B15BE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99857"/>
              </p:ext>
            </p:extLst>
          </p:nvPr>
        </p:nvGraphicFramePr>
        <p:xfrm>
          <a:off x="1266391" y="2435352"/>
          <a:ext cx="927967" cy="38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863" imgH="228501" progId="Equation.3">
                  <p:embed/>
                </p:oleObj>
              </mc:Choice>
              <mc:Fallback>
                <p:oleObj name="Equation" r:id="rId5" imgW="545863" imgH="228501" progId="Equation.3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F55BC05C-DB2A-40D6-8E2B-2C47B15BE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391" y="2435352"/>
                        <a:ext cx="927967" cy="388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DE764110-9BE5-423B-A041-E5DF65258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391" y="2799476"/>
          <a:ext cx="949549" cy="6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558" imgH="393529" progId="Equation.3">
                  <p:embed/>
                </p:oleObj>
              </mc:Choice>
              <mc:Fallback>
                <p:oleObj name="Equation" r:id="rId7" imgW="558558" imgH="393529" progId="Equation.3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DE764110-9BE5-423B-A041-E5DF65258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391" y="2799476"/>
                        <a:ext cx="949549" cy="668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67898996-0442-46A3-B258-E262C1A53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53783"/>
              </p:ext>
            </p:extLst>
          </p:nvPr>
        </p:nvGraphicFramePr>
        <p:xfrm>
          <a:off x="1238251" y="3394406"/>
          <a:ext cx="185578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393480" progId="Equation.DSMT4">
                  <p:embed/>
                </p:oleObj>
              </mc:Choice>
              <mc:Fallback>
                <p:oleObj name="Equation" r:id="rId9" imgW="1091880" imgH="39348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67898996-0442-46A3-B258-E262C1A53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1" y="3394406"/>
                        <a:ext cx="1855788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42CA029C-57DB-41E0-9697-D99DE0DE8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86919"/>
              </p:ext>
            </p:extLst>
          </p:nvPr>
        </p:nvGraphicFramePr>
        <p:xfrm>
          <a:off x="1274763" y="3978299"/>
          <a:ext cx="71247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100" imgH="419100" progId="Equation.3">
                  <p:embed/>
                </p:oleObj>
              </mc:Choice>
              <mc:Fallback>
                <p:oleObj name="Equation" r:id="rId11" imgW="419100" imgH="419100" progId="Equation.3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42CA029C-57DB-41E0-9697-D99DE0DE8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978299"/>
                        <a:ext cx="712470" cy="712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08615EC-E1D1-4FCC-90D0-56F428C85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1568"/>
              </p:ext>
            </p:extLst>
          </p:nvPr>
        </p:nvGraphicFramePr>
        <p:xfrm>
          <a:off x="1274762" y="2060574"/>
          <a:ext cx="140335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825500" imgH="228600" progId="Equation.DSMT4">
                  <p:embed/>
                </p:oleObj>
              </mc:Choice>
              <mc:Fallback>
                <p:oleObj r:id="rId13" imgW="8255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2" y="2060574"/>
                        <a:ext cx="1403350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E4DE3F8F-586C-4E90-AFA7-EC19D1E5E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77718"/>
              </p:ext>
            </p:extLst>
          </p:nvPr>
        </p:nvGraphicFramePr>
        <p:xfrm>
          <a:off x="1333808" y="5378291"/>
          <a:ext cx="1894625" cy="70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155700" imgH="419100" progId="Equation.DSMT4">
                  <p:embed/>
                </p:oleObj>
              </mc:Choice>
              <mc:Fallback>
                <p:oleObj r:id="rId15" imgW="1155700" imgH="4191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808" y="5378291"/>
                        <a:ext cx="1894625" cy="704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A752063E-A2F3-42B4-AF73-337FA58D7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48838"/>
              </p:ext>
            </p:extLst>
          </p:nvPr>
        </p:nvGraphicFramePr>
        <p:xfrm>
          <a:off x="1333808" y="4555736"/>
          <a:ext cx="1662080" cy="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016000" imgH="419100" progId="Equation.DSMT4">
                  <p:embed/>
                </p:oleObj>
              </mc:Choice>
              <mc:Fallback>
                <p:oleObj r:id="rId17" imgW="1016000" imgH="4191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808" y="4555736"/>
                        <a:ext cx="1662080" cy="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9164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2E1CB0C0-D196-4229-8693-83C0E69198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00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Celkové roční náklady</a:t>
            </a:r>
            <a:endParaRPr lang="en-US" b="1" dirty="0"/>
          </a:p>
          <a:p>
            <a:pPr marL="895350" lvl="1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7F1F003-338A-4744-9446-5D0C704346B5}"/>
              </a:ext>
            </a:extLst>
          </p:cNvPr>
          <p:cNvSpPr/>
          <p:nvPr/>
        </p:nvSpPr>
        <p:spPr>
          <a:xfrm>
            <a:off x="614309" y="2019500"/>
            <a:ext cx="408746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 různé strategie řízení objednávek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A76A9D9-D38A-4EB4-B829-A4C856B1857B}"/>
              </a:ext>
            </a:extLst>
          </p:cNvPr>
          <p:cNvSpPr/>
          <p:nvPr/>
        </p:nvSpPr>
        <p:spPr>
          <a:xfrm>
            <a:off x="6734819" y="5718284"/>
            <a:ext cx="366452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36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EOQ model – nákladové funkce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8ECA8E9-514D-4B6F-A9AE-5A9841A1E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52" y="2386085"/>
            <a:ext cx="4912628" cy="251854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6D7F7B7-088C-4CD5-976E-63DDE555C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2" y="2062107"/>
            <a:ext cx="5083830" cy="3408707"/>
          </a:xfrm>
          <a:prstGeom prst="rect">
            <a:avLst/>
          </a:prstGeom>
        </p:spPr>
      </p:pic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C2803543-D2AC-4CAE-902C-8E72489EB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009910"/>
              </p:ext>
            </p:extLst>
          </p:nvPr>
        </p:nvGraphicFramePr>
        <p:xfrm>
          <a:off x="8085244" y="1709800"/>
          <a:ext cx="1894625" cy="70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55700" imgH="419100" progId="Equation.DSMT4">
                  <p:embed/>
                </p:oleObj>
              </mc:Choice>
              <mc:Fallback>
                <p:oleObj r:id="rId7" imgW="1155700" imgH="419100" progId="Equation.DSMT4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E4DE3F8F-586C-4E90-AFA7-EC19D1E5E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244" y="1709800"/>
                        <a:ext cx="1894625" cy="704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1212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Zásobovací cykly</a:t>
            </a:r>
            <a:endParaRPr lang="en-US" b="1" dirty="0"/>
          </a:p>
          <a:p>
            <a:pPr marL="895350" lvl="1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A76A9D9-D38A-4EB4-B829-A4C856B1857B}"/>
              </a:ext>
            </a:extLst>
          </p:cNvPr>
          <p:cNvSpPr/>
          <p:nvPr/>
        </p:nvSpPr>
        <p:spPr>
          <a:xfrm>
            <a:off x="1211398" y="5666890"/>
            <a:ext cx="443877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37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Zásobovací cykly při různých strategiích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9C634B-9CAF-4016-B16C-D3F41464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5" y="2266158"/>
            <a:ext cx="6684260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15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velikost objednávky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celkové roční náklady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marL="895350" lvl="1" indent="-285750"/>
            <a:endParaRPr lang="cs-CZ" dirty="0"/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5D87E096-C4D4-4325-BC29-9C0894097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4406" y="3896765"/>
          <a:ext cx="1403350" cy="8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482600" progId="Equation.3">
                  <p:embed/>
                </p:oleObj>
              </mc:Choice>
              <mc:Fallback>
                <p:oleObj name="Equation" r:id="rId2" imgW="825500" imgH="482600" progId="Equation.3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5D87E096-C4D4-4325-BC29-9C0894097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406" y="3896765"/>
                        <a:ext cx="1403350" cy="8204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61B1510-EECF-4991-98BB-E566D22BC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13361"/>
              </p:ext>
            </p:extLst>
          </p:nvPr>
        </p:nvGraphicFramePr>
        <p:xfrm>
          <a:off x="1350036" y="2999436"/>
          <a:ext cx="21504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19200" imgH="419100" progId="Equation.DSMT4">
                  <p:embed/>
                </p:oleObj>
              </mc:Choice>
              <mc:Fallback>
                <p:oleObj r:id="rId4" imgW="1219200" imgH="4191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036" y="2999436"/>
                        <a:ext cx="215040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CF99930D-3295-4311-9C34-29D920DDD2EA}"/>
              </a:ext>
            </a:extLst>
          </p:cNvPr>
          <p:cNvGrpSpPr/>
          <p:nvPr/>
        </p:nvGrpSpPr>
        <p:grpSpPr>
          <a:xfrm>
            <a:off x="1350036" y="2197306"/>
            <a:ext cx="3045549" cy="704613"/>
            <a:chOff x="1350036" y="2197306"/>
            <a:chExt cx="3045549" cy="704613"/>
          </a:xfrm>
        </p:grpSpPr>
        <p:sp>
          <p:nvSpPr>
            <p:cNvPr id="14" name="Text Box 1032">
              <a:extLst>
                <a:ext uri="{FF2B5EF4-FFF2-40B4-BE49-F238E27FC236}">
                  <a16:creationId xmlns:a16="http://schemas.microsoft.com/office/drawing/2014/main" id="{AFB82099-F124-4FD3-83DE-8242446BD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900" y="2314472"/>
              <a:ext cx="1038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dirty="0">
                  <a:latin typeface="Times New Roman" charset="0"/>
                </a:rPr>
                <a:t>→</a:t>
              </a:r>
              <a:r>
                <a:rPr lang="cs-CZ" sz="2000" dirty="0">
                  <a:latin typeface="Times New Roman" charset="0"/>
                </a:rPr>
                <a:t> min</a:t>
              </a:r>
              <a:endParaRPr lang="en-US" sz="2000" dirty="0">
                <a:latin typeface="Times New Roman" charset="0"/>
              </a:endParaRPr>
            </a:p>
          </p:txBody>
        </p:sp>
        <p:graphicFrame>
          <p:nvGraphicFramePr>
            <p:cNvPr id="25" name="Objekt 24">
              <a:extLst>
                <a:ext uri="{FF2B5EF4-FFF2-40B4-BE49-F238E27FC236}">
                  <a16:creationId xmlns:a16="http://schemas.microsoft.com/office/drawing/2014/main" id="{22C7061E-3BB9-4AE3-A01C-49EC7E6C62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4152222"/>
                </p:ext>
              </p:extLst>
            </p:nvPr>
          </p:nvGraphicFramePr>
          <p:xfrm>
            <a:off x="1350036" y="2197306"/>
            <a:ext cx="1894625" cy="704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155700" imgH="419100" progId="Equation.DSMT4">
                    <p:embed/>
                  </p:oleObj>
                </mc:Choice>
                <mc:Fallback>
                  <p:oleObj r:id="rId6" imgW="1155700" imgH="419100" progId="Equation.DSMT4">
                    <p:embed/>
                    <p:pic>
                      <p:nvPicPr>
                        <p:cNvPr id="18" name="Objekt 17">
                          <a:extLst>
                            <a:ext uri="{FF2B5EF4-FFF2-40B4-BE49-F238E27FC236}">
                              <a16:creationId xmlns:a16="http://schemas.microsoft.com/office/drawing/2014/main" id="{E4DE3F8F-586C-4E90-AFA7-EC19D1E5E6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036" y="2197306"/>
                          <a:ext cx="1894625" cy="704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9A4CDC80-C8B1-4346-8A84-E5D979090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79116"/>
              </p:ext>
            </p:extLst>
          </p:nvPr>
        </p:nvGraphicFramePr>
        <p:xfrm>
          <a:off x="1371330" y="5375608"/>
          <a:ext cx="140027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01309" imgH="266584" progId="Equation.DSMT4">
                  <p:embed/>
                </p:oleObj>
              </mc:Choice>
              <mc:Fallback>
                <p:oleObj r:id="rId8" imgW="901309" imgH="266584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330" y="5375608"/>
                        <a:ext cx="1400276" cy="4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3B8A53B-6843-432C-9A8A-9C34EA5937D7}"/>
              </a:ext>
            </a:extLst>
          </p:cNvPr>
          <p:cNvGrpSpPr/>
          <p:nvPr/>
        </p:nvGrpSpPr>
        <p:grpSpPr>
          <a:xfrm>
            <a:off x="3704468" y="5385355"/>
            <a:ext cx="5344259" cy="432000"/>
            <a:chOff x="3704468" y="5385355"/>
            <a:chExt cx="5344259" cy="432000"/>
          </a:xfrm>
        </p:grpSpPr>
        <p:sp>
          <p:nvSpPr>
            <p:cNvPr id="21" name="Text Box 1032">
              <a:extLst>
                <a:ext uri="{FF2B5EF4-FFF2-40B4-BE49-F238E27FC236}">
                  <a16:creationId xmlns:a16="http://schemas.microsoft.com/office/drawing/2014/main" id="{43B1740C-0C41-4E5C-80C4-45973929A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42" y="5410353"/>
              <a:ext cx="10386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Kč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Objekt 25">
              <a:extLst>
                <a:ext uri="{FF2B5EF4-FFF2-40B4-BE49-F238E27FC236}">
                  <a16:creationId xmlns:a16="http://schemas.microsoft.com/office/drawing/2014/main" id="{C6AE8D23-E6CD-4D7B-A38F-3B93AD47F3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294604"/>
                </p:ext>
              </p:extLst>
            </p:nvPr>
          </p:nvGraphicFramePr>
          <p:xfrm>
            <a:off x="3704468" y="5385355"/>
            <a:ext cx="4386462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514600" imgH="254000" progId="Equation.DSMT4">
                    <p:embed/>
                  </p:oleObj>
                </mc:Choice>
                <mc:Fallback>
                  <p:oleObj r:id="rId10" imgW="2514600" imgH="254000" progId="Equation.DSMT4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468" y="5385355"/>
                          <a:ext cx="4386462" cy="43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F083E2CA-E249-4D85-8517-79E6279FF81B}"/>
              </a:ext>
            </a:extLst>
          </p:cNvPr>
          <p:cNvGrpSpPr/>
          <p:nvPr/>
        </p:nvGrpSpPr>
        <p:grpSpPr>
          <a:xfrm>
            <a:off x="3876242" y="3900407"/>
            <a:ext cx="4787928" cy="756000"/>
            <a:chOff x="3876242" y="3900407"/>
            <a:chExt cx="4787928" cy="756000"/>
          </a:xfrm>
        </p:grpSpPr>
        <p:sp>
          <p:nvSpPr>
            <p:cNvPr id="24" name="Text Box 1032">
              <a:extLst>
                <a:ext uri="{FF2B5EF4-FFF2-40B4-BE49-F238E27FC236}">
                  <a16:creationId xmlns:a16="http://schemas.microsoft.com/office/drawing/2014/main" id="{1F394B0F-BEAA-4283-809B-1B9429097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2167" y="4091229"/>
              <a:ext cx="1252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přepravek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Objekt 28">
              <a:extLst>
                <a:ext uri="{FF2B5EF4-FFF2-40B4-BE49-F238E27FC236}">
                  <a16:creationId xmlns:a16="http://schemas.microsoft.com/office/drawing/2014/main" id="{EB8742CD-DF68-4A73-948A-F82830F83D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4694954"/>
                </p:ext>
              </p:extLst>
            </p:nvPr>
          </p:nvGraphicFramePr>
          <p:xfrm>
            <a:off x="3876242" y="3900407"/>
            <a:ext cx="3586979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120900" imgH="444500" progId="Equation.DSMT4">
                    <p:embed/>
                  </p:oleObj>
                </mc:Choice>
                <mc:Fallback>
                  <p:oleObj r:id="rId12" imgW="2120900" imgH="444500" progId="Equation.DSMT4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242" y="3900407"/>
                          <a:ext cx="3586979" cy="75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0145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BF15B6D-1639-4D7B-8241-9EC7FC8E16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416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velikost objednávky, optimální celkové roční náklady</a:t>
            </a:r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5D4AE45-9F44-42C4-81BF-B57DF033DE04}"/>
              </a:ext>
            </a:extLst>
          </p:cNvPr>
          <p:cNvSpPr/>
          <p:nvPr/>
        </p:nvSpPr>
        <p:spPr>
          <a:xfrm>
            <a:off x="879802" y="5705582"/>
            <a:ext cx="545187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38 – Minimální náklady při optimální velikosti objednávky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A2772F-FCAB-499D-9B0A-8713DDC39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4" y="2295396"/>
            <a:ext cx="4912114" cy="33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338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délka zásobovacího cyklu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lnSpc>
                <a:spcPct val="110000"/>
              </a:lnSpc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5D4AE45-9F44-42C4-81BF-B57DF033DE04}"/>
              </a:ext>
            </a:extLst>
          </p:cNvPr>
          <p:cNvSpPr/>
          <p:nvPr/>
        </p:nvSpPr>
        <p:spPr>
          <a:xfrm>
            <a:off x="879802" y="5705582"/>
            <a:ext cx="433939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39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Zásobovací cykly při optimální strategii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DE96B94-7D74-45D0-A0EC-1EC91F71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42355"/>
              </p:ext>
            </p:extLst>
          </p:nvPr>
        </p:nvGraphicFramePr>
        <p:xfrm>
          <a:off x="1855788" y="2212975"/>
          <a:ext cx="13176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44240" progId="Equation.DSMT4">
                  <p:embed/>
                </p:oleObj>
              </mc:Choice>
              <mc:Fallback>
                <p:oleObj name="Equation" r:id="rId2" imgW="774360" imgH="44424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4DE96B94-7D74-45D0-A0EC-1EC91F718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2212975"/>
                        <a:ext cx="1317625" cy="75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32">
            <a:extLst>
              <a:ext uri="{FF2B5EF4-FFF2-40B4-BE49-F238E27FC236}">
                <a16:creationId xmlns:a16="http://schemas.microsoft.com/office/drawing/2014/main" id="{A7D08F57-5528-4A3E-9D74-1899152F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52" y="2390950"/>
            <a:ext cx="2071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000" i="1" dirty="0">
                <a:latin typeface="Times New Roman" charset="0"/>
              </a:rPr>
              <a:t>t</a:t>
            </a:r>
            <a:r>
              <a:rPr lang="cs-CZ" sz="2000" i="1" baseline="30000" dirty="0">
                <a:latin typeface="Times New Roman" charset="0"/>
              </a:rPr>
              <a:t>*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1/10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451F505-A23D-49DB-BE45-CFE0338A9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2" y="3370730"/>
            <a:ext cx="6553200" cy="20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56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4B2147B-3FD9-497B-B85D-B10FAA51B1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214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bod </a:t>
            </a:r>
            <a:r>
              <a:rPr lang="cs-CZ" b="1" dirty="0" err="1"/>
              <a:t>znovuobjednávky</a:t>
            </a: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lnSpc>
                <a:spcPct val="110000"/>
              </a:lnSpc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marL="895350" lvl="1" indent="-285750"/>
            <a:endParaRPr lang="en-US" dirty="0"/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CE422A2-47C0-44E6-AD8F-6E21092E1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3" y="2242676"/>
            <a:ext cx="4765175" cy="3475308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5D4AE45-9F44-42C4-81BF-B57DF033DE04}"/>
              </a:ext>
            </a:extLst>
          </p:cNvPr>
          <p:cNvSpPr/>
          <p:nvPr/>
        </p:nvSpPr>
        <p:spPr>
          <a:xfrm>
            <a:off x="879802" y="5791362"/>
            <a:ext cx="358277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40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bodu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znovuobjednávky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0E265D2-6E14-42CA-ADB0-274033269A59}"/>
              </a:ext>
            </a:extLst>
          </p:cNvPr>
          <p:cNvSpPr/>
          <p:nvPr/>
        </p:nvSpPr>
        <p:spPr>
          <a:xfrm>
            <a:off x="4763602" y="2124128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Podobnost trojúhelníků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39F50BD4-10B7-461E-B324-37E2EAD1B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90343"/>
              </p:ext>
            </p:extLst>
          </p:nvPr>
        </p:nvGraphicFramePr>
        <p:xfrm>
          <a:off x="8035925" y="1952625"/>
          <a:ext cx="8175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444240" progId="Equation.DSMT4">
                  <p:embed/>
                </p:oleObj>
              </mc:Choice>
              <mc:Fallback>
                <p:oleObj name="Equation" r:id="rId6" imgW="482400" imgH="44424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39F50BD4-10B7-461E-B324-37E2EAD1B878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1952625"/>
                        <a:ext cx="8175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4A9BAFC0-CC54-4906-8154-67285F95EC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825" y="3012724"/>
          <a:ext cx="1618548" cy="69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406224" progId="Equation.3">
                  <p:embed/>
                </p:oleObj>
              </mc:Choice>
              <mc:Fallback>
                <p:oleObj name="Equation" r:id="rId8" imgW="952087" imgH="406224" progId="Equation.3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4A9BAFC0-CC54-4906-8154-67285F95EC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825" y="3012724"/>
                        <a:ext cx="1618548" cy="6905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BAFDEF0F-0F52-4C3C-AB97-DDC67BA191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825" y="3911054"/>
          <a:ext cx="259080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4000" imgH="393700" progId="Equation.3">
                  <p:embed/>
                </p:oleObj>
              </mc:Choice>
              <mc:Fallback>
                <p:oleObj name="Equation" r:id="rId10" imgW="1524000" imgH="393700" progId="Equation.3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BAFDEF0F-0F52-4C3C-AB97-DDC67BA19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825" y="3911054"/>
                        <a:ext cx="2590800" cy="669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32">
            <a:extLst>
              <a:ext uri="{FF2B5EF4-FFF2-40B4-BE49-F238E27FC236}">
                <a16:creationId xmlns:a16="http://schemas.microsoft.com/office/drawing/2014/main" id="{3860574D-F093-4444-BD1B-7E6DADF0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683" y="4037020"/>
            <a:ext cx="1243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přepravek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BEA1EBB9-F914-4195-8B9C-196D85F16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101195"/>
              </p:ext>
            </p:extLst>
          </p:nvPr>
        </p:nvGraphicFramePr>
        <p:xfrm>
          <a:off x="6257925" y="4868863"/>
          <a:ext cx="31305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419040" progId="Equation.DSMT4">
                  <p:embed/>
                </p:oleObj>
              </mc:Choice>
              <mc:Fallback>
                <p:oleObj name="Equation" r:id="rId12" imgW="1841400" imgH="41904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BEA1EBB9-F914-4195-8B9C-196D85F16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68863"/>
                        <a:ext cx="3130550" cy="712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8024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10905523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895350" lvl="1" indent="-285750"/>
            <a:r>
              <a:rPr lang="cs-CZ" dirty="0"/>
              <a:t>Firma zabývající se distribucí uhlí realizuje pravidelné </a:t>
            </a:r>
            <a:r>
              <a:rPr lang="cs-CZ" dirty="0">
                <a:solidFill>
                  <a:srgbClr val="4BA82E"/>
                </a:solidFill>
              </a:rPr>
              <a:t>týdenní objednávky </a:t>
            </a:r>
            <a:r>
              <a:rPr lang="cs-CZ" dirty="0"/>
              <a:t>(předpokládáme </a:t>
            </a:r>
            <a:r>
              <a:rPr lang="cs-CZ" dirty="0">
                <a:solidFill>
                  <a:srgbClr val="4BA82E"/>
                </a:solidFill>
              </a:rPr>
              <a:t>50 týdnů v roce</a:t>
            </a:r>
            <a:r>
              <a:rPr lang="cs-CZ" dirty="0"/>
              <a:t>). 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Roční nájem skladových prostor </a:t>
            </a:r>
            <a:r>
              <a:rPr lang="cs-CZ" dirty="0"/>
              <a:t>činí </a:t>
            </a:r>
            <a:r>
              <a:rPr lang="cs-CZ" dirty="0">
                <a:solidFill>
                  <a:srgbClr val="4BA82E"/>
                </a:solidFill>
              </a:rPr>
              <a:t>20 Kč </a:t>
            </a:r>
            <a:r>
              <a:rPr lang="cs-CZ" dirty="0"/>
              <a:t>na jednu tunu uhlí, </a:t>
            </a:r>
            <a:r>
              <a:rPr lang="cs-CZ" dirty="0">
                <a:solidFill>
                  <a:srgbClr val="4BA82E"/>
                </a:solidFill>
              </a:rPr>
              <a:t>pořizovací náklady</a:t>
            </a:r>
            <a:r>
              <a:rPr lang="cs-CZ" dirty="0"/>
              <a:t> na jednu objednávku jsou </a:t>
            </a:r>
            <a:r>
              <a:rPr lang="cs-CZ" dirty="0">
                <a:solidFill>
                  <a:srgbClr val="4BA82E"/>
                </a:solidFill>
              </a:rPr>
              <a:t>800 Kč</a:t>
            </a:r>
            <a:r>
              <a:rPr lang="cs-CZ" dirty="0"/>
              <a:t>. </a:t>
            </a:r>
          </a:p>
          <a:p>
            <a:pPr marL="895350" lvl="1" indent="-285750"/>
            <a:r>
              <a:rPr lang="cs-CZ" dirty="0"/>
              <a:t>Zkušební </a:t>
            </a:r>
            <a:r>
              <a:rPr lang="cs-CZ" dirty="0">
                <a:solidFill>
                  <a:srgbClr val="4BA82E"/>
                </a:solidFill>
              </a:rPr>
              <a:t>přechod</a:t>
            </a:r>
            <a:r>
              <a:rPr lang="cs-CZ" dirty="0"/>
              <a:t> na pravidelné </a:t>
            </a:r>
            <a:r>
              <a:rPr lang="cs-CZ" dirty="0">
                <a:solidFill>
                  <a:srgbClr val="4BA82E"/>
                </a:solidFill>
              </a:rPr>
              <a:t>dvoutýdenní objednávky</a:t>
            </a:r>
            <a:r>
              <a:rPr lang="cs-CZ" dirty="0"/>
              <a:t> nezpůsobil žádnou změnu celkových ročních nákladů.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Vypočtěte velikost objednávky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velikost celkových ročních nákladů </a:t>
            </a:r>
            <a:r>
              <a:rPr lang="cs-CZ" dirty="0"/>
              <a:t>odpovídající předchozí i </a:t>
            </a:r>
            <a:r>
              <a:rPr lang="cs-CZ" dirty="0">
                <a:solidFill>
                  <a:srgbClr val="4BA82E"/>
                </a:solidFill>
              </a:rPr>
              <a:t>současné strategii</a:t>
            </a:r>
            <a:r>
              <a:rPr lang="cs-CZ" dirty="0"/>
              <a:t>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Optimalizujte zásobovací proces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</p:spTree>
    <p:extLst>
      <p:ext uri="{BB962C8B-B14F-4D97-AF65-F5344CB8AC3E}">
        <p14:creationId xmlns:p14="http://schemas.microsoft.com/office/powerpoint/2010/main" val="4029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429113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Ekonomický model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Procesy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Činitelé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Matematický model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Proměnné </a:t>
            </a:r>
            <a:r>
              <a:rPr lang="en-US" dirty="0"/>
              <a:t>– </a:t>
            </a:r>
            <a:r>
              <a:rPr lang="cs-CZ" dirty="0"/>
              <a:t>spojité</a:t>
            </a:r>
            <a:r>
              <a:rPr lang="en-US" dirty="0"/>
              <a:t>, </a:t>
            </a:r>
            <a:r>
              <a:rPr lang="cs-CZ" dirty="0"/>
              <a:t>celočíselné</a:t>
            </a:r>
            <a:r>
              <a:rPr lang="en-US" dirty="0"/>
              <a:t>, </a:t>
            </a:r>
            <a:r>
              <a:rPr lang="cs-CZ" dirty="0"/>
              <a:t>binární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Omezující podmínky</a:t>
            </a:r>
            <a:r>
              <a:rPr lang="en-US" dirty="0"/>
              <a:t> – </a:t>
            </a:r>
            <a:r>
              <a:rPr lang="cs-CZ" dirty="0"/>
              <a:t>rovnice</a:t>
            </a:r>
            <a:r>
              <a:rPr lang="en-US" dirty="0"/>
              <a:t>, </a:t>
            </a:r>
            <a:r>
              <a:rPr lang="cs-CZ" dirty="0"/>
              <a:t>nerovnice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Účelová funkce </a:t>
            </a:r>
            <a:r>
              <a:rPr lang="en-US" dirty="0"/>
              <a:t>– max, min.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Přípustné</a:t>
            </a:r>
            <a:r>
              <a:rPr lang="en-US" dirty="0"/>
              <a:t> – </a:t>
            </a:r>
            <a:r>
              <a:rPr lang="cs-CZ" dirty="0"/>
              <a:t>vyhovuje všem omezujícím podmínkám.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Optimální</a:t>
            </a:r>
            <a:r>
              <a:rPr lang="en-US" dirty="0"/>
              <a:t> – </a:t>
            </a:r>
            <a:r>
              <a:rPr lang="cs-CZ" dirty="0"/>
              <a:t>přípustné řešení s nejlepší hodnotou účelové funkce.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Nepřípustné</a:t>
            </a:r>
            <a:r>
              <a:rPr lang="en-US" dirty="0"/>
              <a:t> – </a:t>
            </a:r>
            <a:r>
              <a:rPr lang="cs-CZ" dirty="0"/>
              <a:t>nesplňuje některou z omezujících podmínek</a:t>
            </a:r>
            <a:r>
              <a:rPr lang="en-US" dirty="0"/>
              <a:t>.</a:t>
            </a:r>
          </a:p>
          <a:p>
            <a:pPr marL="3810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212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Vstupní parametry a proměnné</a:t>
            </a:r>
            <a:endParaRPr lang="en-US" b="1" dirty="0"/>
          </a:p>
          <a:p>
            <a:pPr marL="895350" lvl="1" indent="-285750"/>
            <a:r>
              <a:rPr lang="cs-CZ" dirty="0"/>
              <a:t>Roční skladovací náklady na jednotku</a:t>
            </a:r>
            <a:endParaRPr lang="en-US" dirty="0"/>
          </a:p>
          <a:p>
            <a:pPr marL="895350" lvl="1" indent="-285750"/>
            <a:r>
              <a:rPr lang="cs-CZ" dirty="0"/>
              <a:t>Pořizovací náklady</a:t>
            </a:r>
            <a:endParaRPr lang="en-US" dirty="0"/>
          </a:p>
          <a:p>
            <a:pPr marL="895350" lvl="1" indent="-285750"/>
            <a:r>
              <a:rPr lang="cs-CZ" dirty="0"/>
              <a:t>Počet objednávek – strategie 1</a:t>
            </a:r>
          </a:p>
          <a:p>
            <a:pPr marL="895350" lvl="1" indent="-285750"/>
            <a:r>
              <a:rPr lang="cs-CZ" dirty="0"/>
              <a:t>Počet objednávek – strategie 2</a:t>
            </a:r>
          </a:p>
          <a:p>
            <a:pPr marL="895350" lvl="1" indent="-285750"/>
            <a:r>
              <a:rPr lang="cs-CZ" dirty="0"/>
              <a:t>Velikost objednávky – strategie 1</a:t>
            </a:r>
          </a:p>
          <a:p>
            <a:pPr marL="895350" lvl="1" indent="-285750"/>
            <a:r>
              <a:rPr lang="cs-CZ" dirty="0"/>
              <a:t>Velikost objednávky – strategie 2</a:t>
            </a:r>
            <a:endParaRPr lang="en-US" dirty="0"/>
          </a:p>
          <a:p>
            <a:pPr marL="895350" lvl="1" indent="-285750"/>
            <a:r>
              <a:rPr lang="cs-CZ" dirty="0"/>
              <a:t>Celkové roční náklady – strategie 1</a:t>
            </a:r>
          </a:p>
          <a:p>
            <a:pPr marL="895350" lvl="1" indent="-285750"/>
            <a:r>
              <a:rPr lang="cs-CZ" dirty="0"/>
              <a:t>Celkové roční náklady – strategie 2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C071871-B26E-4D04-BE99-6C7B7637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612" y="1932242"/>
            <a:ext cx="3510935" cy="253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cs-CZ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800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objednávka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50/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25/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2q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1863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Velikost objednávky a celkové roční náklady pro obě strategie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Operační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I, ŠAVŠ, Jan </a:t>
            </a:r>
            <a:r>
              <a:rPr lang="en-US" dirty="0" err="1"/>
              <a:t>Fábry</a:t>
            </a:r>
            <a:r>
              <a:rPr lang="en-US" dirty="0"/>
              <a:t>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Model EOQ – Optimální velikost objednávky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531CB1DB-87D0-411C-84A7-EC59CDD1E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0617" y="2155274"/>
                <a:ext cx="1411760" cy="447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19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cs-CZ" sz="19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531CB1DB-87D0-411C-84A7-EC59CDD1E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17" y="2155274"/>
                <a:ext cx="1411760" cy="447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570DE089-1A5B-452E-8269-2BAAEA73B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0617" y="2503869"/>
                <a:ext cx="3510935" cy="693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cs-CZ" sz="19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cs-CZ" sz="19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altLang="cs-CZ" sz="19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altLang="cs-CZ" sz="19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altLang="cs-CZ" sz="19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cs-CZ" altLang="cs-CZ" sz="1900" b="0" i="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cs-CZ" sz="1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570DE089-1A5B-452E-8269-2BAAEA73B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17" y="2503869"/>
                <a:ext cx="3510935" cy="693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24B85E53-0932-43E0-9F01-09DED570C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0617" y="3199186"/>
                <a:ext cx="4074574" cy="693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9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f>
                        <m:fPr>
                          <m:ctrlPr>
                            <a:rPr lang="en-US" altLang="cs-CZ" sz="19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+50(800)=20</m:t>
                      </m:r>
                      <m:f>
                        <m:fPr>
                          <m:ctrlPr>
                            <a:rPr lang="en-US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cs-CZ" altLang="cs-CZ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altLang="cs-CZ" sz="19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25(800)</m:t>
                      </m:r>
                    </m:oMath>
                  </m:oMathPara>
                </a14:m>
                <a:endParaRPr lang="en-US" altLang="cs-CZ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24B85E53-0932-43E0-9F01-09DED570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17" y="3199186"/>
                <a:ext cx="4074574" cy="693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A2879C30-F733-4ED6-A6CD-8F0795BD9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0616" y="3892632"/>
                <a:ext cx="2145291" cy="458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cs-CZ" altLang="cs-CZ" sz="19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=2000</m:t>
                    </m:r>
                  </m:oMath>
                </a14:m>
                <a:r>
                  <a:rPr lang="cs-CZ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</a:t>
                </a:r>
                <a:endParaRPr lang="en-US" alt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A2879C30-F733-4ED6-A6CD-8F0795BD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16" y="3892632"/>
                <a:ext cx="2145291" cy="458354"/>
              </a:xfrm>
              <a:prstGeom prst="rect">
                <a:avLst/>
              </a:prstGeom>
              <a:blipFill>
                <a:blip r:embed="rId6"/>
                <a:stretch>
                  <a:fillRect t="-8000" b="-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899DC4BF-1A53-4817-94F7-5C738C32FB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289" y="5281394"/>
                <a:ext cx="3510935" cy="458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=50.2000=100000</m:t>
                    </m:r>
                  </m:oMath>
                </a14:m>
                <a:r>
                  <a:rPr lang="cs-CZ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</a:t>
                </a:r>
                <a:endParaRPr lang="en-US" altLang="cs-CZ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899DC4BF-1A53-4817-94F7-5C738C32F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289" y="5281394"/>
                <a:ext cx="3510935" cy="458354"/>
              </a:xfrm>
              <a:prstGeom prst="rect">
                <a:avLst/>
              </a:prstGeom>
              <a:blipFill>
                <a:blip r:embed="rId7"/>
                <a:stretch>
                  <a:fillRect l="-521" t="-6579" b="-9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C09459FD-4E5B-4913-8064-D53B394AD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0616" y="4824912"/>
                <a:ext cx="3089837" cy="447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1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=60000</m:t>
                    </m:r>
                  </m:oMath>
                </a14:m>
                <a:r>
                  <a:rPr lang="cs-CZ" altLang="cs-CZ" sz="19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Kč</a:t>
                </a:r>
              </a:p>
            </p:txBody>
          </p:sp>
        </mc:Choice>
        <mc:Fallback xmlns=""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C09459FD-4E5B-4913-8064-D53B394AD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616" y="4824912"/>
                <a:ext cx="3089837" cy="447293"/>
              </a:xfrm>
              <a:prstGeom prst="rect">
                <a:avLst/>
              </a:prstGeom>
              <a:blipFill>
                <a:blip r:embed="rId8"/>
                <a:stretch>
                  <a:fillRect t="-6757" b="-121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E2C5893F-FA85-4182-94EE-CA4E8440B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289" y="4358772"/>
                <a:ext cx="2145291" cy="458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cs-CZ" altLang="cs-CZ" sz="19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altLang="cs-CZ" sz="1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=4000</m:t>
                    </m:r>
                  </m:oMath>
                </a14:m>
                <a:r>
                  <a:rPr lang="cs-CZ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</a:t>
                </a:r>
                <a:endParaRPr lang="en-US" alt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E2C5893F-FA85-4182-94EE-CA4E8440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289" y="4358772"/>
                <a:ext cx="2145291" cy="458354"/>
              </a:xfrm>
              <a:prstGeom prst="rect">
                <a:avLst/>
              </a:prstGeom>
              <a:blipFill>
                <a:blip r:embed="rId9"/>
                <a:stretch>
                  <a:fillRect t="-6667" b="-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2B1AD719-8F21-4154-8955-3505874B0A81}"/>
              </a:ext>
            </a:extLst>
          </p:cNvPr>
          <p:cNvSpPr txBox="1">
            <a:spLocks/>
          </p:cNvSpPr>
          <p:nvPr/>
        </p:nvSpPr>
        <p:spPr>
          <a:xfrm>
            <a:off x="5076507" y="2770089"/>
            <a:ext cx="6820055" cy="51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2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3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velikost objednávky a optimální celkové roční náklady</a:t>
            </a:r>
            <a:endParaRPr lang="en-US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FFDC6D3-6980-412A-AA6E-99799DF178D4}"/>
              </a:ext>
            </a:extLst>
          </p:cNvPr>
          <p:cNvGrpSpPr/>
          <p:nvPr/>
        </p:nvGrpSpPr>
        <p:grpSpPr>
          <a:xfrm>
            <a:off x="5810281" y="3211419"/>
            <a:ext cx="4788007" cy="1072073"/>
            <a:chOff x="1148532" y="2682415"/>
            <a:chExt cx="4788007" cy="1072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B4A31A6E-60B7-45FC-9C84-4E540FF85B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8532" y="2682415"/>
                  <a:ext cx="4788007" cy="1072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just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altLang="cs-CZ" sz="19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altLang="cs-CZ" sz="1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sz="1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2(100000)(800)</m:t>
                                </m:r>
                              </m:num>
                              <m:den>
                                <m:r>
                                  <a:rPr lang="cs-CZ" altLang="cs-CZ" sz="1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</m:e>
                        </m:rad>
                        <m:acc>
                          <m:accPr>
                            <m:chr m:val="̇"/>
                            <m:ctrlPr>
                              <a:rPr lang="cs-CZ" altLang="cs-CZ" sz="19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9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2828</m:t>
                        </m:r>
                      </m:oMath>
                    </m:oMathPara>
                  </a14:m>
                  <a:endParaRPr lang="cs-CZ" altLang="cs-CZ" sz="19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B4A31A6E-60B7-45FC-9C84-4E540FF85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8532" y="2682415"/>
                  <a:ext cx="4788007" cy="10720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ED626CC1-1FD9-40E3-B99B-F0C7EDE2E1EC}"/>
                </a:ext>
              </a:extLst>
            </p:cNvPr>
            <p:cNvSpPr txBox="1"/>
            <p:nvPr/>
          </p:nvSpPr>
          <p:spPr>
            <a:xfrm>
              <a:off x="4529057" y="3005286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BE48F88-4DD9-4031-9D79-BE3BE4FB7536}"/>
              </a:ext>
            </a:extLst>
          </p:cNvPr>
          <p:cNvGrpSpPr/>
          <p:nvPr/>
        </p:nvGrpSpPr>
        <p:grpSpPr>
          <a:xfrm>
            <a:off x="5810280" y="4256232"/>
            <a:ext cx="6086282" cy="1072073"/>
            <a:chOff x="1148532" y="2682415"/>
            <a:chExt cx="4788007" cy="1072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3D1BE7B9-7CF8-4611-A22A-2A4797A573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8532" y="2682415"/>
                  <a:ext cx="4788007" cy="1072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just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s-CZ" altLang="cs-CZ" sz="19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altLang="cs-CZ" sz="1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2(100000)(20)(800)</m:t>
                            </m:r>
                          </m:e>
                        </m:rad>
                        <m:acc>
                          <m:accPr>
                            <m:chr m:val="̇"/>
                            <m:ctrlPr>
                              <a:rPr lang="cs-CZ" altLang="cs-CZ" sz="1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9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56570</m:t>
                        </m:r>
                      </m:oMath>
                    </m:oMathPara>
                  </a14:m>
                  <a:endParaRPr lang="cs-CZ" altLang="cs-CZ" sz="1900" i="1" dirty="0"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3D1BE7B9-7CF8-4611-A22A-2A4797A57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8532" y="2682415"/>
                  <a:ext cx="4788007" cy="10720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5A08F3EB-0B7F-489D-A358-DE375BF5A7C6}"/>
                </a:ext>
              </a:extLst>
            </p:cNvPr>
            <p:cNvSpPr txBox="1"/>
            <p:nvPr/>
          </p:nvSpPr>
          <p:spPr>
            <a:xfrm>
              <a:off x="4361128" y="2721196"/>
              <a:ext cx="3810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8005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Řízení zásob</a:t>
            </a:r>
            <a:r>
              <a:rPr lang="en-US" b="1" dirty="0"/>
              <a:t> 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Jaká </a:t>
            </a:r>
            <a:r>
              <a:rPr lang="cs-CZ" dirty="0"/>
              <a:t>je</a:t>
            </a:r>
            <a:r>
              <a:rPr lang="cs-CZ" dirty="0">
                <a:solidFill>
                  <a:srgbClr val="4BA82E"/>
                </a:solidFill>
              </a:rPr>
              <a:t> optimální velikost výrobní dávky</a:t>
            </a:r>
            <a:r>
              <a:rPr lang="cs-CZ" dirty="0"/>
              <a:t>?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Jaký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maximální stav </a:t>
            </a:r>
            <a:r>
              <a:rPr lang="cs-CZ" dirty="0"/>
              <a:t>zásoby?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Jaké </a:t>
            </a:r>
            <a:r>
              <a:rPr lang="cs-CZ" dirty="0"/>
              <a:t>jsou</a:t>
            </a:r>
            <a:r>
              <a:rPr lang="cs-CZ" dirty="0">
                <a:solidFill>
                  <a:srgbClr val="4BA82E"/>
                </a:solidFill>
              </a:rPr>
              <a:t> celkové náklady</a:t>
            </a:r>
            <a:r>
              <a:rPr lang="cs-CZ" dirty="0"/>
              <a:t>?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Jak</a:t>
            </a:r>
            <a:r>
              <a:rPr lang="cs-CZ" dirty="0"/>
              <a:t> dlouho</a:t>
            </a:r>
            <a:r>
              <a:rPr lang="cs-CZ" dirty="0">
                <a:solidFill>
                  <a:srgbClr val="4BA82E"/>
                </a:solidFill>
              </a:rPr>
              <a:t> trvá výroba</a:t>
            </a:r>
            <a:r>
              <a:rPr lang="cs-CZ" dirty="0"/>
              <a:t>?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Kdy</a:t>
            </a:r>
            <a:r>
              <a:rPr lang="cs-CZ" dirty="0"/>
              <a:t> se má </a:t>
            </a:r>
            <a:r>
              <a:rPr lang="cs-CZ" dirty="0">
                <a:solidFill>
                  <a:srgbClr val="4BA82E"/>
                </a:solidFill>
              </a:rPr>
              <a:t>začít</a:t>
            </a:r>
            <a:r>
              <a:rPr lang="cs-CZ" dirty="0"/>
              <a:t> s </a:t>
            </a:r>
            <a:r>
              <a:rPr lang="cs-CZ" dirty="0">
                <a:solidFill>
                  <a:srgbClr val="4BA82E"/>
                </a:solidFill>
              </a:rPr>
              <a:t>přípravou</a:t>
            </a:r>
            <a:r>
              <a:rPr lang="cs-CZ" dirty="0"/>
              <a:t> následující výrobní dávky?</a:t>
            </a:r>
          </a:p>
          <a:p>
            <a:pPr marL="895350" lvl="1" indent="-285750"/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329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Předpoklady</a:t>
            </a:r>
            <a:r>
              <a:rPr lang="en-US" b="1" dirty="0"/>
              <a:t> 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položka</a:t>
            </a:r>
            <a:r>
              <a:rPr lang="cs-CZ" dirty="0"/>
              <a:t> jediného typu,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poptávka</a:t>
            </a:r>
            <a:r>
              <a:rPr lang="cs-CZ" dirty="0"/>
              <a:t> je předem známá a v čase konstantní (statická)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délka časového intervalu nutného pro přípravu následující výrobní dávky</a:t>
            </a:r>
            <a:r>
              <a:rPr lang="cs-CZ" dirty="0"/>
              <a:t> je známá a konstantní hodnota,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čerpání</a:t>
            </a:r>
            <a:r>
              <a:rPr lang="cs-CZ" dirty="0"/>
              <a:t> zásob ze skladu je rovnoměrné,</a:t>
            </a:r>
            <a:endParaRPr lang="en-US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velikost dávky </a:t>
            </a:r>
            <a:r>
              <a:rPr lang="cs-CZ" dirty="0"/>
              <a:t>je konstantní,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doplnění </a:t>
            </a:r>
            <a:r>
              <a:rPr lang="cs-CZ" dirty="0"/>
              <a:t>probíhá v produkčním cyklu,</a:t>
            </a:r>
          </a:p>
          <a:p>
            <a:pPr marL="895350" lvl="1" indent="-285750"/>
            <a:r>
              <a:rPr lang="cs-CZ" dirty="0"/>
              <a:t>žádný </a:t>
            </a:r>
            <a:r>
              <a:rPr lang="cs-CZ" dirty="0">
                <a:solidFill>
                  <a:srgbClr val="4BA82E"/>
                </a:solidFill>
              </a:rPr>
              <a:t>nedostatek</a:t>
            </a:r>
            <a:r>
              <a:rPr lang="cs-CZ" dirty="0"/>
              <a:t> ani </a:t>
            </a:r>
            <a:r>
              <a:rPr lang="cs-CZ" dirty="0">
                <a:solidFill>
                  <a:srgbClr val="4BA82E"/>
                </a:solidFill>
              </a:rPr>
              <a:t>přebytek</a:t>
            </a:r>
            <a:r>
              <a:rPr lang="cs-CZ" dirty="0"/>
              <a:t> (produkční cyklus začíná přesně v momentě dokončení spotřebního cyklu).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Operační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I, ŠAVŠ, Jan </a:t>
            </a:r>
            <a:r>
              <a:rPr lang="en-US" dirty="0" err="1"/>
              <a:t>Fábry</a:t>
            </a:r>
            <a:r>
              <a:rPr lang="en-US" dirty="0"/>
              <a:t>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4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Zásobovací cykly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983AD8D-11BD-4B77-AAA5-2E1CBC6A8A4C}"/>
              </a:ext>
            </a:extLst>
          </p:cNvPr>
          <p:cNvSpPr/>
          <p:nvPr/>
        </p:nvSpPr>
        <p:spPr>
          <a:xfrm>
            <a:off x="1328937" y="5873705"/>
            <a:ext cx="544225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41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Zásobovací cykly v produkčně – spotřebním modelu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14389C-0BB8-4B42-A0F8-B88EDC7BA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5" y="2188723"/>
            <a:ext cx="5874447" cy="36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13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Zásobovací cykly</a:t>
            </a:r>
          </a:p>
          <a:p>
            <a:pPr marL="895350" lvl="1" indent="-285750"/>
            <a:r>
              <a:rPr lang="cs-CZ" dirty="0"/>
              <a:t>Produkční cyklus</a:t>
            </a:r>
            <a:endParaRPr lang="en-US" dirty="0"/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intenzita produkce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intenzita spotřeby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doplňování zásob</a:t>
            </a:r>
            <a:r>
              <a:rPr lang="en-US" dirty="0"/>
              <a:t>.</a:t>
            </a:r>
            <a:endParaRPr lang="cs-CZ" dirty="0"/>
          </a:p>
          <a:p>
            <a:pPr marL="895350" lvl="1" indent="-285750"/>
            <a:r>
              <a:rPr lang="cs-CZ" dirty="0"/>
              <a:t>Spotřební cyklus</a:t>
            </a:r>
            <a:endParaRPr lang="en-US" dirty="0"/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intenzita spotřeby</a:t>
            </a:r>
            <a:r>
              <a:rPr lang="en-US" dirty="0"/>
              <a:t>,</a:t>
            </a:r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čerpání</a:t>
            </a:r>
            <a:r>
              <a:rPr lang="en-US" dirty="0"/>
              <a:t>.</a:t>
            </a:r>
          </a:p>
          <a:p>
            <a:pPr lvl="2" indent="0">
              <a:buNone/>
            </a:pP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sp>
        <p:nvSpPr>
          <p:cNvPr id="12" name="Text Box 1032">
            <a:extLst>
              <a:ext uri="{FF2B5EF4-FFF2-40B4-BE49-F238E27FC236}">
                <a16:creationId xmlns:a16="http://schemas.microsoft.com/office/drawing/2014/main" id="{F78657E4-6425-47A4-B388-4286FDBEE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53" y="4482107"/>
            <a:ext cx="3692036" cy="469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144000" anchor="ctr" anchorCtr="0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intenzita produkce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intenzita spotřeby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0192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44789CD-A511-446E-BCCA-E448E0749A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89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895350" lvl="1" indent="-285750"/>
            <a:r>
              <a:rPr lang="cs-CZ" dirty="0"/>
              <a:t>Soukromý pivovar vyrábí </a:t>
            </a:r>
            <a:r>
              <a:rPr lang="cs-CZ" dirty="0">
                <a:solidFill>
                  <a:srgbClr val="4BA82E"/>
                </a:solidFill>
              </a:rPr>
              <a:t>měsíčně 4 000 hl </a:t>
            </a:r>
            <a:r>
              <a:rPr lang="cs-CZ" dirty="0"/>
              <a:t>piva.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25 % produkce</a:t>
            </a:r>
            <a:r>
              <a:rPr lang="cs-CZ" dirty="0"/>
              <a:t> se prodává v podobě lahvového piva. Prázdné půllitrové láhve jsou uloženy v </a:t>
            </a:r>
            <a:r>
              <a:rPr lang="cs-CZ" dirty="0">
                <a:solidFill>
                  <a:srgbClr val="4BA82E"/>
                </a:solidFill>
              </a:rPr>
              <a:t>pivních přepravkách </a:t>
            </a:r>
            <a:r>
              <a:rPr lang="cs-CZ" dirty="0"/>
              <a:t>po </a:t>
            </a:r>
            <a:r>
              <a:rPr lang="cs-CZ" dirty="0">
                <a:solidFill>
                  <a:srgbClr val="4BA82E"/>
                </a:solidFill>
              </a:rPr>
              <a:t>20 lahvích</a:t>
            </a:r>
            <a:r>
              <a:rPr lang="cs-CZ" dirty="0"/>
              <a:t>. </a:t>
            </a:r>
            <a:r>
              <a:rPr lang="cs-CZ" dirty="0">
                <a:solidFill>
                  <a:srgbClr val="4BA82E"/>
                </a:solidFill>
              </a:rPr>
              <a:t>Průměrné roční skladovací náklady </a:t>
            </a:r>
            <a:r>
              <a:rPr lang="cs-CZ" dirty="0"/>
              <a:t>jsou vyčísleny na </a:t>
            </a:r>
            <a:r>
              <a:rPr lang="cs-CZ" dirty="0">
                <a:solidFill>
                  <a:srgbClr val="4BA82E"/>
                </a:solidFill>
              </a:rPr>
              <a:t>20 Kč za jednu přepravku</a:t>
            </a:r>
            <a:r>
              <a:rPr lang="cs-CZ" dirty="0"/>
              <a:t>. </a:t>
            </a:r>
          </a:p>
          <a:p>
            <a:pPr marL="895350" lvl="1" indent="-285750"/>
            <a:r>
              <a:rPr lang="cs-CZ" dirty="0"/>
              <a:t>Linka je schopná vyčistit maximálně </a:t>
            </a:r>
            <a:r>
              <a:rPr lang="cs-CZ" dirty="0">
                <a:solidFill>
                  <a:srgbClr val="4BA82E"/>
                </a:solidFill>
              </a:rPr>
              <a:t>8 000 lahví za den</a:t>
            </a:r>
            <a:r>
              <a:rPr lang="cs-CZ" dirty="0"/>
              <a:t>.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Náklady</a:t>
            </a:r>
            <a:r>
              <a:rPr lang="cs-CZ" dirty="0"/>
              <a:t> spojené s </a:t>
            </a:r>
            <a:r>
              <a:rPr lang="cs-CZ" dirty="0">
                <a:solidFill>
                  <a:srgbClr val="4BA82E"/>
                </a:solidFill>
              </a:rPr>
              <a:t>přípravou jedné čistící dávky </a:t>
            </a:r>
            <a:r>
              <a:rPr lang="cs-CZ" dirty="0"/>
              <a:t>jsou </a:t>
            </a:r>
            <a:r>
              <a:rPr lang="cs-CZ" dirty="0">
                <a:solidFill>
                  <a:srgbClr val="4BA82E"/>
                </a:solidFill>
              </a:rPr>
              <a:t>12 000 Kč</a:t>
            </a:r>
            <a:r>
              <a:rPr lang="cs-CZ" dirty="0"/>
              <a:t>.</a:t>
            </a:r>
          </a:p>
          <a:p>
            <a:pPr marL="895350" lvl="1" indent="-285750"/>
            <a:r>
              <a:rPr lang="cs-CZ" dirty="0"/>
              <a:t>Příprava </a:t>
            </a:r>
            <a:r>
              <a:rPr lang="cs-CZ" dirty="0">
                <a:solidFill>
                  <a:srgbClr val="4BA82E"/>
                </a:solidFill>
              </a:rPr>
              <a:t>čistící linky </a:t>
            </a:r>
            <a:r>
              <a:rPr lang="cs-CZ" dirty="0"/>
              <a:t>trvá </a:t>
            </a:r>
            <a:r>
              <a:rPr lang="cs-CZ" dirty="0">
                <a:solidFill>
                  <a:srgbClr val="4BA82E"/>
                </a:solidFill>
              </a:rPr>
              <a:t>1/2 měsíce</a:t>
            </a:r>
            <a:r>
              <a:rPr lang="cs-CZ" dirty="0"/>
              <a:t>. </a:t>
            </a:r>
            <a:endParaRPr lang="cs-CZ" dirty="0">
              <a:solidFill>
                <a:srgbClr val="4BA82E"/>
              </a:solidFill>
            </a:endParaRP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Cílem </a:t>
            </a:r>
            <a:r>
              <a:rPr lang="cs-CZ" dirty="0"/>
              <a:t>je</a:t>
            </a:r>
            <a:r>
              <a:rPr lang="cs-CZ" dirty="0">
                <a:solidFill>
                  <a:srgbClr val="4BA82E"/>
                </a:solidFill>
              </a:rPr>
              <a:t> optimalizovat výrobní </a:t>
            </a:r>
            <a:r>
              <a:rPr lang="cs-CZ" dirty="0"/>
              <a:t>a</a:t>
            </a:r>
            <a:r>
              <a:rPr lang="cs-CZ" dirty="0">
                <a:solidFill>
                  <a:srgbClr val="4BA82E"/>
                </a:solidFill>
              </a:rPr>
              <a:t> zásobovací proces</a:t>
            </a:r>
            <a:r>
              <a:rPr lang="cs-CZ" dirty="0"/>
              <a:t>.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A05478A-D98E-48DE-B05F-A92D426A9742}"/>
              </a:ext>
            </a:extLst>
          </p:cNvPr>
          <p:cNvSpPr/>
          <p:nvPr/>
        </p:nvSpPr>
        <p:spPr>
          <a:xfrm>
            <a:off x="1773154" y="5887773"/>
            <a:ext cx="247189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42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Produkční cyklus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F8EC582-A1AA-4A34-8B92-F8DCF391CF9B}"/>
              </a:ext>
            </a:extLst>
          </p:cNvPr>
          <p:cNvSpPr/>
          <p:nvPr/>
        </p:nvSpPr>
        <p:spPr>
          <a:xfrm>
            <a:off x="6482885" y="5873705"/>
            <a:ext cx="243182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43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Spotřební cyklus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5FEA419-F327-434C-86D2-F39ED0D46F52}"/>
              </a:ext>
            </a:extLst>
          </p:cNvPr>
          <p:cNvGrpSpPr/>
          <p:nvPr/>
        </p:nvGrpSpPr>
        <p:grpSpPr>
          <a:xfrm>
            <a:off x="1773154" y="4242135"/>
            <a:ext cx="3669610" cy="1550419"/>
            <a:chOff x="1773154" y="4242135"/>
            <a:chExt cx="3669610" cy="1550419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6E76BEF-9D22-4578-8836-3A95B648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3154" y="4242135"/>
              <a:ext cx="3669610" cy="1510629"/>
            </a:xfrm>
            <a:prstGeom prst="rect">
              <a:avLst/>
            </a:prstGeom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D9CCF4E4-C138-4D50-B8F7-3CE2FAECBBAF}"/>
                </a:ext>
              </a:extLst>
            </p:cNvPr>
            <p:cNvSpPr/>
            <p:nvPr/>
          </p:nvSpPr>
          <p:spPr>
            <a:xfrm>
              <a:off x="1961442" y="4617267"/>
              <a:ext cx="763651" cy="51693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D795DB3C-99B3-4814-860C-9784313A5EE7}"/>
                </a:ext>
              </a:extLst>
            </p:cNvPr>
            <p:cNvSpPr/>
            <p:nvPr/>
          </p:nvSpPr>
          <p:spPr>
            <a:xfrm>
              <a:off x="2239167" y="4638836"/>
              <a:ext cx="763651" cy="23689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62F6089A-0D5E-4A6E-8D14-052586EC856E}"/>
                </a:ext>
              </a:extLst>
            </p:cNvPr>
            <p:cNvSpPr/>
            <p:nvPr/>
          </p:nvSpPr>
          <p:spPr>
            <a:xfrm>
              <a:off x="2056890" y="4592169"/>
              <a:ext cx="926613" cy="516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Čistící linka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4EEC32F8-2CB4-49E2-A4E8-650D3052B0AF}"/>
                </a:ext>
              </a:extLst>
            </p:cNvPr>
            <p:cNvSpPr/>
            <p:nvPr/>
          </p:nvSpPr>
          <p:spPr>
            <a:xfrm>
              <a:off x="4030244" y="5415436"/>
              <a:ext cx="763651" cy="2368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FF962A8D-C2D0-4819-8694-1291FE9A68A2}"/>
                </a:ext>
              </a:extLst>
            </p:cNvPr>
            <p:cNvSpPr/>
            <p:nvPr/>
          </p:nvSpPr>
          <p:spPr>
            <a:xfrm>
              <a:off x="3846661" y="5275618"/>
              <a:ext cx="1057949" cy="516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Sklad</a:t>
              </a:r>
              <a:endPara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A9AB224A-0C84-4AE2-829D-CC66AC4FB595}"/>
                </a:ext>
              </a:extLst>
            </p:cNvPr>
            <p:cNvSpPr/>
            <p:nvPr/>
          </p:nvSpPr>
          <p:spPr>
            <a:xfrm>
              <a:off x="3987050" y="4388215"/>
              <a:ext cx="926613" cy="5169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Plnění lahví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4185137-49DE-40ED-819D-9D1469DBABDF}"/>
              </a:ext>
            </a:extLst>
          </p:cNvPr>
          <p:cNvGrpSpPr/>
          <p:nvPr/>
        </p:nvGrpSpPr>
        <p:grpSpPr>
          <a:xfrm>
            <a:off x="6482885" y="4182163"/>
            <a:ext cx="3829154" cy="1610391"/>
            <a:chOff x="6482885" y="4182163"/>
            <a:chExt cx="3829154" cy="1610391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33D94744-793E-415B-84F8-93C7E5CEE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2885" y="4182163"/>
              <a:ext cx="3829154" cy="1576307"/>
            </a:xfrm>
            <a:prstGeom prst="rect">
              <a:avLst/>
            </a:prstGeom>
          </p:spPr>
        </p:pic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3AA751C7-8034-48A4-BBCF-C42C7653AADE}"/>
                </a:ext>
              </a:extLst>
            </p:cNvPr>
            <p:cNvSpPr/>
            <p:nvPr/>
          </p:nvSpPr>
          <p:spPr>
            <a:xfrm>
              <a:off x="8701039" y="5395711"/>
              <a:ext cx="763651" cy="2368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F6AD6F1A-C645-4B36-83AE-7FC3581E055B}"/>
                </a:ext>
              </a:extLst>
            </p:cNvPr>
            <p:cNvSpPr/>
            <p:nvPr/>
          </p:nvSpPr>
          <p:spPr>
            <a:xfrm>
              <a:off x="8635483" y="5275618"/>
              <a:ext cx="1057949" cy="516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Sklad</a:t>
              </a:r>
              <a:endPara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ECAA34FC-DDD4-414F-8D60-37B775FAF243}"/>
                </a:ext>
              </a:extLst>
            </p:cNvPr>
            <p:cNvSpPr/>
            <p:nvPr/>
          </p:nvSpPr>
          <p:spPr>
            <a:xfrm>
              <a:off x="8812084" y="4333701"/>
              <a:ext cx="926613" cy="51693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Plnění lahví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C68C4A4-8D59-4437-8D39-A0347C27332D}"/>
                </a:ext>
              </a:extLst>
            </p:cNvPr>
            <p:cNvSpPr/>
            <p:nvPr/>
          </p:nvSpPr>
          <p:spPr>
            <a:xfrm>
              <a:off x="6734960" y="4553912"/>
              <a:ext cx="1037003" cy="5169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Čistící linka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92468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5"/>
            <a:ext cx="11317005" cy="4051707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Vstupní parametry a proměnné</a:t>
            </a:r>
            <a:endParaRPr lang="en-US" b="1" dirty="0"/>
          </a:p>
          <a:p>
            <a:pPr marL="895350" lvl="1" indent="-285750"/>
            <a:r>
              <a:rPr lang="cs-CZ" dirty="0"/>
              <a:t>Velikost celkové (roční) poptávky</a:t>
            </a:r>
            <a:endParaRPr lang="en-US" dirty="0"/>
          </a:p>
          <a:p>
            <a:pPr marL="895350" lvl="1" indent="-285750"/>
            <a:r>
              <a:rPr lang="cs-CZ" dirty="0"/>
              <a:t>Jednotkové skladovací náklady (roční)</a:t>
            </a:r>
            <a:endParaRPr lang="en-US" dirty="0"/>
          </a:p>
          <a:p>
            <a:pPr marL="895350" lvl="1" indent="-285750"/>
            <a:r>
              <a:rPr lang="cs-CZ" dirty="0"/>
              <a:t>Fixní náklady na přípravu a realizaci jedné výrobní dávky</a:t>
            </a:r>
            <a:endParaRPr lang="en-US" dirty="0"/>
          </a:p>
          <a:p>
            <a:pPr marL="895350" lvl="1" indent="-285750"/>
            <a:r>
              <a:rPr lang="cs-CZ" dirty="0"/>
              <a:t>Délka časového intervalu nutného pro přípravu následující výrobní dávky</a:t>
            </a:r>
          </a:p>
          <a:p>
            <a:pPr marL="895350" lvl="1" indent="-285750"/>
            <a:r>
              <a:rPr lang="cs-CZ" dirty="0"/>
              <a:t>Intenzita produkce</a:t>
            </a:r>
            <a:endParaRPr lang="en-US" dirty="0"/>
          </a:p>
          <a:p>
            <a:pPr marL="895350" lvl="1" indent="-285750"/>
            <a:r>
              <a:rPr lang="cs-CZ" dirty="0"/>
              <a:t>Intenzita spotřeby</a:t>
            </a:r>
            <a:endParaRPr lang="en-US" dirty="0"/>
          </a:p>
          <a:p>
            <a:pPr marL="895350" lvl="1" indent="-285750"/>
            <a:r>
              <a:rPr lang="cs-CZ" dirty="0"/>
              <a:t>Velikost výrobní dávky</a:t>
            </a:r>
            <a:endParaRPr lang="en-US" dirty="0"/>
          </a:p>
          <a:p>
            <a:pPr marL="895350" lvl="1" indent="-285750"/>
            <a:r>
              <a:rPr lang="cs-CZ" dirty="0"/>
              <a:t>Celkový počet výrobních dávek (v jednom roce)</a:t>
            </a:r>
            <a:endParaRPr lang="en-US" dirty="0"/>
          </a:p>
          <a:p>
            <a:pPr marL="895350" lvl="1" indent="-285750"/>
            <a:r>
              <a:rPr lang="cs-CZ" dirty="0"/>
              <a:t>Délka zásobovacího cyklu</a:t>
            </a:r>
            <a:endParaRPr lang="en-US" dirty="0"/>
          </a:p>
          <a:p>
            <a:pPr marL="895350" lvl="1" indent="-285750"/>
            <a:r>
              <a:rPr lang="cs-CZ" dirty="0"/>
              <a:t>Délka produkčního cyklu</a:t>
            </a:r>
            <a:endParaRPr lang="en-US" dirty="0"/>
          </a:p>
          <a:p>
            <a:pPr marL="895350" lvl="1" indent="-285750"/>
            <a:r>
              <a:rPr lang="cs-CZ" dirty="0"/>
              <a:t>Délka spotřebního cyklu</a:t>
            </a:r>
            <a:endParaRPr lang="en-US" dirty="0"/>
          </a:p>
          <a:p>
            <a:pPr marL="895350" lvl="1" indent="-285750"/>
            <a:r>
              <a:rPr lang="cs-CZ" dirty="0"/>
              <a:t>Stav zásob, při kterém se začíná připravovat následující výrobní dávka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11ADB44-02B0-4243-9FBB-83849D7A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735" y="1953185"/>
            <a:ext cx="3510935" cy="38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120 000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přepravek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cs-CZ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přepravek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12 000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dávka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1/2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1/24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146 000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přepravek za rok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120 000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přepravek za rok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899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Celkové roční náklady</a:t>
            </a:r>
            <a:endParaRPr lang="en-US" b="1" dirty="0"/>
          </a:p>
          <a:p>
            <a:pPr marL="895350" lvl="1" indent="-285750"/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96EA2A2-19B6-46AE-9111-361BC681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987" y="2326040"/>
            <a:ext cx="5841219" cy="187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717550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náklady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717550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skladovací náklady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717550" algn="l"/>
              </a:tabLst>
            </a:pP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	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celkové roční náklady na přípravu a realizaci dávek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717550" algn="l"/>
              </a:tabLst>
            </a:pPr>
            <a:r>
              <a:rPr lang="en-US" alt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cs-CZ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maximální stav zásoby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717550" algn="l"/>
              </a:tabLst>
            </a:pPr>
            <a:r>
              <a:rPr lang="en-US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průměrný stav zásoby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0191CC6-2F44-4493-8EA2-30B7381B6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31546"/>
              </p:ext>
            </p:extLst>
          </p:nvPr>
        </p:nvGraphicFramePr>
        <p:xfrm>
          <a:off x="1243598" y="2000289"/>
          <a:ext cx="14493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28600" progId="Equation.DSMT4">
                  <p:embed/>
                </p:oleObj>
              </mc:Choice>
              <mc:Fallback>
                <p:oleObj name="Equation" r:id="rId2" imgW="838080" imgH="22860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0191CC6-2F44-4493-8EA2-30B7381B6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98" y="2000289"/>
                        <a:ext cx="1449388" cy="39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491B2A3-5713-4FC0-81A7-F4838471E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3598" y="4623259"/>
          <a:ext cx="71247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419100" progId="Equation.3">
                  <p:embed/>
                </p:oleObj>
              </mc:Choice>
              <mc:Fallback>
                <p:oleObj name="Equation" r:id="rId4" imgW="419100" imgH="419100" progId="Equation.3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491B2A3-5713-4FC0-81A7-F4838471E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98" y="4623259"/>
                        <a:ext cx="712470" cy="712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7AD359D2-CDE5-4B95-97E6-CA10CB812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6631" y="2447489"/>
          <a:ext cx="7762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7AD359D2-CDE5-4B95-97E6-CA10CB812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6631" y="2447489"/>
                        <a:ext cx="776288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E411A804-FA0B-4B4D-A480-82C1283F6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3598" y="3418746"/>
          <a:ext cx="22479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19040" progId="Equation.DSMT4">
                  <p:embed/>
                </p:oleObj>
              </mc:Choice>
              <mc:Fallback>
                <p:oleObj name="Equation" r:id="rId8" imgW="1320480" imgH="41904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411A804-FA0B-4B4D-A480-82C1283F6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3598" y="3418746"/>
                        <a:ext cx="2247900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08576AD5-9679-4A8F-8302-A88BE70E7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3598" y="2765436"/>
          <a:ext cx="37401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080" imgH="419040" progId="Equation.DSMT4">
                  <p:embed/>
                </p:oleObj>
              </mc:Choice>
              <mc:Fallback>
                <p:oleObj name="Equation" r:id="rId10" imgW="2197080" imgH="41904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08576AD5-9679-4A8F-8302-A88BE70E7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3598" y="2765436"/>
                        <a:ext cx="3740150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B0A89FA0-ADB9-4B4B-8A9E-89B0504B6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90085"/>
              </p:ext>
            </p:extLst>
          </p:nvPr>
        </p:nvGraphicFramePr>
        <p:xfrm>
          <a:off x="1243598" y="4068492"/>
          <a:ext cx="25704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447800" imgH="419100" progId="Equation.DSMT4">
                  <p:embed/>
                </p:oleObj>
              </mc:Choice>
              <mc:Fallback>
                <p:oleObj r:id="rId12" imgW="1447800" imgH="419100" progId="Equation.DSMT4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98" y="4068492"/>
                        <a:ext cx="257040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03DB0542-E8CC-4AE5-A59C-89F271914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40728"/>
              </p:ext>
            </p:extLst>
          </p:nvPr>
        </p:nvGraphicFramePr>
        <p:xfrm>
          <a:off x="1243598" y="5229782"/>
          <a:ext cx="17976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016000" imgH="419100" progId="Equation.DSMT4">
                  <p:embed/>
                </p:oleObj>
              </mc:Choice>
              <mc:Fallback>
                <p:oleObj r:id="rId14" imgW="1016000" imgH="419100" progId="Equation.DSMT4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98" y="5229782"/>
                        <a:ext cx="1797600" cy="7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5E5E1CD8-730D-46F8-A4E3-D6A16DE07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06449"/>
              </p:ext>
            </p:extLst>
          </p:nvPr>
        </p:nvGraphicFramePr>
        <p:xfrm>
          <a:off x="3721099" y="5232537"/>
          <a:ext cx="26880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524000" imgH="419100" progId="Equation.DSMT4">
                  <p:embed/>
                </p:oleObj>
              </mc:Choice>
              <mc:Fallback>
                <p:oleObj r:id="rId16" imgW="1524000" imgH="4191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099" y="5232537"/>
                        <a:ext cx="2688000" cy="75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7793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velikost výrobní dávky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31605A5C-90BF-4F07-A4E0-3D533AFB5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42535"/>
              </p:ext>
            </p:extLst>
          </p:nvPr>
        </p:nvGraphicFramePr>
        <p:xfrm>
          <a:off x="1236663" y="2963863"/>
          <a:ext cx="28940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419040" progId="Equation.DSMT4">
                  <p:embed/>
                </p:oleObj>
              </mc:Choice>
              <mc:Fallback>
                <p:oleObj name="Equation" r:id="rId2" imgW="1701720" imgH="419040" progId="Equation.DSMT4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31605A5C-90BF-4F07-A4E0-3D533AFB5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963863"/>
                        <a:ext cx="2894012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BE97E3A7-471C-4C0C-85B1-0D53EA747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8568" y="3859894"/>
          <a:ext cx="2223943" cy="82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202" imgH="485443" progId="Equation.DSMT4">
                  <p:embed/>
                </p:oleObj>
              </mc:Choice>
              <mc:Fallback>
                <p:oleObj name="Equation" r:id="rId4" imgW="1308202" imgH="485443" progId="Equation.DSMT4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BE97E3A7-471C-4C0C-85B1-0D53EA747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8568" y="3859894"/>
                        <a:ext cx="2223943" cy="825253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1B8D664F-35B3-4E5F-9A49-FC2C69901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84385"/>
              </p:ext>
            </p:extLst>
          </p:nvPr>
        </p:nvGraphicFramePr>
        <p:xfrm>
          <a:off x="1398588" y="5008563"/>
          <a:ext cx="65643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60640" imgH="444240" progId="Equation.DSMT4">
                  <p:embed/>
                </p:oleObj>
              </mc:Choice>
              <mc:Fallback>
                <p:oleObj name="Equation" r:id="rId6" imgW="3860640" imgH="444240" progId="Equation.DSMT4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1B8D664F-35B3-4E5F-9A49-FC2C69901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8588" y="5008563"/>
                        <a:ext cx="6564312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Skupina 2">
            <a:extLst>
              <a:ext uri="{FF2B5EF4-FFF2-40B4-BE49-F238E27FC236}">
                <a16:creationId xmlns:a16="http://schemas.microsoft.com/office/drawing/2014/main" id="{191580C1-7A29-4DB3-A98B-26CDCD8CA660}"/>
              </a:ext>
            </a:extLst>
          </p:cNvPr>
          <p:cNvGrpSpPr/>
          <p:nvPr/>
        </p:nvGrpSpPr>
        <p:grpSpPr>
          <a:xfrm>
            <a:off x="1198568" y="2077348"/>
            <a:ext cx="3734500" cy="756000"/>
            <a:chOff x="5299807" y="2048344"/>
            <a:chExt cx="3734500" cy="756000"/>
          </a:xfrm>
        </p:grpSpPr>
        <p:graphicFrame>
          <p:nvGraphicFramePr>
            <p:cNvPr id="11" name="Objekt 10">
              <a:extLst>
                <a:ext uri="{FF2B5EF4-FFF2-40B4-BE49-F238E27FC236}">
                  <a16:creationId xmlns:a16="http://schemas.microsoft.com/office/drawing/2014/main" id="{1C61F3A2-4B2D-4DBC-A819-46D7BE460B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90154"/>
                </p:ext>
              </p:extLst>
            </p:nvPr>
          </p:nvGraphicFramePr>
          <p:xfrm>
            <a:off x="5299807" y="2048344"/>
            <a:ext cx="2688000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24000" imgH="419100" progId="Equation.DSMT4">
                    <p:embed/>
                  </p:oleObj>
                </mc:Choice>
                <mc:Fallback>
                  <p:oleObj r:id="rId8" imgW="1524000" imgH="419100" progId="Equation.DSMT4">
                    <p:embed/>
                    <p:pic>
                      <p:nvPicPr>
                        <p:cNvPr id="21" name="Objekt 20">
                          <a:extLst>
                            <a:ext uri="{FF2B5EF4-FFF2-40B4-BE49-F238E27FC236}">
                              <a16:creationId xmlns:a16="http://schemas.microsoft.com/office/drawing/2014/main" id="{5E5E1CD8-730D-46F8-A4E3-D6A16DE07C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807" y="2048344"/>
                          <a:ext cx="2688000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032">
              <a:extLst>
                <a:ext uri="{FF2B5EF4-FFF2-40B4-BE49-F238E27FC236}">
                  <a16:creationId xmlns:a16="http://schemas.microsoft.com/office/drawing/2014/main" id="{8BE91519-2EF4-4724-A7AF-41FC19D83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5622" y="2192299"/>
              <a:ext cx="1038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dirty="0">
                  <a:latin typeface="Times New Roman" charset="0"/>
                </a:rPr>
                <a:t>→</a:t>
              </a:r>
              <a:r>
                <a:rPr lang="cs-CZ" sz="2000" dirty="0">
                  <a:latin typeface="Times New Roman" charset="0"/>
                </a:rPr>
                <a:t> min</a:t>
              </a:r>
              <a:endParaRPr lang="en-US" sz="2000" dirty="0">
                <a:latin typeface="Times New Roman" charset="0"/>
              </a:endParaRPr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60146D7F-F52B-4A61-9477-F67A4AD63392}"/>
              </a:ext>
            </a:extLst>
          </p:cNvPr>
          <p:cNvSpPr/>
          <p:nvPr/>
        </p:nvSpPr>
        <p:spPr>
          <a:xfrm>
            <a:off x="7312349" y="5164176"/>
            <a:ext cx="1539551" cy="42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přepravek</a:t>
            </a:r>
          </a:p>
        </p:txBody>
      </p:sp>
    </p:spTree>
    <p:extLst>
      <p:ext uri="{BB962C8B-B14F-4D97-AF65-F5344CB8AC3E}">
        <p14:creationId xmlns:p14="http://schemas.microsoft.com/office/powerpoint/2010/main" val="158809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Interpretace</a:t>
            </a:r>
            <a:r>
              <a:rPr lang="cs-CZ" dirty="0"/>
              <a:t> výsledků</a:t>
            </a:r>
            <a:r>
              <a:rPr lang="en-US" dirty="0"/>
              <a:t> – </a:t>
            </a:r>
            <a:r>
              <a:rPr lang="cs-CZ" dirty="0"/>
              <a:t>vysvětlení získaných numerických výsledků </a:t>
            </a:r>
            <a:r>
              <a:rPr lang="en-US" dirty="0"/>
              <a:t>(</a:t>
            </a:r>
            <a:r>
              <a:rPr lang="cs-CZ" dirty="0"/>
              <a:t>např.</a:t>
            </a:r>
            <a:r>
              <a:rPr lang="en-US" dirty="0"/>
              <a:t> </a:t>
            </a:r>
            <a:r>
              <a:rPr lang="cs-CZ" dirty="0"/>
              <a:t>klientovi</a:t>
            </a:r>
            <a:r>
              <a:rPr lang="en-US" dirty="0"/>
              <a:t>).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Verifikace </a:t>
            </a:r>
            <a:r>
              <a:rPr lang="cs-CZ" dirty="0"/>
              <a:t>modelu</a:t>
            </a:r>
            <a:r>
              <a:rPr lang="en-US" dirty="0"/>
              <a:t> – </a:t>
            </a:r>
            <a:r>
              <a:rPr lang="cs-CZ" dirty="0"/>
              <a:t>porovnání matematického modelu s ekonomickým modelem.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Validace </a:t>
            </a:r>
            <a:r>
              <a:rPr lang="cs-CZ" dirty="0"/>
              <a:t>modelu</a:t>
            </a:r>
            <a:r>
              <a:rPr lang="en-US" dirty="0"/>
              <a:t> – </a:t>
            </a:r>
            <a:r>
              <a:rPr lang="cs-CZ" dirty="0"/>
              <a:t>porovnání výsledků s reálnými očekáváními.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Analýza citlivosti </a:t>
            </a:r>
            <a:r>
              <a:rPr lang="en-US" dirty="0"/>
              <a:t>– </a:t>
            </a:r>
            <a:r>
              <a:rPr lang="cs-CZ" dirty="0"/>
              <a:t>zkoumání důsledků změn vstupů na výstupy.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Implementace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Použití</a:t>
            </a:r>
            <a:r>
              <a:rPr lang="en-US" dirty="0"/>
              <a:t> </a:t>
            </a:r>
            <a:r>
              <a:rPr lang="cs-CZ" dirty="0"/>
              <a:t>výsledků v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reálném</a:t>
            </a:r>
            <a:r>
              <a:rPr lang="en-US" dirty="0"/>
              <a:t> </a:t>
            </a:r>
            <a:r>
              <a:rPr lang="cs-CZ" dirty="0"/>
              <a:t>systému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Speciální případy úloh LP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Jediné </a:t>
            </a:r>
            <a:r>
              <a:rPr lang="cs-CZ" dirty="0"/>
              <a:t>optimální řešení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Více </a:t>
            </a:r>
            <a:r>
              <a:rPr lang="cs-CZ" dirty="0"/>
              <a:t>optimálních řešení.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Žádné optimální</a:t>
            </a:r>
            <a:r>
              <a:rPr lang="en-US" dirty="0"/>
              <a:t> </a:t>
            </a:r>
            <a:r>
              <a:rPr lang="cs-CZ" dirty="0"/>
              <a:t>řešení.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Žádné přípustné</a:t>
            </a:r>
            <a:r>
              <a:rPr lang="en-US" dirty="0"/>
              <a:t> </a:t>
            </a:r>
            <a:r>
              <a:rPr lang="cs-CZ" dirty="0"/>
              <a:t>řešení</a:t>
            </a:r>
            <a:r>
              <a:rPr lang="en-US" dirty="0"/>
              <a:t>.	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95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celkové roční náklady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CCE61B-619B-4CB1-90E3-0391A5C40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96622"/>
              </p:ext>
            </p:extLst>
          </p:nvPr>
        </p:nvGraphicFramePr>
        <p:xfrm>
          <a:off x="1237155" y="3453791"/>
          <a:ext cx="6800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444240" progId="Equation.DSMT4">
                  <p:embed/>
                </p:oleObj>
              </mc:Choice>
              <mc:Fallback>
                <p:oleObj name="Equation" r:id="rId2" imgW="4000320" imgH="44424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CCE61B-619B-4CB1-90E3-0391A5C40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7155" y="3453791"/>
                        <a:ext cx="6800850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DC180CC-A207-40DA-AF1B-F8B8AFA2D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99378"/>
              </p:ext>
            </p:extLst>
          </p:nvPr>
        </p:nvGraphicFramePr>
        <p:xfrm>
          <a:off x="1237155" y="2286863"/>
          <a:ext cx="2311345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8900" imgH="469900" progId="Equation.DSMT4">
                  <p:embed/>
                </p:oleObj>
              </mc:Choice>
              <mc:Fallback>
                <p:oleObj r:id="rId4" imgW="1358900" imgH="4699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155" y="2286863"/>
                        <a:ext cx="2311345" cy="79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10332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délka výrobního cyklu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délka spotřebního cyklu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délka zásobovacího cyklu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895350" lvl="1" indent="-285750"/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7BA0B24C-741C-466D-B186-6F6E990A3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9954" y="2211164"/>
          <a:ext cx="869841" cy="71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956" imgH="457014" progId="Equation.DSMT4">
                  <p:embed/>
                </p:oleObj>
              </mc:Choice>
              <mc:Fallback>
                <p:oleObj name="Equation" r:id="rId2" imgW="553956" imgH="457014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7BA0B24C-741C-466D-B186-6F6E990A3D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9954" y="2211164"/>
                        <a:ext cx="869841" cy="71762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E60DBB2-4FD4-47B1-BD79-40847DEF8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79101"/>
              </p:ext>
            </p:extLst>
          </p:nvPr>
        </p:nvGraphicFramePr>
        <p:xfrm>
          <a:off x="2555875" y="2365375"/>
          <a:ext cx="29384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41200" progId="Equation.DSMT4">
                  <p:embed/>
                </p:oleObj>
              </mc:Choice>
              <mc:Fallback>
                <p:oleObj name="Equation" r:id="rId4" imgW="1726920" imgH="24120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BE60DBB2-4FD4-47B1-BD79-40847DEF8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75" y="2365375"/>
                        <a:ext cx="2938463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ABCDC79-5729-42D2-9E75-7B313390E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9954" y="3800249"/>
          <a:ext cx="2272409" cy="76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6711" imgH="447658" progId="Equation.DSMT4">
                  <p:embed/>
                </p:oleObj>
              </mc:Choice>
              <mc:Fallback>
                <p:oleObj name="Equation" r:id="rId6" imgW="1336711" imgH="447658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2ABCDC79-5729-42D2-9E75-7B313390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9954" y="3800249"/>
                        <a:ext cx="2272409" cy="761019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929E42D5-720C-428B-9B43-AF23F9C5B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57028"/>
              </p:ext>
            </p:extLst>
          </p:nvPr>
        </p:nvGraphicFramePr>
        <p:xfrm>
          <a:off x="4008438" y="3975100"/>
          <a:ext cx="29575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241200" progId="Equation.DSMT4">
                  <p:embed/>
                </p:oleObj>
              </mc:Choice>
              <mc:Fallback>
                <p:oleObj name="Equation" r:id="rId8" imgW="1739880" imgH="24120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929E42D5-720C-428B-9B43-AF23F9C5B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8438" y="3975100"/>
                        <a:ext cx="2957512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E62E0DEE-9F58-43B6-8491-BED80D5D9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9954" y="5379359"/>
          <a:ext cx="1085850" cy="41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41200" progId="Equation.DSMT4">
                  <p:embed/>
                </p:oleObj>
              </mc:Choice>
              <mc:Fallback>
                <p:oleObj name="Equation" r:id="rId10" imgW="634680" imgH="24120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62E0DEE-9F58-43B6-8491-BED80D5D9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89954" y="5379359"/>
                        <a:ext cx="1085850" cy="413482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C7348423-B97D-4444-8A34-00C91F3EB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88726"/>
              </p:ext>
            </p:extLst>
          </p:nvPr>
        </p:nvGraphicFramePr>
        <p:xfrm>
          <a:off x="2852738" y="5402263"/>
          <a:ext cx="47704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06560" imgH="228600" progId="Equation.DSMT4">
                  <p:embed/>
                </p:oleObj>
              </mc:Choice>
              <mc:Fallback>
                <p:oleObj name="Equation" r:id="rId12" imgW="2806560" imgH="22860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C7348423-B97D-4444-8A34-00C91F3EB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2738" y="5402263"/>
                        <a:ext cx="4770437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3140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F928B20-0DA8-4C40-96D3-256C4B3C56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917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l-PL" b="1" dirty="0"/>
              <a:t>Stav zásoby na začátku období pro přípravu následující výrobní dávky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895350" lvl="1" indent="-285750"/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CDE5ABFE-2B5D-4739-9F2D-B0433AB1E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194" y="3027649"/>
          <a:ext cx="914751" cy="29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3956" imgH="181006" progId="Equation.DSMT4">
                  <p:embed/>
                </p:oleObj>
              </mc:Choice>
              <mc:Fallback>
                <p:oleObj name="Equation" r:id="rId5" imgW="553956" imgH="181006" progId="Equation.DSMT4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CDE5ABFE-2B5D-4739-9F2D-B0433AB1E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194" y="3027649"/>
                        <a:ext cx="914751" cy="29889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A16FD463-BE78-4D72-83C0-AC215644C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07009"/>
              </p:ext>
            </p:extLst>
          </p:nvPr>
        </p:nvGraphicFramePr>
        <p:xfrm>
          <a:off x="7368809" y="2993212"/>
          <a:ext cx="18605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9075" imgH="228507" progId="Equation.DSMT4">
                  <p:embed/>
                </p:oleObj>
              </mc:Choice>
              <mc:Fallback>
                <p:oleObj name="Equation" r:id="rId7" imgW="1289075" imgH="228507" progId="Equation.DSMT4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A16FD463-BE78-4D72-83C0-AC215644C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8809" y="2993212"/>
                        <a:ext cx="1860550" cy="328613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bdélník 23">
            <a:extLst>
              <a:ext uri="{FF2B5EF4-FFF2-40B4-BE49-F238E27FC236}">
                <a16:creationId xmlns:a16="http://schemas.microsoft.com/office/drawing/2014/main" id="{DE6E2E60-E429-47C8-8C16-817CB693F347}"/>
              </a:ext>
            </a:extLst>
          </p:cNvPr>
          <p:cNvSpPr/>
          <p:nvPr/>
        </p:nvSpPr>
        <p:spPr>
          <a:xfrm>
            <a:off x="1823630" y="5832533"/>
            <a:ext cx="69619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44 – Stav zásoby na začátku období pro přípravu následující výrobní dávky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F181E71-D0D3-45F1-A4B4-C7DEE2ABD1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0" y="2145446"/>
            <a:ext cx="6007630" cy="3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9699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809543-ADFF-4CF3-9B1C-309B6F5CE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5230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l-PL" b="1" dirty="0"/>
              <a:t>Stav zásoby na začátku období pro přípravu následující výrobní dávky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Maximální stav zásoby pro optimální velikost čistící dávky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895350" lvl="1" indent="-285750"/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Produkčně – spotřební model</a:t>
            </a:r>
            <a:endParaRPr lang="en-US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04FDBFC-9E39-4031-8EDE-C34EB9786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33539"/>
              </p:ext>
            </p:extLst>
          </p:nvPr>
        </p:nvGraphicFramePr>
        <p:xfrm>
          <a:off x="1273175" y="2139950"/>
          <a:ext cx="3432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240" imgH="241200" progId="Equation.DSMT4">
                  <p:embed/>
                </p:oleObj>
              </mc:Choice>
              <mc:Fallback>
                <p:oleObj name="Equation" r:id="rId5" imgW="2019240" imgH="24120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04FDBFC-9E39-4031-8EDE-C34EB9786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3175" y="2139950"/>
                        <a:ext cx="3432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E738A4B9-5605-468B-A447-93FDD97AE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20106"/>
              </p:ext>
            </p:extLst>
          </p:nvPr>
        </p:nvGraphicFramePr>
        <p:xfrm>
          <a:off x="1236365" y="3769596"/>
          <a:ext cx="9331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41200" progId="Equation.DSMT4">
                  <p:embed/>
                </p:oleObj>
              </mc:Choice>
              <mc:Fallback>
                <p:oleObj name="Equation" r:id="rId7" imgW="622080" imgH="24120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E738A4B9-5605-468B-A447-93FDD97AE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6365" y="3769596"/>
                        <a:ext cx="933120" cy="36180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96EED10-7D7B-46B0-87B0-3106397DD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308792"/>
              </p:ext>
            </p:extLst>
          </p:nvPr>
        </p:nvGraphicFramePr>
        <p:xfrm>
          <a:off x="2457152" y="3769596"/>
          <a:ext cx="20952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241200" progId="Equation.DSMT4">
                  <p:embed/>
                </p:oleObj>
              </mc:Choice>
              <mc:Fallback>
                <p:oleObj name="Equation" r:id="rId9" imgW="1396800" imgH="24120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296EED10-7D7B-46B0-87B0-3106397DD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7152" y="3769596"/>
                        <a:ext cx="209520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06BE233-FC61-4306-A99C-A08780BB2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54628"/>
              </p:ext>
            </p:extLst>
          </p:nvPr>
        </p:nvGraphicFramePr>
        <p:xfrm>
          <a:off x="1236365" y="2707765"/>
          <a:ext cx="855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33169" imgH="228501" progId="Equation.DSMT4">
                  <p:embed/>
                </p:oleObj>
              </mc:Choice>
              <mc:Fallback>
                <p:oleObj r:id="rId11" imgW="533169" imgH="228501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365" y="2707765"/>
                        <a:ext cx="855000" cy="36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9639B10F-6D17-4579-9EB8-B1201BFCD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70766"/>
              </p:ext>
            </p:extLst>
          </p:nvPr>
        </p:nvGraphicFramePr>
        <p:xfrm>
          <a:off x="2157598" y="2608434"/>
          <a:ext cx="206517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09088" imgH="393529" progId="Equation.DSMT4">
                  <p:embed/>
                </p:oleObj>
              </mc:Choice>
              <mc:Fallback>
                <p:oleObj r:id="rId13" imgW="1409088" imgH="393529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598" y="2608434"/>
                        <a:ext cx="2065170" cy="57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DCBBBDC6-0994-4D06-8BCC-19D12370AF1B}"/>
              </a:ext>
            </a:extLst>
          </p:cNvPr>
          <p:cNvSpPr/>
          <p:nvPr/>
        </p:nvSpPr>
        <p:spPr>
          <a:xfrm>
            <a:off x="4222768" y="2643224"/>
            <a:ext cx="1539551" cy="42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přepravek</a:t>
            </a:r>
          </a:p>
        </p:txBody>
      </p:sp>
    </p:spTree>
    <p:extLst>
      <p:ext uri="{BB962C8B-B14F-4D97-AF65-F5344CB8AC3E}">
        <p14:creationId xmlns:p14="http://schemas.microsoft.com/office/powerpoint/2010/main" val="23947049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748534F-304E-4A59-9A0B-66DDA40708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669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748534F-304E-4A59-9A0B-66DDA4070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144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2500837-A2EC-43BB-B58E-A5AD101107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491261" cy="37734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Předpoklady</a:t>
            </a:r>
            <a:endParaRPr lang="en-US" dirty="0"/>
          </a:p>
          <a:p>
            <a:pPr marL="608400" lvl="1" indent="-285750"/>
            <a:r>
              <a:rPr lang="cs-CZ" dirty="0">
                <a:solidFill>
                  <a:srgbClr val="4BA82E"/>
                </a:solidFill>
              </a:rPr>
              <a:t>položka</a:t>
            </a:r>
            <a:r>
              <a:rPr lang="cs-CZ" dirty="0"/>
              <a:t> jediného typu</a:t>
            </a:r>
            <a:r>
              <a:rPr lang="en-US" dirty="0"/>
              <a:t>,</a:t>
            </a:r>
          </a:p>
          <a:p>
            <a:pPr marL="608400" lvl="1" indent="-285750"/>
            <a:r>
              <a:rPr lang="cs-CZ" dirty="0">
                <a:solidFill>
                  <a:srgbClr val="4BA82E"/>
                </a:solidFill>
              </a:rPr>
              <a:t>stochastická poptávka</a:t>
            </a:r>
            <a:r>
              <a:rPr lang="en-US" dirty="0"/>
              <a:t>,</a:t>
            </a:r>
          </a:p>
          <a:p>
            <a:pPr marL="608400" lvl="1" indent="-285750"/>
            <a:r>
              <a:rPr lang="cs-CZ" dirty="0"/>
              <a:t>uskutečněna </a:t>
            </a:r>
            <a:r>
              <a:rPr lang="cs-CZ" dirty="0">
                <a:solidFill>
                  <a:srgbClr val="4BA82E"/>
                </a:solidFill>
              </a:rPr>
              <a:t>jediná objednávka </a:t>
            </a:r>
            <a:r>
              <a:rPr lang="cs-CZ" dirty="0"/>
              <a:t>(v průběhu nelze doplňovat sklad),</a:t>
            </a:r>
          </a:p>
          <a:p>
            <a:pPr marL="608400" lvl="1" indent="-285750"/>
            <a:r>
              <a:rPr lang="cs-CZ" dirty="0"/>
              <a:t>na konci sledovaného období mohou nastat dvě situace:</a:t>
            </a:r>
            <a:endParaRPr lang="en-US" dirty="0"/>
          </a:p>
          <a:p>
            <a:pPr marL="989400" lvl="2" indent="-285750"/>
            <a:r>
              <a:rPr lang="cs-CZ" dirty="0">
                <a:solidFill>
                  <a:srgbClr val="4BA82E"/>
                </a:solidFill>
              </a:rPr>
              <a:t>přebytek</a:t>
            </a:r>
            <a:r>
              <a:rPr lang="en-US" dirty="0"/>
              <a:t>,</a:t>
            </a:r>
          </a:p>
          <a:p>
            <a:pPr marL="989400" lvl="2" indent="-285750"/>
            <a:r>
              <a:rPr lang="cs-CZ" dirty="0">
                <a:solidFill>
                  <a:srgbClr val="4BA82E"/>
                </a:solidFill>
              </a:rPr>
              <a:t>nedostatek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Příklady sezónního zboží a zboží podléhajícího rychlé zkáze a znehodnocení</a:t>
            </a:r>
            <a:endParaRPr lang="en-US" b="1" dirty="0"/>
          </a:p>
          <a:p>
            <a:pPr marL="608400" lvl="1" indent="-285750"/>
            <a:r>
              <a:rPr lang="en-US" dirty="0"/>
              <a:t>n</a:t>
            </a:r>
            <a:r>
              <a:rPr lang="cs-CZ" dirty="0"/>
              <a:t>oviny</a:t>
            </a:r>
            <a:r>
              <a:rPr lang="en-US" dirty="0"/>
              <a:t>, </a:t>
            </a:r>
            <a:r>
              <a:rPr lang="cs-CZ" dirty="0"/>
              <a:t>pečivo</a:t>
            </a:r>
            <a:r>
              <a:rPr lang="en-US" dirty="0"/>
              <a:t>, </a:t>
            </a:r>
            <a:r>
              <a:rPr lang="cs-CZ" dirty="0"/>
              <a:t>květiny</a:t>
            </a:r>
            <a:r>
              <a:rPr lang="en-US" dirty="0"/>
              <a:t>, </a:t>
            </a:r>
            <a:r>
              <a:rPr lang="cs-CZ" dirty="0"/>
              <a:t>ovoce</a:t>
            </a:r>
            <a:r>
              <a:rPr lang="en-US" dirty="0"/>
              <a:t>, </a:t>
            </a:r>
            <a:r>
              <a:rPr lang="cs-CZ" dirty="0"/>
              <a:t>módní oděvy</a:t>
            </a:r>
            <a:r>
              <a:rPr lang="en-US" dirty="0"/>
              <a:t>, </a:t>
            </a:r>
            <a:r>
              <a:rPr lang="cs-CZ" dirty="0"/>
              <a:t>vánoční stromky</a:t>
            </a:r>
            <a:r>
              <a:rPr lang="en-US" dirty="0"/>
              <a:t>.</a:t>
            </a:r>
          </a:p>
          <a:p>
            <a:pPr indent="-286950"/>
            <a:endParaRPr lang="en-US" dirty="0"/>
          </a:p>
          <a:p>
            <a:pPr marL="703650" lvl="2" indent="0">
              <a:buNone/>
            </a:pP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</p:spTree>
    <p:extLst>
      <p:ext uri="{BB962C8B-B14F-4D97-AF65-F5344CB8AC3E}">
        <p14:creationId xmlns:p14="http://schemas.microsoft.com/office/powerpoint/2010/main" val="37721139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145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2500837-A2EC-43BB-B58E-A5AD101107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491261" cy="37734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dirty="0"/>
          </a:p>
          <a:p>
            <a:pPr marL="608400" lvl="1" indent="-285750"/>
            <a:r>
              <a:rPr lang="cs-CZ" dirty="0"/>
              <a:t>Oddělení potravin v hypermarketu řeší otázku, jak velkou </a:t>
            </a:r>
            <a:r>
              <a:rPr lang="cs-CZ" dirty="0">
                <a:solidFill>
                  <a:srgbClr val="4BA82E"/>
                </a:solidFill>
              </a:rPr>
              <a:t>zásobu</a:t>
            </a:r>
            <a:r>
              <a:rPr lang="cs-CZ" dirty="0"/>
              <a:t> rohlíků má vytvořit pro </a:t>
            </a:r>
            <a:r>
              <a:rPr lang="cs-CZ" dirty="0">
                <a:solidFill>
                  <a:srgbClr val="4BA82E"/>
                </a:solidFill>
              </a:rPr>
              <a:t>daný den</a:t>
            </a:r>
            <a:r>
              <a:rPr lang="cs-CZ" dirty="0"/>
              <a:t>.</a:t>
            </a:r>
          </a:p>
          <a:p>
            <a:pPr marL="608400" lvl="1" indent="-285750"/>
            <a:r>
              <a:rPr lang="cs-CZ" dirty="0"/>
              <a:t>Rohlíky do hypermarketu dodává </a:t>
            </a:r>
            <a:r>
              <a:rPr lang="cs-CZ" dirty="0">
                <a:solidFill>
                  <a:srgbClr val="4BA82E"/>
                </a:solidFill>
              </a:rPr>
              <a:t>pekárna</a:t>
            </a:r>
            <a:r>
              <a:rPr lang="cs-CZ" dirty="0"/>
              <a:t>, která si </a:t>
            </a:r>
            <a:r>
              <a:rPr lang="cs-CZ" dirty="0">
                <a:solidFill>
                  <a:srgbClr val="4BA82E"/>
                </a:solidFill>
              </a:rPr>
              <a:t>účtuje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1 Kč za kus</a:t>
            </a:r>
            <a:r>
              <a:rPr lang="cs-CZ" dirty="0"/>
              <a:t>. </a:t>
            </a:r>
            <a:r>
              <a:rPr lang="cs-CZ" dirty="0">
                <a:solidFill>
                  <a:srgbClr val="4BA82E"/>
                </a:solidFill>
              </a:rPr>
              <a:t>Hypermarket</a:t>
            </a:r>
            <a:r>
              <a:rPr lang="cs-CZ" dirty="0"/>
              <a:t> svým </a:t>
            </a:r>
            <a:r>
              <a:rPr lang="cs-CZ" dirty="0">
                <a:solidFill>
                  <a:srgbClr val="4BA82E"/>
                </a:solidFill>
              </a:rPr>
              <a:t>zákazníkům</a:t>
            </a:r>
            <a:r>
              <a:rPr lang="cs-CZ" dirty="0"/>
              <a:t> nabízí </a:t>
            </a:r>
            <a:r>
              <a:rPr lang="cs-CZ" dirty="0">
                <a:solidFill>
                  <a:srgbClr val="4BA82E"/>
                </a:solidFill>
              </a:rPr>
              <a:t>1 kus </a:t>
            </a:r>
            <a:br>
              <a:rPr lang="cs-CZ" dirty="0">
                <a:solidFill>
                  <a:srgbClr val="4BA82E"/>
                </a:solidFill>
              </a:rPr>
            </a:br>
            <a:r>
              <a:rPr lang="cs-CZ" dirty="0">
                <a:solidFill>
                  <a:srgbClr val="4BA82E"/>
                </a:solidFill>
              </a:rPr>
              <a:t>za 2 Kč</a:t>
            </a:r>
            <a:r>
              <a:rPr lang="cs-CZ" dirty="0"/>
              <a:t>. Pokud na konci dne nějaké rohlíky zbydou, pak se nechají ztvrdnout či usušit a použijí se na výrobu strouhanky. V sáčku, který se prodává za 12 Kč, je nastrouháno 20 rohlíků.</a:t>
            </a:r>
          </a:p>
          <a:p>
            <a:pPr marL="608400" lvl="1" indent="-285750"/>
            <a:r>
              <a:rPr lang="cs-CZ" dirty="0"/>
              <a:t>Experti odhadli, že </a:t>
            </a:r>
            <a:r>
              <a:rPr lang="cs-CZ" dirty="0">
                <a:solidFill>
                  <a:srgbClr val="4BA82E"/>
                </a:solidFill>
              </a:rPr>
              <a:t>následující den </a:t>
            </a:r>
            <a:r>
              <a:rPr lang="cs-CZ" dirty="0"/>
              <a:t>se </a:t>
            </a:r>
            <a:r>
              <a:rPr lang="cs-CZ" dirty="0">
                <a:solidFill>
                  <a:srgbClr val="4BA82E"/>
                </a:solidFill>
              </a:rPr>
              <a:t>velikost poptávky </a:t>
            </a:r>
            <a:r>
              <a:rPr lang="cs-CZ" dirty="0"/>
              <a:t>bude řídit normálním pravděpodobnostním rozdělením se střední hodnotou </a:t>
            </a:r>
            <a:r>
              <a:rPr lang="cs-CZ" dirty="0">
                <a:solidFill>
                  <a:srgbClr val="4BA82E"/>
                </a:solidFill>
              </a:rPr>
              <a:t>10 000 ks </a:t>
            </a:r>
            <a:r>
              <a:rPr lang="cs-CZ" dirty="0"/>
              <a:t>a směrodatnou odchylkou </a:t>
            </a:r>
            <a:r>
              <a:rPr lang="cs-CZ" dirty="0">
                <a:solidFill>
                  <a:srgbClr val="4BA82E"/>
                </a:solidFill>
              </a:rPr>
              <a:t>500 ks</a:t>
            </a:r>
            <a:r>
              <a:rPr lang="cs-CZ" dirty="0"/>
              <a:t>.</a:t>
            </a:r>
          </a:p>
          <a:p>
            <a:pPr marL="608400" lvl="1" indent="-285750"/>
            <a:r>
              <a:rPr lang="cs-CZ" dirty="0">
                <a:solidFill>
                  <a:srgbClr val="4BA82E"/>
                </a:solidFill>
              </a:rPr>
              <a:t>Kolik rohlíků </a:t>
            </a:r>
            <a:r>
              <a:rPr lang="cs-CZ" dirty="0"/>
              <a:t>má hypermarket </a:t>
            </a:r>
            <a:r>
              <a:rPr lang="cs-CZ" dirty="0">
                <a:solidFill>
                  <a:srgbClr val="4BA82E"/>
                </a:solidFill>
              </a:rPr>
              <a:t>objednat</a:t>
            </a:r>
            <a:r>
              <a:rPr lang="cs-CZ" dirty="0"/>
              <a:t>, pokud chce </a:t>
            </a:r>
            <a:r>
              <a:rPr lang="cs-CZ" dirty="0">
                <a:solidFill>
                  <a:srgbClr val="4BA82E"/>
                </a:solidFill>
              </a:rPr>
              <a:t>maximalizovat zisk</a:t>
            </a:r>
            <a:r>
              <a:rPr lang="cs-CZ" dirty="0"/>
              <a:t>?</a:t>
            </a:r>
          </a:p>
          <a:p>
            <a:pPr indent="-286950"/>
            <a:endParaRPr lang="en-US" dirty="0"/>
          </a:p>
          <a:p>
            <a:pPr marL="703650" lvl="2" indent="0">
              <a:buNone/>
            </a:pP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</p:spTree>
    <p:extLst>
      <p:ext uri="{BB962C8B-B14F-4D97-AF65-F5344CB8AC3E}">
        <p14:creationId xmlns:p14="http://schemas.microsoft.com/office/powerpoint/2010/main" val="35099356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BFDA388-3999-427B-A05A-C58CA1F43A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695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146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text 8">
                <a:extLst>
                  <a:ext uri="{FF2B5EF4-FFF2-40B4-BE49-F238E27FC236}">
                    <a16:creationId xmlns:a16="http://schemas.microsoft.com/office/drawing/2014/main" id="{F2500837-A2EC-43BB-B58E-A5AD101107F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491261" cy="377348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b="1" dirty="0"/>
                  <a:t>Vstupní parametry a proměnné</a:t>
                </a:r>
                <a:endParaRPr lang="en-US" b="1" dirty="0"/>
              </a:p>
              <a:p>
                <a:pPr marL="608400" lvl="1" indent="-285750"/>
                <a:r>
                  <a:rPr lang="cs-CZ" dirty="0"/>
                  <a:t>střední hodnota velikosti poptávky	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dirty="0"/>
                  <a:t> = 10 000 </a:t>
                </a:r>
                <a:r>
                  <a:rPr lang="cs-CZ" dirty="0"/>
                  <a:t>rohlíků</a:t>
                </a:r>
                <a:endParaRPr lang="en-US" dirty="0"/>
              </a:p>
              <a:p>
                <a:pPr marL="608400" lvl="1" indent="-285750"/>
                <a:r>
                  <a:rPr lang="cs-CZ" dirty="0"/>
                  <a:t>směrodatná odchylka velikosti poptávky</a:t>
                </a: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 = 500 </a:t>
                </a:r>
                <a:r>
                  <a:rPr lang="cs-CZ" dirty="0"/>
                  <a:t>rohlíků</a:t>
                </a:r>
                <a:endParaRPr lang="en-US" dirty="0"/>
              </a:p>
              <a:p>
                <a:pPr marL="608400" lvl="1" indent="-285750"/>
                <a:r>
                  <a:rPr lang="cs-CZ" dirty="0"/>
                  <a:t>nákupní cena</a:t>
                </a:r>
                <a:r>
                  <a:rPr lang="en-US" dirty="0"/>
                  <a:t>				</a:t>
                </a:r>
                <a:r>
                  <a:rPr lang="cs-CZ" dirty="0"/>
                  <a:t>	</a:t>
                </a:r>
                <a:r>
                  <a:rPr lang="en-US" dirty="0"/>
                  <a:t>	1 </a:t>
                </a:r>
                <a:r>
                  <a:rPr lang="cs-CZ" dirty="0"/>
                  <a:t>Kč</a:t>
                </a:r>
                <a:r>
                  <a:rPr lang="en-US" dirty="0"/>
                  <a:t>/</a:t>
                </a:r>
                <a:r>
                  <a:rPr lang="cs-CZ" dirty="0"/>
                  <a:t>rohlík</a:t>
                </a:r>
                <a:endParaRPr lang="en-US" dirty="0"/>
              </a:p>
              <a:p>
                <a:pPr marL="608400" lvl="1" indent="-285750"/>
                <a:r>
                  <a:rPr lang="cs-CZ" dirty="0"/>
                  <a:t>prodejní cena</a:t>
                </a:r>
                <a:r>
                  <a:rPr lang="en-US" dirty="0"/>
                  <a:t>					2 </a:t>
                </a:r>
                <a:r>
                  <a:rPr lang="cs-CZ" dirty="0"/>
                  <a:t>Kč</a:t>
                </a:r>
                <a:r>
                  <a:rPr lang="en-US" dirty="0"/>
                  <a:t>/</a:t>
                </a:r>
                <a:r>
                  <a:rPr lang="cs-CZ" dirty="0"/>
                  <a:t>rohlík</a:t>
                </a:r>
                <a:endParaRPr lang="en-US" dirty="0"/>
              </a:p>
              <a:p>
                <a:pPr marL="608400" lvl="1" indent="-285750"/>
                <a:r>
                  <a:rPr lang="cs-CZ" dirty="0"/>
                  <a:t>zůstatková hodnota</a:t>
                </a:r>
                <a:r>
                  <a:rPr lang="en-US" dirty="0"/>
                  <a:t>					12/20 = 0</a:t>
                </a:r>
                <a:r>
                  <a:rPr lang="cs-CZ" dirty="0"/>
                  <a:t>,</a:t>
                </a:r>
                <a:r>
                  <a:rPr lang="en-US" dirty="0"/>
                  <a:t>6 </a:t>
                </a:r>
                <a:r>
                  <a:rPr lang="cs-CZ" dirty="0"/>
                  <a:t>Kč</a:t>
                </a:r>
                <a:r>
                  <a:rPr lang="en-US" dirty="0"/>
                  <a:t>/</a:t>
                </a:r>
                <a:r>
                  <a:rPr lang="cs-CZ" dirty="0"/>
                  <a:t>rohlík</a:t>
                </a:r>
                <a:endParaRPr lang="en-US" dirty="0"/>
              </a:p>
              <a:p>
                <a:pPr marL="608400" lvl="1" indent="-285750"/>
                <a:r>
                  <a:rPr lang="cs-CZ" dirty="0"/>
                  <a:t>skutečná velikost poptávky</a:t>
                </a: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i="1" dirty="0"/>
              </a:p>
              <a:p>
                <a:pPr marL="608400" lvl="1" indent="-285750"/>
                <a:r>
                  <a:rPr lang="cs-CZ" dirty="0"/>
                  <a:t>velikost objednávky	</a:t>
                </a: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/>
              </a:p>
              <a:p>
                <a:pPr marL="608400" lvl="1" indent="-285750"/>
                <a:r>
                  <a:rPr lang="cs-CZ" dirty="0"/>
                  <a:t>úroveň obsluhy			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indent="-286950"/>
                <a:endParaRPr lang="en-US" dirty="0"/>
              </a:p>
              <a:p>
                <a:pPr marL="70365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Zástupný text 8">
                <a:extLst>
                  <a:ext uri="{FF2B5EF4-FFF2-40B4-BE49-F238E27FC236}">
                    <a16:creationId xmlns:a16="http://schemas.microsoft.com/office/drawing/2014/main" id="{F2500837-A2EC-43BB-B58E-A5AD10110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491261" cy="3773488"/>
              </a:xfrm>
              <a:blipFill>
                <a:blip r:embed="rId7"/>
                <a:stretch>
                  <a:fillRect l="-212" t="-4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</p:spTree>
    <p:extLst>
      <p:ext uri="{BB962C8B-B14F-4D97-AF65-F5344CB8AC3E}">
        <p14:creationId xmlns:p14="http://schemas.microsoft.com/office/powerpoint/2010/main" val="323064562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4410DCC-585D-485B-A6F3-410F5A253E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85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147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text 8">
                <a:extLst>
                  <a:ext uri="{FF2B5EF4-FFF2-40B4-BE49-F238E27FC236}">
                    <a16:creationId xmlns:a16="http://schemas.microsoft.com/office/drawing/2014/main" id="{F2500837-A2EC-43BB-B58E-A5AD101107F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b="1" dirty="0"/>
                  <a:t>Mezní ztráta</a:t>
                </a:r>
                <a:endParaRPr lang="en-US" b="1" dirty="0"/>
              </a:p>
              <a:p>
                <a:pPr marL="608400" lvl="1" indent="-285750"/>
                <a:r>
                  <a:rPr lang="cs-CZ" dirty="0"/>
                  <a:t>Velikost objednávky </a:t>
                </a:r>
                <a:r>
                  <a:rPr lang="cs-CZ" dirty="0">
                    <a:solidFill>
                      <a:srgbClr val="4BA82E"/>
                    </a:solidFill>
                  </a:rPr>
                  <a:t>převyšuje</a:t>
                </a:r>
                <a:r>
                  <a:rPr lang="cs-CZ" dirty="0"/>
                  <a:t> skutečnou velikost poptávky nebo se jí rovná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cs-CZ" sz="18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22650" lvl="1" indent="0">
                  <a:buNone/>
                </a:pPr>
                <a:endParaRPr lang="en-US" dirty="0"/>
              </a:p>
              <a:p>
                <a:pPr marL="608400" lvl="1" indent="-285750"/>
                <a:endParaRPr lang="en-US" dirty="0"/>
              </a:p>
              <a:p>
                <a:pPr marL="608400" lvl="1" indent="-285750"/>
                <a:r>
                  <a:rPr lang="cs-CZ" dirty="0">
                    <a:solidFill>
                      <a:srgbClr val="4BA82E"/>
                    </a:solidFill>
                  </a:rPr>
                  <a:t>Očekávaná mezní ztráta</a:t>
                </a:r>
                <a:endParaRPr lang="en-US" dirty="0">
                  <a:solidFill>
                    <a:srgbClr val="4BA82E"/>
                  </a:solidFill>
                </a:endParaRPr>
              </a:p>
              <a:p>
                <a:pPr marL="608400" lvl="1" indent="-285750"/>
                <a:endParaRPr lang="en-US" b="1" dirty="0"/>
              </a:p>
              <a:p>
                <a:pPr marL="608400" lvl="1" indent="-285750"/>
                <a:endParaRPr lang="en-US" b="1" dirty="0"/>
              </a:p>
              <a:p>
                <a:pPr indent="-286950">
                  <a:buFont typeface="Wingdings" panose="05000000000000000000" pitchFamily="2" charset="2"/>
                  <a:buChar char="§"/>
                </a:pPr>
                <a:r>
                  <a:rPr lang="cs-CZ" b="1" dirty="0"/>
                  <a:t>Mezní ušlý zisk</a:t>
                </a:r>
                <a:endParaRPr lang="en-US" b="1" dirty="0"/>
              </a:p>
              <a:p>
                <a:pPr marL="608400" lvl="1" indent="-285750"/>
                <a:r>
                  <a:rPr lang="cs-CZ" dirty="0"/>
                  <a:t>Velikost objednávky je </a:t>
                </a:r>
                <a:r>
                  <a:rPr lang="cs-CZ" dirty="0">
                    <a:solidFill>
                      <a:srgbClr val="4BA82E"/>
                    </a:solidFill>
                  </a:rPr>
                  <a:t>nižší</a:t>
                </a:r>
                <a:r>
                  <a:rPr lang="cs-CZ" dirty="0"/>
                  <a:t> než skutečná velikost poptávky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608400" lvl="1" indent="-285750"/>
                <a:endParaRPr lang="en-US" dirty="0"/>
              </a:p>
              <a:p>
                <a:pPr marL="608400" lvl="1" indent="-285750"/>
                <a:endParaRPr lang="en-US" dirty="0"/>
              </a:p>
              <a:p>
                <a:pPr marL="608400" lvl="1" indent="-285750"/>
                <a:r>
                  <a:rPr lang="cs-CZ" dirty="0">
                    <a:solidFill>
                      <a:srgbClr val="4BA82E"/>
                    </a:solidFill>
                  </a:rPr>
                  <a:t>Očekávaný mezní ušlý zisk</a:t>
                </a:r>
                <a:endParaRPr lang="en-US" dirty="0">
                  <a:solidFill>
                    <a:srgbClr val="4BA82E"/>
                  </a:solidFill>
                </a:endParaRPr>
              </a:p>
              <a:p>
                <a:pPr marL="608400" lvl="1" indent="-285750"/>
                <a:endParaRPr lang="en-US" dirty="0"/>
              </a:p>
              <a:p>
                <a:pPr marL="608400" lvl="1" indent="-285750"/>
                <a:endParaRPr lang="en-US" b="1" dirty="0"/>
              </a:p>
              <a:p>
                <a:pPr marL="608400" lvl="1" indent="-285750"/>
                <a:endParaRPr lang="en-US" dirty="0"/>
              </a:p>
              <a:p>
                <a:pPr marL="70365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Zástupný text 8">
                <a:extLst>
                  <a:ext uri="{FF2B5EF4-FFF2-40B4-BE49-F238E27FC236}">
                    <a16:creationId xmlns:a16="http://schemas.microsoft.com/office/drawing/2014/main" id="{F2500837-A2EC-43BB-B58E-A5AD10110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  <a:blipFill>
                <a:blip r:embed="rId5"/>
                <a:stretch>
                  <a:fillRect l="-212" t="-4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4A7C9E1-8C23-4D5A-8F2A-5DE07B7B80C4}"/>
              </a:ext>
            </a:extLst>
          </p:cNvPr>
          <p:cNvSpPr/>
          <p:nvPr/>
        </p:nvSpPr>
        <p:spPr>
          <a:xfrm>
            <a:off x="2022338" y="2426440"/>
            <a:ext cx="3945311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nákupní cena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zůstatková hodnota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B8409B5-31FF-42F6-9273-DC0F8C03BA52}"/>
              </a:ext>
            </a:extLst>
          </p:cNvPr>
          <p:cNvSpPr/>
          <p:nvPr/>
        </p:nvSpPr>
        <p:spPr>
          <a:xfrm>
            <a:off x="6629501" y="2426440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– 0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0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rohlík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38E1A-E5F5-4CA0-B1D3-91369415FC6C}"/>
              </a:ext>
            </a:extLst>
          </p:cNvPr>
          <p:cNvSpPr/>
          <p:nvPr/>
        </p:nvSpPr>
        <p:spPr>
          <a:xfrm>
            <a:off x="2022338" y="3379248"/>
            <a:ext cx="838691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F3DEB35-490C-458A-8A33-C3281A5362BA}"/>
              </a:ext>
            </a:extLst>
          </p:cNvPr>
          <p:cNvSpPr/>
          <p:nvPr/>
        </p:nvSpPr>
        <p:spPr>
          <a:xfrm>
            <a:off x="2022338" y="4648527"/>
            <a:ext cx="3544560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MPL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prodejní cena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nákupní cena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E5E3890-2754-4077-8A36-C56A03AB8C68}"/>
              </a:ext>
            </a:extLst>
          </p:cNvPr>
          <p:cNvSpPr/>
          <p:nvPr/>
        </p:nvSpPr>
        <p:spPr>
          <a:xfrm>
            <a:off x="6637388" y="4663041"/>
            <a:ext cx="2929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– 1 = 1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Kč/rohlík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705E81-3065-457A-806E-9AAAA567D1EF}"/>
              </a:ext>
            </a:extLst>
          </p:cNvPr>
          <p:cNvSpPr/>
          <p:nvPr/>
        </p:nvSpPr>
        <p:spPr>
          <a:xfrm>
            <a:off x="2022338" y="5634220"/>
            <a:ext cx="1550424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680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148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2500837-A2EC-43BB-B58E-A5AD101107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491261" cy="452624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Optimální úroveň obsluhy</a:t>
            </a:r>
            <a:endParaRPr lang="en-US" b="1" dirty="0"/>
          </a:p>
          <a:p>
            <a:pPr marL="608400" lvl="1" indent="-285750"/>
            <a:endParaRPr lang="cs-CZ" dirty="0"/>
          </a:p>
          <a:p>
            <a:pPr marL="608400" lvl="1" indent="-285750"/>
            <a:endParaRPr lang="cs-CZ" dirty="0"/>
          </a:p>
          <a:p>
            <a:pPr marL="608400" lvl="1" indent="-285750"/>
            <a:endParaRPr lang="cs-CZ" dirty="0"/>
          </a:p>
          <a:p>
            <a:pPr marL="608400" lvl="1" indent="-285750"/>
            <a:endParaRPr lang="cs-CZ" dirty="0"/>
          </a:p>
          <a:p>
            <a:pPr marL="322650" lvl="1" indent="0">
              <a:buNone/>
            </a:pPr>
            <a:endParaRPr lang="cs-CZ" dirty="0">
              <a:solidFill>
                <a:srgbClr val="4BA82E"/>
              </a:solidFill>
            </a:endParaRPr>
          </a:p>
          <a:p>
            <a:pPr marL="608400" lvl="1" indent="-285750"/>
            <a:r>
              <a:rPr lang="cs-CZ" dirty="0">
                <a:solidFill>
                  <a:srgbClr val="4BA82E"/>
                </a:solidFill>
              </a:rPr>
              <a:t>Optimální velikost objednávky</a:t>
            </a:r>
            <a:endParaRPr lang="en-US" dirty="0">
              <a:solidFill>
                <a:srgbClr val="4BA82E"/>
              </a:solidFill>
            </a:endParaRPr>
          </a:p>
          <a:p>
            <a:pPr marL="608400" lvl="1" indent="-285750"/>
            <a:endParaRPr lang="en-US" b="1" dirty="0"/>
          </a:p>
          <a:p>
            <a:pPr marL="608400" lvl="1" indent="-285750"/>
            <a:endParaRPr lang="en-US" b="1" dirty="0"/>
          </a:p>
          <a:p>
            <a:pPr marL="608400" lvl="1" indent="-285750"/>
            <a:endParaRPr lang="en-US" dirty="0"/>
          </a:p>
          <a:p>
            <a:pPr marL="703650" lvl="2" indent="0">
              <a:buNone/>
            </a:pP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6A9156CC-BC5F-4172-B630-D60379BDF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2606675"/>
          <a:ext cx="1704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3">
                  <p:embed/>
                </p:oleObj>
              </mc:Choice>
              <mc:Fallback>
                <p:oleObj name="Equation" r:id="rId2" imgW="1002865" imgH="393529" progId="Equation.3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6A9156CC-BC5F-4172-B630-D60379BDF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606675"/>
                        <a:ext cx="1704975" cy="6683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851A8847-D808-41BB-88C9-8B71B6BFD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09795"/>
              </p:ext>
            </p:extLst>
          </p:nvPr>
        </p:nvGraphicFramePr>
        <p:xfrm>
          <a:off x="3760788" y="2586038"/>
          <a:ext cx="22018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851A8847-D808-41BB-88C9-8B71B6BFD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2586038"/>
                        <a:ext cx="2201862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4AA9D0A6-A066-4247-9DCC-4E57E4738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4707" y="3901462"/>
          <a:ext cx="1553805" cy="36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003" imgH="215806" progId="Equation.3">
                  <p:embed/>
                </p:oleObj>
              </mc:Choice>
              <mc:Fallback>
                <p:oleObj name="Equation" r:id="rId6" imgW="914003" imgH="215806" progId="Equation.3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id="{4AA9D0A6-A066-4247-9DCC-4E57E4738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07" y="3901462"/>
                        <a:ext cx="1553805" cy="366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A777C42F-E62A-4AF6-B78A-EA2418B6F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143" y="4351715"/>
          <a:ext cx="1273258" cy="6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8975" imgH="393529" progId="Equation.3">
                  <p:embed/>
                </p:oleObj>
              </mc:Choice>
              <mc:Fallback>
                <p:oleObj name="Equation" r:id="rId8" imgW="748975" imgH="393529" progId="Equation.3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A777C42F-E62A-4AF6-B78A-EA2418B6F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143" y="4351715"/>
                        <a:ext cx="1273258" cy="668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E27E4967-624C-4CF5-88C1-D5862E9CC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3227" y="5049392"/>
          <a:ext cx="1359580" cy="41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241195" progId="Equation.3">
                  <p:embed/>
                </p:oleObj>
              </mc:Choice>
              <mc:Fallback>
                <p:oleObj name="Equation" r:id="rId10" imgW="799753" imgH="241195" progId="Equation.3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E27E4967-624C-4CF5-88C1-D5862E9CC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227" y="5049392"/>
                        <a:ext cx="1359580" cy="410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D12B8688-52F3-48E6-94F3-6EC5D2BF6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8256" y="4486159"/>
          <a:ext cx="1338444" cy="41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41200" progId="Equation.3">
                  <p:embed/>
                </p:oleObj>
              </mc:Choice>
              <mc:Fallback>
                <p:oleObj name="Equation" r:id="rId12" imgW="787320" imgH="241200" progId="Equation.3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D12B8688-52F3-48E6-94F3-6EC5D2BF6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256" y="4486159"/>
                        <a:ext cx="1338444" cy="41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32">
            <a:extLst>
              <a:ext uri="{FF2B5EF4-FFF2-40B4-BE49-F238E27FC236}">
                <a16:creationId xmlns:a16="http://schemas.microsoft.com/office/drawing/2014/main" id="{6A75AC95-AC74-4ED7-94EE-4C01B686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365" y="4486159"/>
            <a:ext cx="560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000">
                <a:latin typeface="Times New Roman" charset="0"/>
              </a:rPr>
              <a:t>→</a:t>
            </a:r>
          </a:p>
        </p:txBody>
      </p:sp>
      <p:graphicFrame>
        <p:nvGraphicFramePr>
          <p:cNvPr id="26" name="Object 18">
            <a:extLst>
              <a:ext uri="{FF2B5EF4-FFF2-40B4-BE49-F238E27FC236}">
                <a16:creationId xmlns:a16="http://schemas.microsoft.com/office/drawing/2014/main" id="{FFAE8795-9895-49D2-A1AE-1CD8EE274D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143" y="5617832"/>
          <a:ext cx="1403622" cy="4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850680" imgH="253800" progId="Equation.3">
                  <p:embed/>
                </p:oleObj>
              </mc:Choice>
              <mc:Fallback>
                <p:oleObj name="Rovnice" r:id="rId14" imgW="850680" imgH="253800" progId="Equation.3">
                  <p:embed/>
                  <p:pic>
                    <p:nvPicPr>
                      <p:cNvPr id="26" name="Object 18">
                        <a:extLst>
                          <a:ext uri="{FF2B5EF4-FFF2-40B4-BE49-F238E27FC236}">
                            <a16:creationId xmlns:a16="http://schemas.microsoft.com/office/drawing/2014/main" id="{FFAE8795-9895-49D2-A1AE-1CD8EE274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143" y="5617832"/>
                        <a:ext cx="1403622" cy="4187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5A93017C-48B9-4FED-8EBF-3F2A1622F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06432"/>
              </p:ext>
            </p:extLst>
          </p:nvPr>
        </p:nvGraphicFramePr>
        <p:xfrm>
          <a:off x="3544888" y="5589588"/>
          <a:ext cx="38766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49360" imgH="228600" progId="Equation.DSMT4">
                  <p:embed/>
                </p:oleObj>
              </mc:Choice>
              <mc:Fallback>
                <p:oleObj name="Equation" r:id="rId16" imgW="2349360" imgH="22860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5A93017C-48B9-4FED-8EBF-3F2A1622F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5589588"/>
                        <a:ext cx="3876675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777BDE3-4CCE-4D51-A9BF-0C3DF9A61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754173"/>
              </p:ext>
            </p:extLst>
          </p:nvPr>
        </p:nvGraphicFramePr>
        <p:xfrm>
          <a:off x="1379538" y="2133615"/>
          <a:ext cx="2014699" cy="34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206500" imgH="203200" progId="Equation.DSMT4">
                  <p:embed/>
                </p:oleObj>
              </mc:Choice>
              <mc:Fallback>
                <p:oleObj r:id="rId18" imgW="12065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133615"/>
                        <a:ext cx="2014699" cy="349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F0ABEB66-D827-45FC-8D25-B604D23F112D}"/>
              </a:ext>
            </a:extLst>
          </p:cNvPr>
          <p:cNvSpPr/>
          <p:nvPr/>
        </p:nvSpPr>
        <p:spPr>
          <a:xfrm>
            <a:off x="6905200" y="5579416"/>
            <a:ext cx="1032725" cy="37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rohlíků</a:t>
            </a:r>
          </a:p>
        </p:txBody>
      </p:sp>
    </p:spTree>
    <p:extLst>
      <p:ext uri="{BB962C8B-B14F-4D97-AF65-F5344CB8AC3E}">
        <p14:creationId xmlns:p14="http://schemas.microsoft.com/office/powerpoint/2010/main" val="4791889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5C50F80-2890-48D2-B18A-E28B24558F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878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FCAA9-2D26-4BF9-90FB-34822ACA91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149</a:t>
            </a:fld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3C07ACA-BF90-41C2-944D-DCD015152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řízení zásob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2500837-A2EC-43BB-B58E-A5AD101107F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491261" cy="452624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cs-CZ" dirty="0">
              <a:solidFill>
                <a:srgbClr val="4BA82E"/>
              </a:solidFill>
            </a:endParaRPr>
          </a:p>
          <a:p>
            <a:pPr marL="608400" lvl="1" indent="-285750"/>
            <a:r>
              <a:rPr lang="cs-CZ" dirty="0"/>
              <a:t>Předpokládejme nyní, že velikost denní poptávky po rohlících má diskrétní rovnoměrné pravděpodobnostní rozdělení </a:t>
            </a:r>
            <a:br>
              <a:rPr lang="cs-CZ" dirty="0"/>
            </a:br>
            <a:r>
              <a:rPr lang="cs-CZ" dirty="0"/>
              <a:t>s minimální hodnotou 8 000 ks a maximální hodnotou 10 000 ks. Opět máme rozhodnout o optimální velikosti objednávky.  </a:t>
            </a:r>
          </a:p>
          <a:p>
            <a:pPr indent="-286950">
              <a:buFont typeface="Wingdings" panose="05000000000000000000" pitchFamily="2" charset="2"/>
              <a:buChar char="§"/>
            </a:pPr>
            <a:r>
              <a:rPr lang="cs-CZ" b="1" dirty="0"/>
              <a:t>Optimální velikost objednávky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2861C-CC41-4F44-98F6-1C8779DC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D54E2B29-8DE4-4770-BDF9-4A0040771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Stochastický model s jednorázově vytvářenou zásobou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032">
                <a:extLst>
                  <a:ext uri="{FF2B5EF4-FFF2-40B4-BE49-F238E27FC236}">
                    <a16:creationId xmlns:a16="http://schemas.microsoft.com/office/drawing/2014/main" id="{851EBD08-86DC-49BA-B4BD-E5AEE4317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8226" y="3055310"/>
                <a:ext cx="58289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 eaLnBrk="0" hangingPunct="0">
                  <a:defRPr/>
                </a:pPr>
                <a:r>
                  <a:rPr lang="en-US" i="1" dirty="0">
                    <a:latin typeface="Times New Roman" charset="0"/>
                  </a:rPr>
                  <a:t>q</a:t>
                </a:r>
                <a:r>
                  <a:rPr lang="en-US" i="1" baseline="30000" dirty="0">
                    <a:latin typeface="Times New Roman" charset="0"/>
                  </a:rPr>
                  <a:t>*</a:t>
                </a:r>
                <a:r>
                  <a:rPr lang="en-US" dirty="0">
                    <a:latin typeface="Times New Roman" charset="0"/>
                  </a:rPr>
                  <a:t> = </a:t>
                </a:r>
                <a:r>
                  <a:rPr lang="cs-CZ" dirty="0">
                    <a:latin typeface="Times New Roman" charset="0"/>
                  </a:rPr>
                  <a:t>8</a:t>
                </a:r>
                <a:r>
                  <a:rPr lang="en-US" dirty="0">
                    <a:latin typeface="Times New Roman" charset="0"/>
                  </a:rPr>
                  <a:t> 000 + 0,7143</a:t>
                </a:r>
                <a:r>
                  <a:rPr lang="cs-CZ" dirty="0">
                    <a:latin typeface="Times New Roman" charset="0"/>
                  </a:rPr>
                  <a:t> </a:t>
                </a:r>
                <a:r>
                  <a:rPr lang="en-US" dirty="0">
                    <a:latin typeface="Times New Roman" charset="0"/>
                  </a:rPr>
                  <a:t>(1</a:t>
                </a:r>
                <a:r>
                  <a:rPr lang="cs-CZ" dirty="0">
                    <a:latin typeface="Times New Roman" charset="0"/>
                  </a:rPr>
                  <a:t>0</a:t>
                </a:r>
                <a:r>
                  <a:rPr lang="en-US" dirty="0">
                    <a:latin typeface="Times New Roman" charset="0"/>
                  </a:rPr>
                  <a:t> 000 – </a:t>
                </a:r>
                <a:r>
                  <a:rPr lang="cs-CZ" dirty="0">
                    <a:latin typeface="Times New Roman" charset="0"/>
                  </a:rPr>
                  <a:t>8</a:t>
                </a:r>
                <a:r>
                  <a:rPr lang="en-US" dirty="0">
                    <a:latin typeface="Times New Roman" charset="0"/>
                  </a:rPr>
                  <a:t> 000)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cs-CZ" dirty="0">
                    <a:latin typeface="Times New Roman" charset="0"/>
                  </a:rPr>
                  <a:t>9</a:t>
                </a:r>
                <a:r>
                  <a:rPr lang="en-US" dirty="0">
                    <a:latin typeface="Times New Roman" charset="0"/>
                  </a:rPr>
                  <a:t> 429 </a:t>
                </a:r>
                <a:r>
                  <a:rPr lang="cs-CZ" dirty="0">
                    <a:latin typeface="Times New Roman" charset="0"/>
                  </a:rPr>
                  <a:t>rohlíků</a:t>
                </a:r>
                <a:endParaRPr lang="en-US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28" name="Text Box 1032">
                <a:extLst>
                  <a:ext uri="{FF2B5EF4-FFF2-40B4-BE49-F238E27FC236}">
                    <a16:creationId xmlns:a16="http://schemas.microsoft.com/office/drawing/2014/main" id="{851EBD08-86DC-49BA-B4BD-E5AEE4317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226" y="3055310"/>
                <a:ext cx="5828910" cy="369332"/>
              </a:xfrm>
              <a:prstGeom prst="rect">
                <a:avLst/>
              </a:prstGeom>
              <a:blipFill>
                <a:blip r:embed="rId5"/>
                <a:stretch>
                  <a:fillRect l="-941" t="-8197" b="-245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46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Firma vyrábí dva typy dřevěných hraček: </a:t>
            </a:r>
            <a:r>
              <a:rPr lang="cs-CZ" dirty="0">
                <a:solidFill>
                  <a:srgbClr val="4BA82E"/>
                </a:solidFill>
              </a:rPr>
              <a:t>nákladní autíčka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vláčky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Cena </a:t>
            </a:r>
            <a:r>
              <a:rPr lang="cs-CZ" dirty="0">
                <a:solidFill>
                  <a:srgbClr val="4BA82E"/>
                </a:solidFill>
              </a:rPr>
              <a:t>autíčka</a:t>
            </a:r>
            <a:r>
              <a:rPr lang="cs-CZ" dirty="0"/>
              <a:t> je 820 Kč, </a:t>
            </a:r>
            <a:r>
              <a:rPr lang="cs-CZ" dirty="0">
                <a:solidFill>
                  <a:srgbClr val="4BA82E"/>
                </a:solidFill>
              </a:rPr>
              <a:t>vláčku</a:t>
            </a:r>
            <a:r>
              <a:rPr lang="cs-CZ" dirty="0"/>
              <a:t> 1150 Kč. </a:t>
            </a:r>
            <a:r>
              <a:rPr lang="cs-CZ" dirty="0">
                <a:solidFill>
                  <a:srgbClr val="4BA82E"/>
                </a:solidFill>
              </a:rPr>
              <a:t>Náklady na dřevo </a:t>
            </a:r>
            <a:r>
              <a:rPr lang="cs-CZ" dirty="0"/>
              <a:t>pro </a:t>
            </a:r>
            <a:r>
              <a:rPr lang="cs-CZ" dirty="0">
                <a:solidFill>
                  <a:srgbClr val="4BA82E"/>
                </a:solidFill>
              </a:rPr>
              <a:t>autíčko</a:t>
            </a:r>
            <a:r>
              <a:rPr lang="cs-CZ" dirty="0"/>
              <a:t> je 100 Kč, pro </a:t>
            </a:r>
            <a:r>
              <a:rPr lang="cs-CZ" dirty="0">
                <a:solidFill>
                  <a:srgbClr val="4BA82E"/>
                </a:solidFill>
              </a:rPr>
              <a:t>vláček</a:t>
            </a:r>
            <a:r>
              <a:rPr lang="cs-CZ" dirty="0"/>
              <a:t> 180 Kč.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Na výrobu jednoho autíčka je potřeba 1 hodina </a:t>
            </a:r>
            <a:r>
              <a:rPr lang="cs-CZ" dirty="0">
                <a:solidFill>
                  <a:srgbClr val="4BA82E"/>
                </a:solidFill>
              </a:rPr>
              <a:t>řezbářské práce </a:t>
            </a:r>
            <a:r>
              <a:rPr lang="cs-CZ" dirty="0"/>
              <a:t>a 1 hodina </a:t>
            </a:r>
            <a:r>
              <a:rPr lang="cs-CZ" dirty="0">
                <a:solidFill>
                  <a:srgbClr val="4BA82E"/>
                </a:solidFill>
              </a:rPr>
              <a:t>dokončovacích prací</a:t>
            </a:r>
            <a:r>
              <a:rPr lang="cs-CZ" dirty="0"/>
              <a:t>. Na jeden vláček </a:t>
            </a:r>
            <a:br>
              <a:rPr lang="cs-CZ" dirty="0"/>
            </a:br>
            <a:r>
              <a:rPr lang="cs-CZ" dirty="0"/>
              <a:t>2 hodiny </a:t>
            </a:r>
            <a:r>
              <a:rPr lang="cs-CZ" dirty="0">
                <a:solidFill>
                  <a:srgbClr val="4BA82E"/>
                </a:solidFill>
              </a:rPr>
              <a:t>řezbářské práce </a:t>
            </a:r>
            <a:r>
              <a:rPr lang="cs-CZ" dirty="0"/>
              <a:t>a 1 hodina </a:t>
            </a:r>
            <a:r>
              <a:rPr lang="cs-CZ" dirty="0">
                <a:solidFill>
                  <a:srgbClr val="4BA82E"/>
                </a:solidFill>
              </a:rPr>
              <a:t>dokončovacích prací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Cena řezbářské práce </a:t>
            </a:r>
            <a:r>
              <a:rPr lang="cs-CZ" dirty="0"/>
              <a:t>je 150 Kč/hod a </a:t>
            </a:r>
            <a:r>
              <a:rPr lang="cs-CZ" dirty="0">
                <a:solidFill>
                  <a:srgbClr val="4BA82E"/>
                </a:solidFill>
              </a:rPr>
              <a:t>dokončovacích prací </a:t>
            </a:r>
            <a:r>
              <a:rPr lang="cs-CZ" dirty="0"/>
              <a:t>120 Kč/hod.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Každý měsíc </a:t>
            </a:r>
            <a:r>
              <a:rPr lang="cs-CZ" dirty="0">
                <a:solidFill>
                  <a:srgbClr val="4BA82E"/>
                </a:solidFill>
              </a:rPr>
              <a:t>je k dispozici </a:t>
            </a:r>
            <a:r>
              <a:rPr lang="cs-CZ" dirty="0"/>
              <a:t>5000 hod </a:t>
            </a:r>
            <a:r>
              <a:rPr lang="cs-CZ" dirty="0">
                <a:solidFill>
                  <a:srgbClr val="4BA82E"/>
                </a:solidFill>
              </a:rPr>
              <a:t>řezbářské práce </a:t>
            </a:r>
            <a:r>
              <a:rPr lang="cs-CZ" dirty="0"/>
              <a:t>a 3000 hodin </a:t>
            </a:r>
            <a:r>
              <a:rPr lang="cs-CZ" dirty="0">
                <a:solidFill>
                  <a:srgbClr val="4BA82E"/>
                </a:solidFill>
              </a:rPr>
              <a:t>dokončovacích prací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Výroba </a:t>
            </a:r>
            <a:r>
              <a:rPr lang="cs-CZ" dirty="0">
                <a:solidFill>
                  <a:srgbClr val="4BA82E"/>
                </a:solidFill>
              </a:rPr>
              <a:t>vláčků je neomezená</a:t>
            </a:r>
            <a:r>
              <a:rPr lang="cs-CZ" dirty="0"/>
              <a:t>, ale </a:t>
            </a:r>
            <a:r>
              <a:rPr lang="cs-CZ" dirty="0">
                <a:solidFill>
                  <a:srgbClr val="4BA82E"/>
                </a:solidFill>
              </a:rPr>
              <a:t>autíček</a:t>
            </a:r>
            <a:r>
              <a:rPr lang="cs-CZ" dirty="0"/>
              <a:t> je možné vyrobit </a:t>
            </a:r>
            <a:r>
              <a:rPr lang="cs-CZ" dirty="0">
                <a:solidFill>
                  <a:srgbClr val="4BA82E"/>
                </a:solidFill>
              </a:rPr>
              <a:t>maximálně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2000 za měsíc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Cílem je </a:t>
            </a:r>
            <a:r>
              <a:rPr lang="cs-CZ" dirty="0">
                <a:solidFill>
                  <a:srgbClr val="4BA82E"/>
                </a:solidFill>
              </a:rPr>
              <a:t>maximalizovat měsíční zisk </a:t>
            </a:r>
            <a:r>
              <a:rPr lang="cs-CZ" dirty="0"/>
              <a:t>(rozdíl tržeb a nákladů).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Úlohy výrobního plánování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95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E49B783-0461-4A0E-AF75-FE502F588C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843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E49B783-0461-4A0E-AF75-FE502F588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cs-CZ"/>
              <a:t>Modely hromadné obsluhy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6</a:t>
            </a:r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en-US" smtClean="0"/>
              <a:t>150</a:t>
            </a:fld>
            <a:endParaRPr lang="en-US"/>
          </a:p>
        </p:txBody>
      </p:sp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5B3EA87A-2211-4D8D-AA7D-71F22C00DE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>
          <a:xfrm>
            <a:off x="7749459" y="0"/>
            <a:ext cx="4442541" cy="618013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AFB8AC-D4D1-4AE9-956D-1B636D68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9162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95118E3-52A5-4F10-AC92-57F656C7AB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6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95118E3-52A5-4F10-AC92-57F656C7A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Systém hromadné obsluhy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/>
              <a:t>Dva prvky v systému</a:t>
            </a:r>
            <a:endParaRPr lang="en-US" dirty="0"/>
          </a:p>
          <a:p>
            <a:pPr marL="1276350" lvl="2" indent="-285750">
              <a:defRPr/>
            </a:pPr>
            <a:r>
              <a:rPr lang="cs-CZ" dirty="0">
                <a:solidFill>
                  <a:srgbClr val="4BA82E"/>
                </a:solidFill>
              </a:rPr>
              <a:t>požadavky</a:t>
            </a:r>
            <a:r>
              <a:rPr lang="en-US" dirty="0"/>
              <a:t>,</a:t>
            </a:r>
          </a:p>
          <a:p>
            <a:pPr marL="1276350" lvl="2" indent="-285750">
              <a:defRPr/>
            </a:pPr>
            <a:r>
              <a:rPr lang="cs-CZ" dirty="0">
                <a:solidFill>
                  <a:srgbClr val="4BA82E"/>
                </a:solidFill>
              </a:rPr>
              <a:t>obslužná zařízení</a:t>
            </a:r>
            <a:r>
              <a:rPr lang="en-US" dirty="0"/>
              <a:t> (</a:t>
            </a:r>
            <a:r>
              <a:rPr lang="cs-CZ" dirty="0"/>
              <a:t>obslužné linky</a:t>
            </a:r>
            <a:r>
              <a:rPr lang="en-US" dirty="0"/>
              <a:t>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100CB4-23E1-4EC3-A785-DEFE367310B9}"/>
              </a:ext>
            </a:extLst>
          </p:cNvPr>
          <p:cNvSpPr/>
          <p:nvPr/>
        </p:nvSpPr>
        <p:spPr>
          <a:xfrm>
            <a:off x="1823630" y="5337195"/>
            <a:ext cx="485716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45 – Základní schéma systému hromadné obsluhy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18FB9DE-CF25-4AF8-9538-AEA2DC081E36}"/>
              </a:ext>
            </a:extLst>
          </p:cNvPr>
          <p:cNvGrpSpPr/>
          <p:nvPr/>
        </p:nvGrpSpPr>
        <p:grpSpPr>
          <a:xfrm>
            <a:off x="1731329" y="3229419"/>
            <a:ext cx="7379663" cy="1839521"/>
            <a:chOff x="1731329" y="3229419"/>
            <a:chExt cx="7379663" cy="1839521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7F3FE676-7EE6-465C-8D1C-7D89E50FC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1329" y="3229419"/>
              <a:ext cx="7379663" cy="18395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152FE4E-2A32-4337-AEC1-B06EAA15D635}"/>
                </a:ext>
              </a:extLst>
            </p:cNvPr>
            <p:cNvSpPr/>
            <p:nvPr/>
          </p:nvSpPr>
          <p:spPr>
            <a:xfrm>
              <a:off x="2171880" y="3251578"/>
              <a:ext cx="1345760" cy="3825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8DFBF3BB-5B54-4FC5-9B79-F876216902FC}"/>
                </a:ext>
              </a:extLst>
            </p:cNvPr>
            <p:cNvSpPr/>
            <p:nvPr/>
          </p:nvSpPr>
          <p:spPr>
            <a:xfrm>
              <a:off x="1934788" y="3335480"/>
              <a:ext cx="1786311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Zdroj požadavků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7FF2239-2F82-49F5-A7FF-C061F5583E1A}"/>
                </a:ext>
              </a:extLst>
            </p:cNvPr>
            <p:cNvSpPr/>
            <p:nvPr/>
          </p:nvSpPr>
          <p:spPr>
            <a:xfrm>
              <a:off x="1811752" y="4680055"/>
              <a:ext cx="2144428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250BC265-5C91-4203-9DB5-6846588A155C}"/>
                </a:ext>
              </a:extLst>
            </p:cNvPr>
            <p:cNvSpPr/>
            <p:nvPr/>
          </p:nvSpPr>
          <p:spPr>
            <a:xfrm>
              <a:off x="3393514" y="4236454"/>
              <a:ext cx="1125332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B2140667-D4F9-4108-91EA-3BD5CFC271F8}"/>
                </a:ext>
              </a:extLst>
            </p:cNvPr>
            <p:cNvSpPr/>
            <p:nvPr/>
          </p:nvSpPr>
          <p:spPr>
            <a:xfrm>
              <a:off x="4858494" y="4260792"/>
              <a:ext cx="1125332" cy="335381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CCE3171-3B01-4525-8852-191CDD1F3839}"/>
                </a:ext>
              </a:extLst>
            </p:cNvPr>
            <p:cNvSpPr/>
            <p:nvPr/>
          </p:nvSpPr>
          <p:spPr>
            <a:xfrm>
              <a:off x="3498978" y="3432879"/>
              <a:ext cx="1001206" cy="6677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8258629-A3B7-4979-976A-5CB533D5D956}"/>
                </a:ext>
              </a:extLst>
            </p:cNvPr>
            <p:cNvSpPr/>
            <p:nvPr/>
          </p:nvSpPr>
          <p:spPr>
            <a:xfrm>
              <a:off x="3498978" y="3632818"/>
              <a:ext cx="1125331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požadavků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8F61A686-E862-4899-B974-688DF4DD485B}"/>
                </a:ext>
              </a:extLst>
            </p:cNvPr>
            <p:cNvSpPr/>
            <p:nvPr/>
          </p:nvSpPr>
          <p:spPr>
            <a:xfrm>
              <a:off x="7985660" y="3679933"/>
              <a:ext cx="701140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416D11C-52DF-4F57-A085-A689C1FB5E47}"/>
                </a:ext>
              </a:extLst>
            </p:cNvPr>
            <p:cNvSpPr/>
            <p:nvPr/>
          </p:nvSpPr>
          <p:spPr>
            <a:xfrm>
              <a:off x="7726909" y="3632759"/>
              <a:ext cx="1125331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požadavků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196D986A-1003-4391-AF87-5262E742A273}"/>
                </a:ext>
              </a:extLst>
            </p:cNvPr>
            <p:cNvSpPr/>
            <p:nvPr/>
          </p:nvSpPr>
          <p:spPr>
            <a:xfrm>
              <a:off x="4771795" y="3391940"/>
              <a:ext cx="1125332" cy="652189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B5A13B4C-7C12-46D5-A2BD-5492CA55DDE1}"/>
                </a:ext>
              </a:extLst>
            </p:cNvPr>
            <p:cNvSpPr/>
            <p:nvPr/>
          </p:nvSpPr>
          <p:spPr>
            <a:xfrm>
              <a:off x="6792686" y="3412447"/>
              <a:ext cx="934222" cy="243685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732A891A-EEB8-41D2-9AB1-557F8CB21212}"/>
                </a:ext>
              </a:extLst>
            </p:cNvPr>
            <p:cNvSpPr/>
            <p:nvPr/>
          </p:nvSpPr>
          <p:spPr>
            <a:xfrm>
              <a:off x="6809576" y="4507363"/>
              <a:ext cx="934222" cy="335381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1168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76A12B0-D415-4EE6-B63B-3CB2CA5E84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044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Systém hromadné obsluhy</a:t>
            </a:r>
          </a:p>
          <a:p>
            <a:pPr marL="895350" lvl="1" indent="-285750">
              <a:defRPr/>
            </a:pPr>
            <a:r>
              <a:rPr lang="cs-CZ" dirty="0"/>
              <a:t>Příklady reálných systémů hromadné obsluhy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100CB4-23E1-4EC3-A785-DEFE367310B9}"/>
              </a:ext>
            </a:extLst>
          </p:cNvPr>
          <p:cNvSpPr/>
          <p:nvPr/>
        </p:nvSpPr>
        <p:spPr>
          <a:xfrm>
            <a:off x="1554477" y="2414648"/>
            <a:ext cx="410830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29 – Příklady systémů hromadné obsluhy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D38FB536-8BE0-410B-9523-55CD2B4F3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61519"/>
              </p:ext>
            </p:extLst>
          </p:nvPr>
        </p:nvGraphicFramePr>
        <p:xfrm>
          <a:off x="1821233" y="2717132"/>
          <a:ext cx="7453395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1400">
                  <a:extLst>
                    <a:ext uri="{9D8B030D-6E8A-4147-A177-3AD203B41FA5}">
                      <a16:colId xmlns:a16="http://schemas.microsoft.com/office/drawing/2014/main" val="1850781498"/>
                    </a:ext>
                  </a:extLst>
                </a:gridCol>
                <a:gridCol w="1852274">
                  <a:extLst>
                    <a:ext uri="{9D8B030D-6E8A-4147-A177-3AD203B41FA5}">
                      <a16:colId xmlns:a16="http://schemas.microsoft.com/office/drawing/2014/main" val="59107854"/>
                    </a:ext>
                  </a:extLst>
                </a:gridCol>
                <a:gridCol w="2279721">
                  <a:extLst>
                    <a:ext uri="{9D8B030D-6E8A-4147-A177-3AD203B41FA5}">
                      <a16:colId xmlns:a16="http://schemas.microsoft.com/office/drawing/2014/main" val="2025129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Systém hromadné obsluhy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Požadavek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Obslužné zařízení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9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lékařská pohotovost</a:t>
                      </a:r>
                    </a:p>
                  </a:txBody>
                  <a:tcPr marL="44450" marR="4445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lékař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94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banka</a:t>
                      </a: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klient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úředník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934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křižovatka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semafor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138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call centrum</a:t>
                      </a: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hovor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operátor</a:t>
                      </a: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35300"/>
                  </a:ext>
                </a:extLst>
              </a:tr>
              <a:tr h="84032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letiště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letadlo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runway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2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hasičská stanice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požár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zásahová jednotka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750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stanice záchranné služby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dopravní nehoda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záchranná jednotka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9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064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Zdroj požadavků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Velikost zdroje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nekonečný</a:t>
            </a:r>
            <a:r>
              <a:rPr lang="en-US" dirty="0"/>
              <a:t> (</a:t>
            </a:r>
            <a:r>
              <a:rPr lang="cs-CZ" dirty="0"/>
              <a:t>turisté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cs-CZ" dirty="0"/>
              <a:t>konečný</a:t>
            </a:r>
            <a:r>
              <a:rPr lang="en-US" dirty="0"/>
              <a:t> (</a:t>
            </a:r>
            <a:r>
              <a:rPr lang="cs-CZ" dirty="0"/>
              <a:t>vozový park firmy</a:t>
            </a:r>
            <a:r>
              <a:rPr lang="en-US" dirty="0"/>
              <a:t>).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Příchody požadavků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Způsob příchodu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individuálně</a:t>
            </a:r>
            <a:r>
              <a:rPr lang="en-US" dirty="0"/>
              <a:t> (</a:t>
            </a:r>
            <a:r>
              <a:rPr lang="cs-CZ" dirty="0"/>
              <a:t>pacient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cs-CZ" dirty="0"/>
              <a:t>ve skupinách</a:t>
            </a:r>
            <a:r>
              <a:rPr lang="en-US" dirty="0"/>
              <a:t> (</a:t>
            </a:r>
            <a:r>
              <a:rPr lang="cs-CZ" dirty="0"/>
              <a:t>skupina turistů</a:t>
            </a:r>
            <a:r>
              <a:rPr lang="en-US" dirty="0"/>
              <a:t>).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Čas příchodu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plánované </a:t>
            </a:r>
            <a:r>
              <a:rPr lang="en-US" dirty="0"/>
              <a:t>(</a:t>
            </a:r>
            <a:r>
              <a:rPr lang="cs-CZ" dirty="0"/>
              <a:t>vlaky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cs-CZ" dirty="0"/>
              <a:t>neplánované </a:t>
            </a:r>
            <a:r>
              <a:rPr lang="en-US" dirty="0"/>
              <a:t>(</a:t>
            </a:r>
            <a:r>
              <a:rPr lang="cs-CZ" dirty="0"/>
              <a:t>pacienti bez objednání, např. na pohotovosti</a:t>
            </a:r>
            <a:r>
              <a:rPr lang="en-US" dirty="0"/>
              <a:t>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7395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5495250" cy="428516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Příchody požadavků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Počet požadavků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počet požadavků, které do systému přijdou za jednotku času</a:t>
            </a:r>
            <a:r>
              <a:rPr lang="en-US" dirty="0"/>
              <a:t> (</a:t>
            </a:r>
            <a:r>
              <a:rPr lang="cs-CZ" dirty="0" err="1"/>
              <a:t>Poissonovo</a:t>
            </a:r>
            <a:r>
              <a:rPr lang="cs-CZ" dirty="0"/>
              <a:t> pravděpodobnostní rozdělení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en-US" sz="2000" i="1" dirty="0">
                <a:latin typeface="Times New Roman" charset="0"/>
                <a:cs typeface="Times New Roman" charset="0"/>
              </a:rPr>
              <a:t>λ</a:t>
            </a:r>
            <a:r>
              <a:rPr lang="en-US" dirty="0"/>
              <a:t> = </a:t>
            </a:r>
            <a:r>
              <a:rPr lang="cs-CZ" dirty="0">
                <a:solidFill>
                  <a:srgbClr val="4BA82E"/>
                </a:solidFill>
              </a:rPr>
              <a:t>intenzita příchodu požadavků </a:t>
            </a:r>
            <a:r>
              <a:rPr lang="en-US" dirty="0"/>
              <a:t>– </a:t>
            </a:r>
            <a:r>
              <a:rPr lang="cs-CZ" dirty="0"/>
              <a:t>průměrný počet požadavků, příchozích za jednotku času</a:t>
            </a:r>
            <a:r>
              <a:rPr lang="en-US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Okamžik příchodu požadavků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>
                <a:solidFill>
                  <a:srgbClr val="4BA82E"/>
                </a:solidFill>
              </a:rPr>
              <a:t>interval mezi příchody </a:t>
            </a:r>
            <a:r>
              <a:rPr lang="en-US" dirty="0"/>
              <a:t>– </a:t>
            </a:r>
            <a:r>
              <a:rPr lang="cs-CZ" dirty="0"/>
              <a:t>doba mezi příchody dvou po sobě příchozích požadavků.</a:t>
            </a:r>
            <a:r>
              <a:rPr lang="en-US" dirty="0"/>
              <a:t> (</a:t>
            </a:r>
            <a:r>
              <a:rPr lang="cs-CZ" dirty="0"/>
              <a:t>exponenciální rozdělení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1/</a:t>
            </a:r>
            <a:r>
              <a:rPr lang="en-US" sz="2000" i="1" dirty="0">
                <a:latin typeface="Times New Roman" charset="0"/>
                <a:cs typeface="Times New Roman" charset="0"/>
              </a:rPr>
              <a:t>λ </a:t>
            </a:r>
            <a:r>
              <a:rPr lang="en-US" dirty="0"/>
              <a:t>= </a:t>
            </a:r>
            <a:r>
              <a:rPr lang="cs-CZ" dirty="0">
                <a:solidFill>
                  <a:srgbClr val="4BA82E"/>
                </a:solidFill>
              </a:rPr>
              <a:t>střední doba mezi příchody požadavků do systému </a:t>
            </a:r>
            <a:r>
              <a:rPr lang="en-US" dirty="0"/>
              <a:t>– </a:t>
            </a:r>
            <a:r>
              <a:rPr lang="cs-CZ" dirty="0"/>
              <a:t>průměrná doba mezi příchody dvou požadavků</a:t>
            </a:r>
            <a:r>
              <a:rPr lang="en-US" dirty="0"/>
              <a:t>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D85D3E-ACC0-48BA-85A1-2F3AB8D3B292}"/>
              </a:ext>
            </a:extLst>
          </p:cNvPr>
          <p:cNvSpPr/>
          <p:nvPr/>
        </p:nvSpPr>
        <p:spPr>
          <a:xfrm>
            <a:off x="5935204" y="4408453"/>
            <a:ext cx="26305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46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Příchod požadavků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A9B1351-A34E-4973-A281-7B0BBF17EA2E}"/>
              </a:ext>
            </a:extLst>
          </p:cNvPr>
          <p:cNvGrpSpPr/>
          <p:nvPr/>
        </p:nvGrpSpPr>
        <p:grpSpPr>
          <a:xfrm>
            <a:off x="5933719" y="2122078"/>
            <a:ext cx="5364598" cy="2053990"/>
            <a:chOff x="5933719" y="2122078"/>
            <a:chExt cx="5364598" cy="205399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12E273A9-CFA5-4055-B439-3A949C7C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3719" y="2122078"/>
              <a:ext cx="5364598" cy="205399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2B8D452-1338-49D5-A8F0-3120D23992F6}"/>
                </a:ext>
              </a:extLst>
            </p:cNvPr>
            <p:cNvSpPr/>
            <p:nvPr/>
          </p:nvSpPr>
          <p:spPr>
            <a:xfrm>
              <a:off x="6079944" y="2771956"/>
              <a:ext cx="931814" cy="286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2A5895E-5311-45A8-BCB6-543E85A0C346}"/>
                </a:ext>
              </a:extLst>
            </p:cNvPr>
            <p:cNvSpPr/>
            <p:nvPr/>
          </p:nvSpPr>
          <p:spPr>
            <a:xfrm>
              <a:off x="7463615" y="2596612"/>
              <a:ext cx="931814" cy="286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83F0A-838B-442F-ABF8-EEBA79DB5A7D}"/>
                </a:ext>
              </a:extLst>
            </p:cNvPr>
            <p:cNvSpPr/>
            <p:nvPr/>
          </p:nvSpPr>
          <p:spPr>
            <a:xfrm>
              <a:off x="8467041" y="2216229"/>
              <a:ext cx="931814" cy="286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CD4BD5E-71D7-4F24-BFA5-6354A0ED549A}"/>
                </a:ext>
              </a:extLst>
            </p:cNvPr>
            <p:cNvSpPr/>
            <p:nvPr/>
          </p:nvSpPr>
          <p:spPr>
            <a:xfrm>
              <a:off x="10221904" y="3768414"/>
              <a:ext cx="931814" cy="286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2110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Obsluha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Počet požadavků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počet požadavků, které zařízení obslouží za jednotku času</a:t>
            </a:r>
            <a:r>
              <a:rPr lang="en-US" dirty="0"/>
              <a:t> (</a:t>
            </a:r>
            <a:r>
              <a:rPr lang="cs-CZ" dirty="0" err="1"/>
              <a:t>Poissonovo</a:t>
            </a:r>
            <a:r>
              <a:rPr lang="cs-CZ" dirty="0"/>
              <a:t> pravděpodobnostní rozdělení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en-US" sz="2000" i="1" dirty="0">
                <a:latin typeface="Times New Roman" charset="0"/>
                <a:cs typeface="Times New Roman" charset="0"/>
              </a:rPr>
              <a:t>μ</a:t>
            </a:r>
            <a:r>
              <a:rPr lang="en-US" dirty="0"/>
              <a:t>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intenzita obsluhy </a:t>
            </a:r>
            <a:r>
              <a:rPr lang="en-US" dirty="0"/>
              <a:t>– </a:t>
            </a:r>
            <a:r>
              <a:rPr lang="cs-CZ" dirty="0"/>
              <a:t>průměrný počet požadavků obsloužených za časovou jednotku</a:t>
            </a:r>
            <a:r>
              <a:rPr lang="en-US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Doba obsluhy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doba, za kterou je požadavek obsloužen</a:t>
            </a:r>
            <a:r>
              <a:rPr lang="en-US" dirty="0"/>
              <a:t> (</a:t>
            </a:r>
            <a:r>
              <a:rPr lang="cs-CZ" dirty="0"/>
              <a:t>exponenciální rozdělení</a:t>
            </a:r>
            <a:r>
              <a:rPr lang="en-US" dirty="0"/>
              <a:t>),</a:t>
            </a:r>
          </a:p>
          <a:p>
            <a:pPr marL="1276350" lvl="2" indent="-285750"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1/</a:t>
            </a:r>
            <a:r>
              <a:rPr lang="en-US" sz="2000" i="1" dirty="0">
                <a:latin typeface="Times New Roman" charset="0"/>
                <a:cs typeface="Times New Roman" charset="0"/>
              </a:rPr>
              <a:t>μ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střední doba trvání obsluhy </a:t>
            </a:r>
            <a:r>
              <a:rPr lang="en-US" dirty="0"/>
              <a:t>– </a:t>
            </a:r>
            <a:r>
              <a:rPr lang="cs-CZ" dirty="0"/>
              <a:t> průměrná doba trvání obsluhy požadavků.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618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0447E69-0F91-4A48-AAD7-36DF947B13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610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Síť obslužných zařízení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Typ </a:t>
            </a:r>
            <a:r>
              <a:rPr lang="cs-CZ" dirty="0"/>
              <a:t>zařízení – typ nabízené obsluhy.</a:t>
            </a:r>
            <a:r>
              <a:rPr lang="en-US" dirty="0">
                <a:solidFill>
                  <a:srgbClr val="4BA82E"/>
                </a:solidFill>
              </a:rPr>
              <a:t> </a:t>
            </a: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Počet </a:t>
            </a:r>
            <a:r>
              <a:rPr lang="cs-CZ" dirty="0"/>
              <a:t>zařízení – jedno nebo více zařízení.</a:t>
            </a:r>
            <a:r>
              <a:rPr lang="en-US" dirty="0"/>
              <a:t> </a:t>
            </a:r>
            <a:endParaRPr lang="cs-CZ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Uspořádání </a:t>
            </a:r>
            <a:r>
              <a:rPr lang="cs-CZ" dirty="0"/>
              <a:t>obslužných zařízení – způsob uspořádání zařízení.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Konfigurace</a:t>
            </a:r>
            <a:endParaRPr lang="en-US" b="1" dirty="0"/>
          </a:p>
          <a:p>
            <a:pPr marL="952500" lvl="1" indent="-342900">
              <a:buFont typeface="+mj-lt"/>
              <a:buAutoNum type="arabicPeriod"/>
              <a:defRPr/>
            </a:pPr>
            <a:r>
              <a:rPr lang="cs-CZ" dirty="0">
                <a:solidFill>
                  <a:srgbClr val="4BA82E"/>
                </a:solidFill>
              </a:rPr>
              <a:t>Jednoduchý systém hromadné obsluhy</a:t>
            </a:r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D85D3E-ACC0-48BA-85A1-2F3AB8D3B292}"/>
              </a:ext>
            </a:extLst>
          </p:cNvPr>
          <p:cNvSpPr/>
          <p:nvPr/>
        </p:nvSpPr>
        <p:spPr>
          <a:xfrm>
            <a:off x="1650895" y="5210455"/>
            <a:ext cx="440832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Jednoduchý systém hromadné obsluhy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B9454F2-EEA5-4DCE-8A17-3EFDD3847EFA}"/>
              </a:ext>
            </a:extLst>
          </p:cNvPr>
          <p:cNvGrpSpPr/>
          <p:nvPr/>
        </p:nvGrpSpPr>
        <p:grpSpPr>
          <a:xfrm>
            <a:off x="1735547" y="3864130"/>
            <a:ext cx="4639314" cy="1136615"/>
            <a:chOff x="1735547" y="3864130"/>
            <a:chExt cx="4639314" cy="1136615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BCA2F9E5-CD1C-42C4-B710-7AD6AB45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5547" y="3866354"/>
              <a:ext cx="4619277" cy="113439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3EF819F2-B549-44A6-8C3D-E9161BA299F6}"/>
                </a:ext>
              </a:extLst>
            </p:cNvPr>
            <p:cNvSpPr/>
            <p:nvPr/>
          </p:nvSpPr>
          <p:spPr>
            <a:xfrm>
              <a:off x="1900757" y="3866354"/>
              <a:ext cx="751908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24E5C75-C505-42C6-916A-F8932058248A}"/>
                </a:ext>
              </a:extLst>
            </p:cNvPr>
            <p:cNvSpPr/>
            <p:nvPr/>
          </p:nvSpPr>
          <p:spPr>
            <a:xfrm>
              <a:off x="2791634" y="4543379"/>
              <a:ext cx="961117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9785F2B-E192-4F70-9BF7-3F48F93F3648}"/>
                </a:ext>
              </a:extLst>
            </p:cNvPr>
            <p:cNvSpPr/>
            <p:nvPr/>
          </p:nvSpPr>
          <p:spPr>
            <a:xfrm>
              <a:off x="1738717" y="3864130"/>
              <a:ext cx="989546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5FCACC2-C9D2-480B-9182-F6AD2DD3F785}"/>
                </a:ext>
              </a:extLst>
            </p:cNvPr>
            <p:cNvSpPr/>
            <p:nvPr/>
          </p:nvSpPr>
          <p:spPr>
            <a:xfrm>
              <a:off x="4595949" y="4565257"/>
              <a:ext cx="961117" cy="335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063B3A0-779A-4BDA-9405-566558971B53}"/>
                </a:ext>
              </a:extLst>
            </p:cNvPr>
            <p:cNvSpPr/>
            <p:nvPr/>
          </p:nvSpPr>
          <p:spPr>
            <a:xfrm>
              <a:off x="5393077" y="3938257"/>
              <a:ext cx="751909" cy="2343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9A87DE4-36DC-4C57-96D1-86EE5F2F4DF8}"/>
                </a:ext>
              </a:extLst>
            </p:cNvPr>
            <p:cNvSpPr/>
            <p:nvPr/>
          </p:nvSpPr>
          <p:spPr>
            <a:xfrm>
              <a:off x="2872016" y="4493119"/>
              <a:ext cx="989546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F2742A9-B465-499D-8E63-EBB95DE1F672}"/>
                </a:ext>
              </a:extLst>
            </p:cNvPr>
            <p:cNvSpPr/>
            <p:nvPr/>
          </p:nvSpPr>
          <p:spPr>
            <a:xfrm>
              <a:off x="4558467" y="4496205"/>
              <a:ext cx="989546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63F4DBB8-FBD7-4665-A707-53ED38CC0F62}"/>
                </a:ext>
              </a:extLst>
            </p:cNvPr>
            <p:cNvSpPr/>
            <p:nvPr/>
          </p:nvSpPr>
          <p:spPr>
            <a:xfrm>
              <a:off x="5385315" y="3864130"/>
              <a:ext cx="989546" cy="382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36319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9AE5FB8-29EC-40FF-8BD7-B75FB3B6E1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135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Konfigurace</a:t>
            </a:r>
            <a:endParaRPr lang="en-US" b="1" dirty="0"/>
          </a:p>
          <a:p>
            <a:pPr marL="952500" lvl="1" indent="-342900">
              <a:buFont typeface="+mj-lt"/>
              <a:buAutoNum type="arabicPeriod" startAt="2"/>
              <a:defRPr/>
            </a:pPr>
            <a:r>
              <a:rPr lang="cs-CZ" dirty="0">
                <a:solidFill>
                  <a:srgbClr val="4BA82E"/>
                </a:solidFill>
              </a:rPr>
              <a:t>Paralelní uspořádání obslužných linek</a:t>
            </a: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sz="500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r>
              <a:rPr lang="cs-CZ" dirty="0">
                <a:solidFill>
                  <a:srgbClr val="4BA82E"/>
                </a:solidFill>
              </a:rPr>
              <a:t>Sériové uspořádání obslužných linek</a:t>
            </a: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cs-CZ" sz="500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r>
              <a:rPr lang="cs-CZ" dirty="0">
                <a:solidFill>
                  <a:srgbClr val="4BA82E"/>
                </a:solidFill>
              </a:rPr>
              <a:t>Kombinované uspořádání obslužných linek</a:t>
            </a:r>
            <a:endParaRPr lang="en-US" dirty="0">
              <a:solidFill>
                <a:srgbClr val="4BA82E"/>
              </a:solidFill>
            </a:endParaRPr>
          </a:p>
          <a:p>
            <a:pPr marL="952500" lvl="1" indent="-342900">
              <a:buFont typeface="+mj-lt"/>
              <a:buAutoNum type="arabicPeriod" startAt="2"/>
              <a:defRPr/>
            </a:pPr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D85D3E-ACC0-48BA-85A1-2F3AB8D3B292}"/>
              </a:ext>
            </a:extLst>
          </p:cNvPr>
          <p:cNvSpPr/>
          <p:nvPr/>
        </p:nvSpPr>
        <p:spPr>
          <a:xfrm>
            <a:off x="1127740" y="3628875"/>
            <a:ext cx="3692486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48 – </a:t>
            </a: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Identická obsluha, společná fronta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002F112-4316-46E8-8A69-9B715386D777}"/>
              </a:ext>
            </a:extLst>
          </p:cNvPr>
          <p:cNvSpPr/>
          <p:nvPr/>
        </p:nvSpPr>
        <p:spPr>
          <a:xfrm>
            <a:off x="4753274" y="3628875"/>
            <a:ext cx="3727752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49 – </a:t>
            </a: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Identická fronta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fronty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5A6A267-2E28-44B6-AEBF-3651204FC0DF}"/>
              </a:ext>
            </a:extLst>
          </p:cNvPr>
          <p:cNvSpPr/>
          <p:nvPr/>
        </p:nvSpPr>
        <p:spPr>
          <a:xfrm>
            <a:off x="8424804" y="3630891"/>
            <a:ext cx="2806740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50 – </a:t>
            </a: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Neidentická obsluha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E6577C6-8A1F-4BC9-A70C-8D4B5BDA2591}"/>
              </a:ext>
            </a:extLst>
          </p:cNvPr>
          <p:cNvSpPr/>
          <p:nvPr/>
        </p:nvSpPr>
        <p:spPr>
          <a:xfrm>
            <a:off x="1399374" y="5355204"/>
            <a:ext cx="3884846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51 – </a:t>
            </a:r>
            <a:r>
              <a:rPr lang="cs-CZ" sz="13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Sériové uspořádání obslužných linek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FBEE5B4-50C7-455C-A136-03EE8D3F980B}"/>
              </a:ext>
            </a:extLst>
          </p:cNvPr>
          <p:cNvGrpSpPr/>
          <p:nvPr/>
        </p:nvGrpSpPr>
        <p:grpSpPr>
          <a:xfrm>
            <a:off x="1330859" y="2369387"/>
            <a:ext cx="2784708" cy="1121871"/>
            <a:chOff x="1330859" y="2369387"/>
            <a:chExt cx="2784708" cy="1121871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46585B8-210C-4EA7-95F5-E1CFE881BA2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74" y="2369387"/>
              <a:ext cx="2669663" cy="112187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5CA0FF3B-F33D-46EE-925A-BA55C77A0B3B}"/>
                </a:ext>
              </a:extLst>
            </p:cNvPr>
            <p:cNvSpPr/>
            <p:nvPr/>
          </p:nvSpPr>
          <p:spPr>
            <a:xfrm>
              <a:off x="1469828" y="2625505"/>
              <a:ext cx="404239" cy="180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A084ED4E-8740-4011-9A69-8619E40F168A}"/>
                </a:ext>
              </a:extLst>
            </p:cNvPr>
            <p:cNvSpPr/>
            <p:nvPr/>
          </p:nvSpPr>
          <p:spPr>
            <a:xfrm>
              <a:off x="1330859" y="2557198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19A9EF2-065E-496A-82A7-572D9E24A6E8}"/>
                </a:ext>
              </a:extLst>
            </p:cNvPr>
            <p:cNvSpPr/>
            <p:nvPr/>
          </p:nvSpPr>
          <p:spPr>
            <a:xfrm>
              <a:off x="2012867" y="2947387"/>
              <a:ext cx="707528" cy="2487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2B625480-80F5-4B22-8475-E852B40F0AF2}"/>
                </a:ext>
              </a:extLst>
            </p:cNvPr>
            <p:cNvSpPr/>
            <p:nvPr/>
          </p:nvSpPr>
          <p:spPr>
            <a:xfrm>
              <a:off x="1995175" y="294943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6ACE28E5-D1C9-440A-8487-4A61EACC6741}"/>
                </a:ext>
              </a:extLst>
            </p:cNvPr>
            <p:cNvSpPr/>
            <p:nvPr/>
          </p:nvSpPr>
          <p:spPr>
            <a:xfrm>
              <a:off x="2938042" y="3249193"/>
              <a:ext cx="692397" cy="1798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091128A6-F11A-4B1C-8BEE-6C7997283A05}"/>
                </a:ext>
              </a:extLst>
            </p:cNvPr>
            <p:cNvSpPr/>
            <p:nvPr/>
          </p:nvSpPr>
          <p:spPr>
            <a:xfrm>
              <a:off x="3556118" y="2406620"/>
              <a:ext cx="420492" cy="145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09895715-7A1A-41ED-9F62-204BC5FD8FE4}"/>
                </a:ext>
              </a:extLst>
            </p:cNvPr>
            <p:cNvSpPr/>
            <p:nvPr/>
          </p:nvSpPr>
          <p:spPr>
            <a:xfrm>
              <a:off x="2967376" y="3163622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9A64DED3-61B7-4248-86EF-3352BDE30B39}"/>
                </a:ext>
              </a:extLst>
            </p:cNvPr>
            <p:cNvSpPr/>
            <p:nvPr/>
          </p:nvSpPr>
          <p:spPr>
            <a:xfrm>
              <a:off x="3408040" y="237269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88948186-6782-45BB-B3E5-04D7589131F9}"/>
              </a:ext>
            </a:extLst>
          </p:cNvPr>
          <p:cNvGrpSpPr/>
          <p:nvPr/>
        </p:nvGrpSpPr>
        <p:grpSpPr>
          <a:xfrm>
            <a:off x="4830912" y="2372101"/>
            <a:ext cx="2789450" cy="1138573"/>
            <a:chOff x="4830912" y="2372101"/>
            <a:chExt cx="2789450" cy="1138573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ECD1554-75D2-44FD-8EFE-8581FE21E90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7331" y="2372101"/>
              <a:ext cx="2641825" cy="113857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0321D906-2386-467B-AA61-2990FDEF1289}"/>
                </a:ext>
              </a:extLst>
            </p:cNvPr>
            <p:cNvSpPr/>
            <p:nvPr/>
          </p:nvSpPr>
          <p:spPr>
            <a:xfrm>
              <a:off x="4924684" y="2769286"/>
              <a:ext cx="489287" cy="1206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5BD9DE50-8753-4A96-8A5E-E0F5E8107D70}"/>
                </a:ext>
              </a:extLst>
            </p:cNvPr>
            <p:cNvSpPr/>
            <p:nvPr/>
          </p:nvSpPr>
          <p:spPr>
            <a:xfrm>
              <a:off x="5881337" y="3263101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EBBE3C9F-30AA-43F3-939F-1B357BD1FE42}"/>
                </a:ext>
              </a:extLst>
            </p:cNvPr>
            <p:cNvSpPr/>
            <p:nvPr/>
          </p:nvSpPr>
          <p:spPr>
            <a:xfrm>
              <a:off x="6553804" y="3246426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067E88F8-8E1D-4B25-A17D-54210E847997}"/>
                </a:ext>
              </a:extLst>
            </p:cNvPr>
            <p:cNvSpPr/>
            <p:nvPr/>
          </p:nvSpPr>
          <p:spPr>
            <a:xfrm>
              <a:off x="7006529" y="2396505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3435A392-7183-4940-8255-4452739BDAEF}"/>
                </a:ext>
              </a:extLst>
            </p:cNvPr>
            <p:cNvSpPr/>
            <p:nvPr/>
          </p:nvSpPr>
          <p:spPr>
            <a:xfrm>
              <a:off x="4830912" y="271784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193F2817-F4AA-4671-B0E0-35B51241B6CE}"/>
                </a:ext>
              </a:extLst>
            </p:cNvPr>
            <p:cNvSpPr/>
            <p:nvPr/>
          </p:nvSpPr>
          <p:spPr>
            <a:xfrm>
              <a:off x="5776932" y="3136733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Fronty</a:t>
              </a: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DF14ACD9-B1B6-4656-8245-65A655FCFACC}"/>
                </a:ext>
              </a:extLst>
            </p:cNvPr>
            <p:cNvSpPr/>
            <p:nvPr/>
          </p:nvSpPr>
          <p:spPr>
            <a:xfrm>
              <a:off x="6461601" y="3136553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63E85CEE-CC4F-470F-B6E5-590DC367EDDF}"/>
                </a:ext>
              </a:extLst>
            </p:cNvPr>
            <p:cNvSpPr/>
            <p:nvPr/>
          </p:nvSpPr>
          <p:spPr>
            <a:xfrm>
              <a:off x="6912835" y="237269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B31961A1-D640-4BAB-ADE9-27D00D1E3431}"/>
              </a:ext>
            </a:extLst>
          </p:cNvPr>
          <p:cNvGrpSpPr/>
          <p:nvPr/>
        </p:nvGrpSpPr>
        <p:grpSpPr>
          <a:xfrm>
            <a:off x="8333789" y="2372699"/>
            <a:ext cx="2776649" cy="1130418"/>
            <a:chOff x="8333789" y="2372699"/>
            <a:chExt cx="2776649" cy="1130418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6CCEA3D4-5A1D-4281-A0D7-46AC6701D63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24804" y="2381246"/>
              <a:ext cx="2658528" cy="112187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499277EE-9114-4B01-8518-FDEABD9C7D74}"/>
                </a:ext>
              </a:extLst>
            </p:cNvPr>
            <p:cNvSpPr/>
            <p:nvPr/>
          </p:nvSpPr>
          <p:spPr>
            <a:xfrm>
              <a:off x="8424804" y="2763131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030EBCCB-3A21-4493-86AD-F93C3D9425C4}"/>
                </a:ext>
              </a:extLst>
            </p:cNvPr>
            <p:cNvSpPr/>
            <p:nvPr/>
          </p:nvSpPr>
          <p:spPr>
            <a:xfrm>
              <a:off x="9363217" y="3246426"/>
              <a:ext cx="550328" cy="1658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BF4C255E-1468-4CC1-B5A7-2E02152DA76C}"/>
                </a:ext>
              </a:extLst>
            </p:cNvPr>
            <p:cNvSpPr/>
            <p:nvPr/>
          </p:nvSpPr>
          <p:spPr>
            <a:xfrm>
              <a:off x="10158268" y="3246426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8A9CC6E0-4A86-48B3-82C9-91B2E7CD6FB6}"/>
                </a:ext>
              </a:extLst>
            </p:cNvPr>
            <p:cNvSpPr/>
            <p:nvPr/>
          </p:nvSpPr>
          <p:spPr>
            <a:xfrm>
              <a:off x="10489456" y="2410414"/>
              <a:ext cx="489287" cy="165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81478FB2-7D9B-428D-AE7C-6DE4CCA23F47}"/>
                </a:ext>
              </a:extLst>
            </p:cNvPr>
            <p:cNvSpPr/>
            <p:nvPr/>
          </p:nvSpPr>
          <p:spPr>
            <a:xfrm>
              <a:off x="9328379" y="3170443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Fronty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AF231D91-2E4E-42A7-BEF7-29E3DC7AD81D}"/>
                </a:ext>
              </a:extLst>
            </p:cNvPr>
            <p:cNvSpPr/>
            <p:nvPr/>
          </p:nvSpPr>
          <p:spPr>
            <a:xfrm>
              <a:off x="10026572" y="3170443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9F82366A-582D-46EF-9DCE-A8D892B25B20}"/>
                </a:ext>
              </a:extLst>
            </p:cNvPr>
            <p:cNvSpPr/>
            <p:nvPr/>
          </p:nvSpPr>
          <p:spPr>
            <a:xfrm>
              <a:off x="8333789" y="271784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9815799F-363E-4F35-A245-569C07158B83}"/>
                </a:ext>
              </a:extLst>
            </p:cNvPr>
            <p:cNvSpPr/>
            <p:nvPr/>
          </p:nvSpPr>
          <p:spPr>
            <a:xfrm>
              <a:off x="10402911" y="2372699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32DC24FD-38B0-48E3-BC00-B22B052C7FEA}"/>
              </a:ext>
            </a:extLst>
          </p:cNvPr>
          <p:cNvGrpSpPr/>
          <p:nvPr/>
        </p:nvGrpSpPr>
        <p:grpSpPr>
          <a:xfrm>
            <a:off x="1330859" y="4365301"/>
            <a:ext cx="4031093" cy="893142"/>
            <a:chOff x="1330859" y="4365301"/>
            <a:chExt cx="4031093" cy="893142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63B3919A-1EBE-411B-9BC7-D250F09C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9374" y="4365301"/>
              <a:ext cx="3822524" cy="89314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9AA62364-2A9B-4974-A9DA-4BC3F0D9082E}"/>
                </a:ext>
              </a:extLst>
            </p:cNvPr>
            <p:cNvSpPr/>
            <p:nvPr/>
          </p:nvSpPr>
          <p:spPr>
            <a:xfrm>
              <a:off x="4819409" y="4426365"/>
              <a:ext cx="349918" cy="1341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9D777033-E0AE-4FCD-BAC8-3AC90FC19623}"/>
                </a:ext>
              </a:extLst>
            </p:cNvPr>
            <p:cNvSpPr/>
            <p:nvPr/>
          </p:nvSpPr>
          <p:spPr>
            <a:xfrm>
              <a:off x="1459971" y="4442836"/>
              <a:ext cx="535204" cy="1341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464FC092-221F-4F66-A0CE-C34381233511}"/>
                </a:ext>
              </a:extLst>
            </p:cNvPr>
            <p:cNvSpPr/>
            <p:nvPr/>
          </p:nvSpPr>
          <p:spPr>
            <a:xfrm>
              <a:off x="1727573" y="4809003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D625BD13-EA29-41C3-B896-FC5FB83C57C0}"/>
                </a:ext>
              </a:extLst>
            </p:cNvPr>
            <p:cNvSpPr/>
            <p:nvPr/>
          </p:nvSpPr>
          <p:spPr>
            <a:xfrm>
              <a:off x="2248390" y="4999239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1DE96CA2-9ECD-49BD-83D3-6F165A24FC4D}"/>
                </a:ext>
              </a:extLst>
            </p:cNvPr>
            <p:cNvSpPr/>
            <p:nvPr/>
          </p:nvSpPr>
          <p:spPr>
            <a:xfrm>
              <a:off x="2720395" y="4794907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219539F0-01A3-47A0-BF39-EBD26AB91206}"/>
                </a:ext>
              </a:extLst>
            </p:cNvPr>
            <p:cNvSpPr/>
            <p:nvPr/>
          </p:nvSpPr>
          <p:spPr>
            <a:xfrm>
              <a:off x="3220591" y="4992217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9014979C-D8EF-4313-8A0D-E624DAFA9E21}"/>
                </a:ext>
              </a:extLst>
            </p:cNvPr>
            <p:cNvSpPr/>
            <p:nvPr/>
          </p:nvSpPr>
          <p:spPr>
            <a:xfrm>
              <a:off x="3775946" y="4825432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834F4EDD-7703-49FC-9EA7-E2B35652D00D}"/>
                </a:ext>
              </a:extLst>
            </p:cNvPr>
            <p:cNvSpPr/>
            <p:nvPr/>
          </p:nvSpPr>
          <p:spPr>
            <a:xfrm>
              <a:off x="4431125" y="4961541"/>
              <a:ext cx="454312" cy="166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CCB6E55-DFD3-41E8-B3B2-5155C01BC441}"/>
                </a:ext>
              </a:extLst>
            </p:cNvPr>
            <p:cNvSpPr/>
            <p:nvPr/>
          </p:nvSpPr>
          <p:spPr>
            <a:xfrm>
              <a:off x="1330859" y="4369071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Příchod</a:t>
              </a: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585375E8-795E-4545-824E-3D3813D00EF4}"/>
                </a:ext>
              </a:extLst>
            </p:cNvPr>
            <p:cNvSpPr/>
            <p:nvPr/>
          </p:nvSpPr>
          <p:spPr>
            <a:xfrm>
              <a:off x="1630350" y="4706010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DF7E9707-DC39-4E81-AC23-9FCC302D3844}"/>
                </a:ext>
              </a:extLst>
            </p:cNvPr>
            <p:cNvSpPr/>
            <p:nvPr/>
          </p:nvSpPr>
          <p:spPr>
            <a:xfrm>
              <a:off x="2062110" y="4917321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18ED1F21-3FC9-4BB5-A93F-5E3FB7A97C56}"/>
                </a:ext>
              </a:extLst>
            </p:cNvPr>
            <p:cNvSpPr/>
            <p:nvPr/>
          </p:nvSpPr>
          <p:spPr>
            <a:xfrm>
              <a:off x="4654425" y="4369070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Odchod</a:t>
              </a:r>
            </a:p>
          </p:txBody>
        </p:sp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EFFA77E7-209E-461A-A605-C09C78082196}"/>
                </a:ext>
              </a:extLst>
            </p:cNvPr>
            <p:cNvSpPr/>
            <p:nvPr/>
          </p:nvSpPr>
          <p:spPr>
            <a:xfrm>
              <a:off x="2590526" y="4706010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891C6C0D-C78D-42E0-9C14-F2F977B88DC3}"/>
                </a:ext>
              </a:extLst>
            </p:cNvPr>
            <p:cNvSpPr/>
            <p:nvPr/>
          </p:nvSpPr>
          <p:spPr>
            <a:xfrm>
              <a:off x="3674903" y="4706010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</a:t>
              </a:r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00C93F4C-D468-4553-BA7C-83B728F5EEA6}"/>
                </a:ext>
              </a:extLst>
            </p:cNvPr>
            <p:cNvSpPr/>
            <p:nvPr/>
          </p:nvSpPr>
          <p:spPr>
            <a:xfrm>
              <a:off x="3119695" y="4917321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C993DD99-3E55-4051-89F4-DF2AE50C8EE8}"/>
                </a:ext>
              </a:extLst>
            </p:cNvPr>
            <p:cNvSpPr/>
            <p:nvPr/>
          </p:nvSpPr>
          <p:spPr>
            <a:xfrm>
              <a:off x="4286841" y="4917321"/>
              <a:ext cx="707527" cy="248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Obsluha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74056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E89ED27-76B4-4101-91A7-16541BFD0E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1832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Režimy front</a:t>
            </a:r>
            <a:endParaRPr lang="en-US" b="1" dirty="0"/>
          </a:p>
          <a:p>
            <a:pPr marL="895350" lvl="1" indent="-285750">
              <a:defRPr/>
            </a:pPr>
            <a:r>
              <a:rPr lang="en-US" dirty="0">
                <a:solidFill>
                  <a:srgbClr val="4BA82E"/>
                </a:solidFill>
              </a:rPr>
              <a:t>FCFS</a:t>
            </a:r>
            <a:r>
              <a:rPr lang="en-US" dirty="0"/>
              <a:t> (First-Come, First-Served) – </a:t>
            </a:r>
            <a:r>
              <a:rPr lang="en-US" dirty="0">
                <a:solidFill>
                  <a:srgbClr val="4BA82E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marL="895350" lvl="1" indent="-285750">
              <a:defRPr/>
            </a:pPr>
            <a:r>
              <a:rPr lang="en-US" dirty="0">
                <a:solidFill>
                  <a:srgbClr val="4BA82E"/>
                </a:solidFill>
              </a:rPr>
              <a:t>LCFS</a:t>
            </a:r>
            <a:r>
              <a:rPr lang="en-US" dirty="0"/>
              <a:t> (Last-Come, First-Served) – </a:t>
            </a:r>
            <a:r>
              <a:rPr lang="en-US" dirty="0">
                <a:solidFill>
                  <a:srgbClr val="4BA82E"/>
                </a:solidFill>
              </a:rPr>
              <a:t>LIFO</a:t>
            </a:r>
            <a:r>
              <a:rPr lang="en-US" dirty="0"/>
              <a:t> (Last-In, First-Out)</a:t>
            </a:r>
          </a:p>
          <a:p>
            <a:pPr marL="895350" lvl="1" indent="-285750">
              <a:defRPr/>
            </a:pPr>
            <a:r>
              <a:rPr lang="en-US" dirty="0">
                <a:solidFill>
                  <a:srgbClr val="4BA82E"/>
                </a:solidFill>
              </a:rPr>
              <a:t>PRI</a:t>
            </a:r>
            <a:r>
              <a:rPr lang="en-US" dirty="0"/>
              <a:t> (</a:t>
            </a:r>
            <a:r>
              <a:rPr lang="en-US" dirty="0" err="1"/>
              <a:t>PRIority</a:t>
            </a:r>
            <a:r>
              <a:rPr lang="en-US" dirty="0"/>
              <a:t> system)</a:t>
            </a:r>
            <a:r>
              <a:rPr lang="cs-CZ" dirty="0"/>
              <a:t> – fronta s prioritou</a:t>
            </a:r>
            <a:endParaRPr lang="en-US" dirty="0"/>
          </a:p>
          <a:p>
            <a:pPr marL="895350" lvl="1" indent="-285750">
              <a:defRPr/>
            </a:pPr>
            <a:r>
              <a:rPr lang="en-US" dirty="0">
                <a:solidFill>
                  <a:srgbClr val="4BA82E"/>
                </a:solidFill>
              </a:rPr>
              <a:t>SIRO</a:t>
            </a:r>
            <a:r>
              <a:rPr lang="en-US" dirty="0"/>
              <a:t> (Selection In Random Order)</a:t>
            </a:r>
            <a:r>
              <a:rPr lang="cs-CZ" dirty="0"/>
              <a:t> – náhodný výběr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Klasifikace modelů hromadné obsluhy (</a:t>
            </a:r>
            <a:r>
              <a:rPr lang="cs-CZ" b="1" dirty="0" err="1"/>
              <a:t>Kendallova</a:t>
            </a:r>
            <a:r>
              <a:rPr lang="cs-CZ" b="1" dirty="0"/>
              <a:t> klasifikace)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661DDB-5812-4517-8235-23C415CC528A}"/>
              </a:ext>
            </a:extLst>
          </p:cNvPr>
          <p:cNvSpPr/>
          <p:nvPr/>
        </p:nvSpPr>
        <p:spPr>
          <a:xfrm>
            <a:off x="957133" y="5919226"/>
            <a:ext cx="289829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52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Kendallova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klasifikace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711376-0B8B-438B-8646-CF0FA9368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33" y="3657577"/>
            <a:ext cx="4448880" cy="21437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97D260B-1D82-443B-B2EB-11790E04A8BF}"/>
              </a:ext>
            </a:extLst>
          </p:cNvPr>
          <p:cNvSpPr/>
          <p:nvPr/>
        </p:nvSpPr>
        <p:spPr>
          <a:xfrm>
            <a:off x="3413159" y="4204272"/>
            <a:ext cx="1919332" cy="19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zdroje požadavků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CAA60C-EB3A-4902-B482-760DA1DE1474}"/>
              </a:ext>
            </a:extLst>
          </p:cNvPr>
          <p:cNvSpPr/>
          <p:nvPr/>
        </p:nvSpPr>
        <p:spPr>
          <a:xfrm>
            <a:off x="2773474" y="4729448"/>
            <a:ext cx="2182828" cy="19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 fronty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C851E29-D70E-454B-95A4-09AB18F54811}"/>
              </a:ext>
            </a:extLst>
          </p:cNvPr>
          <p:cNvSpPr/>
          <p:nvPr/>
        </p:nvSpPr>
        <p:spPr>
          <a:xfrm>
            <a:off x="2397284" y="4997151"/>
            <a:ext cx="2935208" cy="19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paralelně uspořádaných obslužných zařízení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7F5A5A9-8C49-4F9B-A077-6B10F6F26935}"/>
              </a:ext>
            </a:extLst>
          </p:cNvPr>
          <p:cNvSpPr/>
          <p:nvPr/>
        </p:nvSpPr>
        <p:spPr>
          <a:xfrm>
            <a:off x="1674892" y="5500405"/>
            <a:ext cx="3657599" cy="198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Pravděpodobnostní rozdělení intervalu mezi příchody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C9443DD-EF6A-43E8-B424-94D3B8283EBB}"/>
              </a:ext>
            </a:extLst>
          </p:cNvPr>
          <p:cNvSpPr/>
          <p:nvPr/>
        </p:nvSpPr>
        <p:spPr>
          <a:xfrm>
            <a:off x="2038675" y="5258756"/>
            <a:ext cx="3151130" cy="19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Pravděpodobnostní rozdělení doby obsluhy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B9D856E-58DB-4BB3-9E1B-FD5D4D69330D}"/>
              </a:ext>
            </a:extLst>
          </p:cNvPr>
          <p:cNvSpPr/>
          <p:nvPr/>
        </p:nvSpPr>
        <p:spPr>
          <a:xfrm>
            <a:off x="3149663" y="4482078"/>
            <a:ext cx="2182828" cy="19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počet požadavků </a:t>
            </a:r>
            <a:b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systému</a:t>
            </a:r>
          </a:p>
        </p:txBody>
      </p:sp>
    </p:spTree>
    <p:extLst>
      <p:ext uri="{BB962C8B-B14F-4D97-AF65-F5344CB8AC3E}">
        <p14:creationId xmlns:p14="http://schemas.microsoft.com/office/powerpoint/2010/main" val="26758983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9B4F76C-CE44-428E-8F52-7B8C33162A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8290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9B4F76C-CE44-428E-8F52-7B8C33162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Předpoklady</a:t>
            </a:r>
          </a:p>
          <a:p>
            <a:pPr marL="895350" lvl="1" indent="-285750">
              <a:defRPr/>
            </a:pPr>
            <a:r>
              <a:rPr lang="cs-CZ" dirty="0" err="1"/>
              <a:t>Kendallův</a:t>
            </a:r>
            <a:r>
              <a:rPr lang="cs-CZ" dirty="0"/>
              <a:t> kód: </a:t>
            </a:r>
            <a:r>
              <a:rPr lang="cs-CZ" dirty="0">
                <a:solidFill>
                  <a:srgbClr val="4BA82E"/>
                </a:solidFill>
              </a:rPr>
              <a:t>M/M/1/FIFO/</a:t>
            </a:r>
            <a:r>
              <a:rPr lang="cs-CZ" sz="1600" dirty="0">
                <a:solidFill>
                  <a:srgbClr val="4BA82E"/>
                </a:solidFill>
                <a:latin typeface="Times New Roman" charset="0"/>
              </a:rPr>
              <a:t>∞</a:t>
            </a:r>
            <a:r>
              <a:rPr lang="cs-CZ" dirty="0">
                <a:solidFill>
                  <a:srgbClr val="4BA82E"/>
                </a:solidFill>
              </a:rPr>
              <a:t>/</a:t>
            </a:r>
            <a:r>
              <a:rPr lang="cs-CZ" sz="1600" dirty="0">
                <a:solidFill>
                  <a:srgbClr val="4BA82E"/>
                </a:solidFill>
                <a:latin typeface="Times New Roman" charset="0"/>
              </a:rPr>
              <a:t>∞</a:t>
            </a:r>
            <a:r>
              <a:rPr lang="cs-CZ" dirty="0"/>
              <a:t>, 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jedno</a:t>
            </a:r>
            <a:r>
              <a:rPr lang="cs-CZ" dirty="0"/>
              <a:t> obslužné zařízení,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exponenciální</a:t>
            </a:r>
            <a:r>
              <a:rPr lang="cs-CZ" dirty="0"/>
              <a:t> pravděpodobnostní rozdělení </a:t>
            </a:r>
            <a:r>
              <a:rPr lang="cs-CZ" dirty="0">
                <a:solidFill>
                  <a:srgbClr val="4BA82E"/>
                </a:solidFill>
              </a:rPr>
              <a:t>intervalu mezi příchody</a:t>
            </a:r>
            <a:r>
              <a:rPr lang="cs-CZ" dirty="0"/>
              <a:t> (</a:t>
            </a:r>
            <a:r>
              <a:rPr lang="cs-CZ" sz="2000" i="1" dirty="0">
                <a:latin typeface="Times New Roman" charset="0"/>
                <a:cs typeface="Times New Roman" charset="0"/>
              </a:rPr>
              <a:t>λ</a:t>
            </a:r>
            <a:r>
              <a:rPr lang="cs-CZ" dirty="0"/>
              <a:t> = intenzita příchodu požadavků),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exponenciální </a:t>
            </a:r>
            <a:r>
              <a:rPr lang="cs-CZ" dirty="0"/>
              <a:t>pravděpodobnostní rozdělení </a:t>
            </a:r>
            <a:r>
              <a:rPr lang="cs-CZ" dirty="0">
                <a:solidFill>
                  <a:srgbClr val="4BA82E"/>
                </a:solidFill>
              </a:rPr>
              <a:t>doby obsluhy </a:t>
            </a:r>
            <a:r>
              <a:rPr lang="cs-CZ" dirty="0"/>
              <a:t>(</a:t>
            </a:r>
            <a:r>
              <a:rPr lang="cs-CZ" sz="2000" i="1" dirty="0">
                <a:latin typeface="Times New Roman" charset="0"/>
                <a:cs typeface="Times New Roman" charset="0"/>
              </a:rPr>
              <a:t>μ</a:t>
            </a:r>
            <a:r>
              <a:rPr lang="cs-CZ" dirty="0"/>
              <a:t> = intenzita obsluhy),</a:t>
            </a:r>
          </a:p>
          <a:p>
            <a:pPr marL="895350" lvl="1" indent="-285750">
              <a:defRPr/>
            </a:pPr>
            <a:r>
              <a:rPr lang="cs-CZ" dirty="0"/>
              <a:t>režim fronty je </a:t>
            </a:r>
            <a:r>
              <a:rPr lang="cs-CZ" dirty="0">
                <a:solidFill>
                  <a:srgbClr val="4BA82E"/>
                </a:solidFill>
              </a:rPr>
              <a:t>FIFO</a:t>
            </a:r>
            <a:r>
              <a:rPr lang="cs-CZ" dirty="0"/>
              <a:t>,</a:t>
            </a:r>
          </a:p>
          <a:p>
            <a:pPr marL="895350" lvl="1" indent="-285750">
              <a:defRPr/>
            </a:pPr>
            <a:r>
              <a:rPr lang="cs-CZ" dirty="0"/>
              <a:t>kapacita systému je </a:t>
            </a:r>
            <a:r>
              <a:rPr lang="cs-CZ" dirty="0">
                <a:solidFill>
                  <a:srgbClr val="4BA82E"/>
                </a:solidFill>
              </a:rPr>
              <a:t>neomezená</a:t>
            </a:r>
            <a:r>
              <a:rPr lang="cs-CZ" dirty="0"/>
              <a:t>,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zdroj</a:t>
            </a:r>
            <a:r>
              <a:rPr lang="cs-CZ" dirty="0"/>
              <a:t> požadavků je </a:t>
            </a:r>
            <a:r>
              <a:rPr lang="cs-CZ" dirty="0">
                <a:solidFill>
                  <a:srgbClr val="4BA82E"/>
                </a:solidFill>
              </a:rPr>
              <a:t>nekonečný</a:t>
            </a:r>
            <a:r>
              <a:rPr lang="cs-CZ" dirty="0"/>
              <a:t>,</a:t>
            </a:r>
          </a:p>
          <a:p>
            <a:pPr marL="895350" lvl="1" indent="-285750">
              <a:defRPr/>
            </a:pPr>
            <a:r>
              <a:rPr lang="cs-CZ" sz="2000" i="1" dirty="0">
                <a:latin typeface="Times New Roman" charset="0"/>
                <a:cs typeface="Times New Roman" charset="0"/>
              </a:rPr>
              <a:t>μ</a:t>
            </a:r>
            <a:r>
              <a:rPr lang="cs-CZ" sz="2000" dirty="0">
                <a:latin typeface="Times New Roman" charset="0"/>
                <a:cs typeface="Times New Roman" charset="0"/>
              </a:rPr>
              <a:t>&gt;</a:t>
            </a:r>
            <a:r>
              <a:rPr lang="cs-CZ" sz="2000" i="1" dirty="0">
                <a:latin typeface="Times New Roman" charset="0"/>
                <a:cs typeface="Times New Roman" charset="0"/>
              </a:rPr>
              <a:t>λ </a:t>
            </a:r>
            <a:r>
              <a:rPr lang="cs-CZ" dirty="0">
                <a:solidFill>
                  <a:srgbClr val="4BA82E"/>
                </a:solidFill>
              </a:rPr>
              <a:t>stabilizace systému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Operační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I, ŠAVŠ, Jan </a:t>
            </a:r>
            <a:r>
              <a:rPr lang="en-US" dirty="0" err="1"/>
              <a:t>Fábry</a:t>
            </a:r>
            <a:r>
              <a:rPr lang="en-US" dirty="0"/>
              <a:t>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Jednoduchý exponenciální model HO</a:t>
            </a:r>
          </a:p>
        </p:txBody>
      </p:sp>
    </p:spTree>
    <p:extLst>
      <p:ext uri="{BB962C8B-B14F-4D97-AF65-F5344CB8AC3E}">
        <p14:creationId xmlns:p14="http://schemas.microsoft.com/office/powerpoint/2010/main" val="144798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A1AFDE3-ABCD-4343-B3B2-67289E1A1C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150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A1AFDE3-ABCD-4343-B3B2-67289E1A1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9415" y="1597675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/>
              <a:t>Proměnné</a:t>
            </a:r>
            <a:endParaRPr lang="en-US" b="1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Úlohy výrobního plánování</a:t>
            </a:r>
            <a:endParaRPr lang="en-US"/>
          </a:p>
        </p:txBody>
      </p:sp>
      <p:sp>
        <p:nvSpPr>
          <p:cNvPr id="10" name="Text Box 1032">
            <a:extLst>
              <a:ext uri="{FF2B5EF4-FFF2-40B4-BE49-F238E27FC236}">
                <a16:creationId xmlns:a16="http://schemas.microsoft.com/office/drawing/2014/main" id="{FDD2A4D7-F809-4823-8A8A-465105A7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8" y="2734570"/>
            <a:ext cx="2436886" cy="3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/>
              <a:t>Matematický model</a:t>
            </a:r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BF945B-CF78-4EBD-A627-A2F82667EC76}"/>
              </a:ext>
            </a:extLst>
          </p:cNvPr>
          <p:cNvSpPr txBox="1"/>
          <p:nvPr/>
        </p:nvSpPr>
        <p:spPr>
          <a:xfrm>
            <a:off x="5539672" y="3630385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Přídatné proměnné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2DEBE716-8EA8-4121-8DC0-C067A71172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0249" y="4287660"/>
            <a:ext cx="91753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7786B4C-40B5-4817-901F-B3ECE23AF530}"/>
                  </a:ext>
                </a:extLst>
              </p:cNvPr>
              <p:cNvSpPr txBox="1"/>
              <p:nvPr/>
            </p:nvSpPr>
            <p:spPr>
              <a:xfrm>
                <a:off x="5167581" y="5391820"/>
                <a:ext cx="19017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7786B4C-40B5-4817-901F-B3ECE23A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81" y="5391820"/>
                <a:ext cx="190172" cy="492443"/>
              </a:xfrm>
              <a:prstGeom prst="rect">
                <a:avLst/>
              </a:prstGeom>
              <a:blipFill>
                <a:blip r:embed="rId7"/>
                <a:stretch>
                  <a:fillRect l="-25806" r="-2580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00258B-874A-4252-B616-4C62E981F136}"/>
              </a:ext>
            </a:extLst>
          </p:cNvPr>
          <p:cNvSpPr txBox="1"/>
          <p:nvPr/>
        </p:nvSpPr>
        <p:spPr>
          <a:xfrm>
            <a:off x="5591737" y="5348080"/>
            <a:ext cx="216116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+ přídatná proměnná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 přídatná proměnná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A9D5B82-25E8-43D2-ACE9-3D014EFAB651}"/>
              </a:ext>
            </a:extLst>
          </p:cNvPr>
          <p:cNvSpPr txBox="1"/>
          <p:nvPr/>
        </p:nvSpPr>
        <p:spPr>
          <a:xfrm>
            <a:off x="7981448" y="3245780"/>
            <a:ext cx="277191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1600" dirty="0">
                <a:latin typeface="Arial"/>
                <a:cs typeface="Arial"/>
              </a:rPr>
              <a:t>Ekvivalentní soustava rovnic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9379771-82D4-416E-BC3E-303C2C5574F6}"/>
                  </a:ext>
                </a:extLst>
              </p:cNvPr>
              <p:cNvSpPr txBox="1"/>
              <p:nvPr/>
            </p:nvSpPr>
            <p:spPr>
              <a:xfrm>
                <a:off x="3411329" y="4182487"/>
                <a:ext cx="19171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dokon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ovac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ce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9379771-82D4-416E-BC3E-303C2C55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29" y="4182487"/>
                <a:ext cx="1917192" cy="246221"/>
              </a:xfrm>
              <a:prstGeom prst="rect">
                <a:avLst/>
              </a:prstGeom>
              <a:blipFill>
                <a:blip r:embed="rId8"/>
                <a:stretch>
                  <a:fillRect l="-3185" t="-2500" r="-2866"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11AD639-AAF2-489D-AB20-199351214DD4}"/>
                  </a:ext>
                </a:extLst>
              </p:cNvPr>
              <p:cNvSpPr txBox="1"/>
              <p:nvPr/>
            </p:nvSpPr>
            <p:spPr>
              <a:xfrm>
                <a:off x="3397795" y="3822820"/>
                <a:ext cx="1667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ř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ezb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ář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sk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ce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11AD639-AAF2-489D-AB20-199351214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95" y="3822820"/>
                <a:ext cx="1667123" cy="246221"/>
              </a:xfrm>
              <a:prstGeom prst="rect">
                <a:avLst/>
              </a:prstGeom>
              <a:blipFill>
                <a:blip r:embed="rId9"/>
                <a:stretch>
                  <a:fillRect l="-3650" t="-2500" r="-2920"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199B500-6248-467E-9001-8B846BCB59A4}"/>
                  </a:ext>
                </a:extLst>
              </p:cNvPr>
              <p:cNvSpPr txBox="1"/>
              <p:nvPr/>
            </p:nvSpPr>
            <p:spPr>
              <a:xfrm>
                <a:off x="3411329" y="4555539"/>
                <a:ext cx="1027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popt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vka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199B500-6248-467E-9001-8B846BCB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29" y="4555539"/>
                <a:ext cx="1027525" cy="246221"/>
              </a:xfrm>
              <a:prstGeom prst="rect">
                <a:avLst/>
              </a:prstGeom>
              <a:blipFill>
                <a:blip r:embed="rId10"/>
                <a:stretch>
                  <a:fillRect l="-6548" t="-2439" r="-5952" b="-365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2">
            <a:extLst>
              <a:ext uri="{FF2B5EF4-FFF2-40B4-BE49-F238E27FC236}">
                <a16:creationId xmlns:a16="http://schemas.microsoft.com/office/drawing/2014/main" id="{9138FE46-9A69-402E-9FEB-514E5CBC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32" y="1928400"/>
            <a:ext cx="5107168" cy="72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cs-CZ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16"/>
                <a:cs typeface="Times New Roman" panose="02020603050405020304" pitchFamily="18" charset="0"/>
              </a:rPr>
              <a:t>= </a:t>
            </a:r>
            <a:r>
              <a:rPr lang="cs-CZ" altLang="cs-CZ" sz="1600">
                <a:latin typeface="Arial 16"/>
                <a:cs typeface="Times New Roman" panose="02020603050405020304" pitchFamily="18" charset="0"/>
              </a:rPr>
              <a:t>počet </a:t>
            </a:r>
            <a:r>
              <a:rPr lang="cs-CZ" alt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autíček</a:t>
            </a:r>
            <a:r>
              <a:rPr lang="cs-CZ" altLang="cs-CZ" sz="1600">
                <a:latin typeface="Arial 16"/>
                <a:cs typeface="Times New Roman" panose="02020603050405020304" pitchFamily="18" charset="0"/>
              </a:rPr>
              <a:t> vyrobených každý měsíc,</a:t>
            </a:r>
            <a:endParaRPr kumimoji="0" lang="en-US" alt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cs-CZ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cs-CZ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cs-CZ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cs-CZ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cs-CZ" altLang="cs-CZ" sz="160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vláčků</a:t>
            </a:r>
            <a:r>
              <a:rPr kumimoji="0" lang="cs-CZ" alt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vyrobených každý měsíc.</a:t>
            </a:r>
            <a:endParaRPr kumimoji="0" lang="en-US" alt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Objekt 48">
            <a:extLst>
              <a:ext uri="{FF2B5EF4-FFF2-40B4-BE49-F238E27FC236}">
                <a16:creationId xmlns:a16="http://schemas.microsoft.com/office/drawing/2014/main" id="{7AA5B401-70FD-420F-95C2-F1C0DF26B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97653"/>
              </p:ext>
            </p:extLst>
          </p:nvPr>
        </p:nvGraphicFramePr>
        <p:xfrm>
          <a:off x="7821613" y="3760788"/>
          <a:ext cx="2992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74800" imgH="190500" progId="Equation.DSMT4">
                  <p:embed/>
                </p:oleObj>
              </mc:Choice>
              <mc:Fallback>
                <p:oleObj name="Equation" r:id="rId11" imgW="1574800" imgH="190500" progId="Equation.DSMT4">
                  <p:embed/>
                  <p:pic>
                    <p:nvPicPr>
                      <p:cNvPr id="49" name="Objekt 48">
                        <a:extLst>
                          <a:ext uri="{FF2B5EF4-FFF2-40B4-BE49-F238E27FC236}">
                            <a16:creationId xmlns:a16="http://schemas.microsoft.com/office/drawing/2014/main" id="{7AA5B401-70FD-420F-95C2-F1C0DF26B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760788"/>
                        <a:ext cx="2992437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>
            <a:extLst>
              <a:ext uri="{FF2B5EF4-FFF2-40B4-BE49-F238E27FC236}">
                <a16:creationId xmlns:a16="http://schemas.microsoft.com/office/drawing/2014/main" id="{B5B2B00F-DA50-44AE-8ECB-4F5980988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2076" y="4149347"/>
          <a:ext cx="299212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74800" imgH="190500" progId="Equation.3">
                  <p:embed/>
                </p:oleObj>
              </mc:Choice>
              <mc:Fallback>
                <p:oleObj name="Equation" r:id="rId13" imgW="1574800" imgH="190500" progId="Equation.3">
                  <p:embed/>
                  <p:pic>
                    <p:nvPicPr>
                      <p:cNvPr id="50" name="Objekt 49">
                        <a:extLst>
                          <a:ext uri="{FF2B5EF4-FFF2-40B4-BE49-F238E27FC236}">
                            <a16:creationId xmlns:a16="http://schemas.microsoft.com/office/drawing/2014/main" id="{B5B2B00F-DA50-44AE-8ECB-4F5980988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076" y="4149347"/>
                        <a:ext cx="2992120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>
            <a:extLst>
              <a:ext uri="{FF2B5EF4-FFF2-40B4-BE49-F238E27FC236}">
                <a16:creationId xmlns:a16="http://schemas.microsoft.com/office/drawing/2014/main" id="{2D59F87C-452F-4778-AB36-428F39FF7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613" y="4568825"/>
          <a:ext cx="30162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7500" imgH="190500" progId="Equation.3">
                  <p:embed/>
                </p:oleObj>
              </mc:Choice>
              <mc:Fallback>
                <p:oleObj name="Equation" r:id="rId15" imgW="1587500" imgH="190500" progId="Equation.3">
                  <p:embed/>
                  <p:pic>
                    <p:nvPicPr>
                      <p:cNvPr id="51" name="Objekt 50">
                        <a:extLst>
                          <a:ext uri="{FF2B5EF4-FFF2-40B4-BE49-F238E27FC236}">
                            <a16:creationId xmlns:a16="http://schemas.microsoft.com/office/drawing/2014/main" id="{2D59F87C-452F-4778-AB36-428F39FF72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4568825"/>
                        <a:ext cx="3016250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FE94FE9B-4064-BFA1-B954-58C663AB2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63045"/>
              </p:ext>
            </p:extLst>
          </p:nvPr>
        </p:nvGraphicFramePr>
        <p:xfrm>
          <a:off x="781486" y="3391800"/>
          <a:ext cx="26009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600" imgH="228600" progId="Equation.DSMT4">
                  <p:embed/>
                </p:oleObj>
              </mc:Choice>
              <mc:Fallback>
                <p:oleObj name="Equation" r:id="rId17" imgW="1625600" imgH="22860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FE94FE9B-4064-BFA1-B954-58C663AB2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86" y="3391800"/>
                        <a:ext cx="260096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D1FBF6B6-252B-31A7-33D1-EF3B1569B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2918"/>
              </p:ext>
            </p:extLst>
          </p:nvPr>
        </p:nvGraphicFramePr>
        <p:xfrm>
          <a:off x="784224" y="3819174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6000" imgH="228600" progId="Equation.DSMT4">
                  <p:embed/>
                </p:oleObj>
              </mc:Choice>
              <mc:Fallback>
                <p:oleObj name="Equation" r:id="rId19" imgW="1016000" imgH="22860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D1FBF6B6-252B-31A7-33D1-EF3B1569B9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4" y="3819174"/>
                        <a:ext cx="1524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F9840E92-B062-52E7-585C-004BDF435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915741"/>
              </p:ext>
            </p:extLst>
          </p:nvPr>
        </p:nvGraphicFramePr>
        <p:xfrm>
          <a:off x="781486" y="4167440"/>
          <a:ext cx="1604584" cy="36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02865" imgH="228501" progId="Equation.DSMT4">
                  <p:embed/>
                </p:oleObj>
              </mc:Choice>
              <mc:Fallback>
                <p:oleObj name="Equation" r:id="rId21" imgW="1002865" imgH="228501" progId="Equation.DSMT4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F9840E92-B062-52E7-585C-004BDF435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86" y="4167440"/>
                        <a:ext cx="1604584" cy="36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431C1433-0537-F201-E6FF-A7C650505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71522"/>
              </p:ext>
            </p:extLst>
          </p:nvPr>
        </p:nvGraphicFramePr>
        <p:xfrm>
          <a:off x="781486" y="4539607"/>
          <a:ext cx="1604584" cy="36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02865" imgH="228501" progId="Equation.DSMT4">
                  <p:embed/>
                </p:oleObj>
              </mc:Choice>
              <mc:Fallback>
                <p:oleObj name="Equation" r:id="rId23" imgW="1002865" imgH="228501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431C1433-0537-F201-E6FF-A7C650505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86" y="4539607"/>
                        <a:ext cx="1604584" cy="36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3B3E208E-C917-87E2-797F-0BE0366EC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67027"/>
              </p:ext>
            </p:extLst>
          </p:nvPr>
        </p:nvGraphicFramePr>
        <p:xfrm>
          <a:off x="781486" y="4886592"/>
          <a:ext cx="125984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87400" imgH="228600" progId="Equation.DSMT4">
                  <p:embed/>
                </p:oleObj>
              </mc:Choice>
              <mc:Fallback>
                <p:oleObj name="Equation" r:id="rId25" imgW="787400" imgH="228600" progId="Equation.DSMT4">
                  <p:embed/>
                  <p:pic>
                    <p:nvPicPr>
                      <p:cNvPr id="23" name="Objekt 22">
                        <a:extLst>
                          <a:ext uri="{FF2B5EF4-FFF2-40B4-BE49-F238E27FC236}">
                            <a16:creationId xmlns:a16="http://schemas.microsoft.com/office/drawing/2014/main" id="{3B3E208E-C917-87E2-797F-0BE0366EC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86" y="4886592"/>
                        <a:ext cx="125984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65105A82-BFB4-BEBC-2F4C-E370C40E0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58993"/>
              </p:ext>
            </p:extLst>
          </p:nvPr>
        </p:nvGraphicFramePr>
        <p:xfrm>
          <a:off x="781486" y="5249436"/>
          <a:ext cx="1279872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99920" imgH="228600" progId="Equation.DSMT4">
                  <p:embed/>
                </p:oleObj>
              </mc:Choice>
              <mc:Fallback>
                <p:oleObj name="Equation" r:id="rId27" imgW="799920" imgH="228600" progId="Equation.DSMT4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65105A82-BFB4-BEBC-2F4C-E370C40E0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86" y="5249436"/>
                        <a:ext cx="1279872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47587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FE14887-B7B0-485C-B75B-C33DFE675B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601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</a:p>
          <a:p>
            <a:pPr marL="895350" lvl="1" indent="-285750">
              <a:defRPr/>
            </a:pPr>
            <a:r>
              <a:rPr lang="cs-CZ" dirty="0"/>
              <a:t>V </a:t>
            </a:r>
            <a:r>
              <a:rPr lang="cs-CZ" dirty="0">
                <a:solidFill>
                  <a:srgbClr val="4BA82E"/>
                </a:solidFill>
              </a:rPr>
              <a:t>obchodu se smíšeným zbožím </a:t>
            </a:r>
            <a:r>
              <a:rPr lang="cs-CZ" dirty="0"/>
              <a:t>je </a:t>
            </a:r>
            <a:r>
              <a:rPr lang="cs-CZ" dirty="0">
                <a:solidFill>
                  <a:srgbClr val="4BA82E"/>
                </a:solidFill>
              </a:rPr>
              <a:t>prodejní pult</a:t>
            </a:r>
            <a:r>
              <a:rPr lang="cs-CZ" dirty="0"/>
              <a:t> s jedním prodavačem.</a:t>
            </a:r>
          </a:p>
          <a:p>
            <a:pPr marL="895350" lvl="1" indent="-285750">
              <a:defRPr/>
            </a:pPr>
            <a:r>
              <a:rPr lang="cs-CZ" dirty="0"/>
              <a:t>Během otevírací doby od 8:00 do 18:00 </a:t>
            </a:r>
            <a:r>
              <a:rPr lang="cs-CZ" dirty="0">
                <a:solidFill>
                  <a:srgbClr val="4BA82E"/>
                </a:solidFill>
              </a:rPr>
              <a:t>přichází</a:t>
            </a:r>
            <a:r>
              <a:rPr lang="cs-CZ" dirty="0"/>
              <a:t> do obchodu průměrně </a:t>
            </a:r>
            <a:r>
              <a:rPr lang="cs-CZ" dirty="0">
                <a:solidFill>
                  <a:srgbClr val="4BA82E"/>
                </a:solidFill>
              </a:rPr>
              <a:t>18 zákazníků za hodinu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Prodavač</a:t>
            </a:r>
            <a:r>
              <a:rPr lang="cs-CZ" dirty="0"/>
              <a:t> dokáže obsloužit během hodiny průměrně </a:t>
            </a:r>
            <a:r>
              <a:rPr lang="cs-CZ" dirty="0">
                <a:solidFill>
                  <a:srgbClr val="4BA82E"/>
                </a:solidFill>
              </a:rPr>
              <a:t>25 zákazníků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/>
              <a:t>Úkolem je provést analýzu tohoto systému hromadné obsluhy.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b="1" dirty="0"/>
              <a:t>Vstupní parametry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Intenzita příchodu požadavků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Intenzita obsluhy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Jednoduchý exponenciální model HO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23A78CF-BADF-4460-B90A-5E023EA6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397" y="3547083"/>
            <a:ext cx="3510935" cy="7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Times New Roman" charset="0"/>
                <a:cs typeface="Times New Roman" charset="0"/>
              </a:rPr>
              <a:t>λ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18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požadavků za hodinu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Times New Roman" charset="0"/>
                <a:cs typeface="Times New Roman" charset="0"/>
              </a:rPr>
              <a:t>μ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požadavků za hodinu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5913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Pravděpodobnostní charakteristiky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Intenzita provozu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pravděpodobnost, že obslužné zařízení pracuje,</a:t>
            </a:r>
          </a:p>
          <a:p>
            <a:pPr marL="1276350" lvl="2" indent="-285750">
              <a:defRPr/>
            </a:pPr>
            <a:r>
              <a:rPr lang="cs-CZ" dirty="0"/>
              <a:t>pravděpodobnost, že prodavač právě obsluhuje nějakého zákazníka,</a:t>
            </a:r>
          </a:p>
          <a:p>
            <a:pPr marL="1276350" lvl="2" indent="-285750">
              <a:defRPr/>
            </a:pPr>
            <a:r>
              <a:rPr lang="cs-CZ" dirty="0"/>
              <a:t>pravděpodobnost, že zákazník bude muset čekat ve frontě.</a:t>
            </a:r>
            <a:endParaRPr lang="en-US" dirty="0"/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Pravděpodobnost, že v systému není žádný požadavek</a:t>
            </a:r>
            <a:endParaRPr lang="en-US" dirty="0">
              <a:solidFill>
                <a:srgbClr val="4BA82E"/>
              </a:solidFill>
            </a:endParaRPr>
          </a:p>
          <a:p>
            <a:pPr marL="1276350" lvl="2" indent="-285750">
              <a:defRPr/>
            </a:pPr>
            <a:r>
              <a:rPr lang="cs-CZ" dirty="0"/>
              <a:t>pravděpodobnost, že obslužné zařízení nepracuje</a:t>
            </a:r>
            <a:r>
              <a:rPr lang="en-US" dirty="0"/>
              <a:t>,</a:t>
            </a:r>
            <a:endParaRPr lang="cs-CZ" dirty="0"/>
          </a:p>
          <a:p>
            <a:pPr marL="1276350" lvl="2" indent="-285750">
              <a:defRPr/>
            </a:pPr>
            <a:r>
              <a:rPr lang="cs-CZ" dirty="0"/>
              <a:t>pravděpodobnost, že zákazník nebude muset čekat ve frontě.</a:t>
            </a:r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Jednoduchý exponenciální model HO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EF97B0D6-9DD6-4EA1-9EEA-F8F5DDBF5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2946" y="3429000"/>
          <a:ext cx="79883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419100" progId="Equation.3">
                  <p:embed/>
                </p:oleObj>
              </mc:Choice>
              <mc:Fallback>
                <p:oleObj name="Equation" r:id="rId2" imgW="469900" imgH="419100" progId="Equation.3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EF97B0D6-9DD6-4EA1-9EEA-F8F5DDBF5C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946" y="3429000"/>
                        <a:ext cx="798830" cy="7124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92EE67E0-C2B1-421C-A0DF-7DC436BD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671" y="3531181"/>
            <a:ext cx="1129001" cy="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0,72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6424109-5E80-4D1E-BBD9-7FC98A46B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37547"/>
              </p:ext>
            </p:extLst>
          </p:nvPr>
        </p:nvGraphicFramePr>
        <p:xfrm>
          <a:off x="2032000" y="5561013"/>
          <a:ext cx="10795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66424109-5E80-4D1E-BBD9-7FC98A46B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561013"/>
                        <a:ext cx="1079500" cy="3889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763142E-58BE-4170-7DF8-DBB75C91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86974"/>
              </p:ext>
            </p:extLst>
          </p:nvPr>
        </p:nvGraphicFramePr>
        <p:xfrm>
          <a:off x="3518637" y="5573956"/>
          <a:ext cx="1078956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8637" y="5573956"/>
                        <a:ext cx="1078956" cy="3886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0857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5B0C093-33CE-48F7-8945-1B72CE8FC2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0315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317005" cy="3773488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Pravděpodobnostní charakteristiky</a:t>
                </a:r>
                <a:endParaRPr lang="en-US" b="1" dirty="0"/>
              </a:p>
              <a:p>
                <a:pPr marL="895350" lvl="1" indent="-285750">
                  <a:defRPr/>
                </a:pPr>
                <a:r>
                  <a:rPr lang="cs-CZ" dirty="0">
                    <a:solidFill>
                      <a:srgbClr val="4BA82E"/>
                    </a:solidFill>
                  </a:rPr>
                  <a:t>Pravděpodobnost, že se v systému nachází přesně</a:t>
                </a:r>
                <a:r>
                  <a:rPr lang="cs-CZ" sz="1600" b="0" dirty="0">
                    <a:solidFill>
                      <a:srgbClr val="4BA82E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solidFill>
                          <a:srgbClr val="4BA82E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cs-CZ" dirty="0">
                    <a:solidFill>
                      <a:srgbClr val="4BA82E"/>
                    </a:solidFill>
                  </a:rPr>
                  <a:t> požadavků.</a:t>
                </a:r>
                <a:endParaRPr lang="en-US" dirty="0">
                  <a:solidFill>
                    <a:srgbClr val="4BA82E"/>
                  </a:solidFill>
                </a:endParaRPr>
              </a:p>
              <a:p>
                <a:pPr marL="895350" lvl="1" indent="-285750">
                  <a:defRPr/>
                </a:pPr>
                <a:endParaRPr lang="cs-CZ" dirty="0">
                  <a:solidFill>
                    <a:srgbClr val="4BA82E"/>
                  </a:solidFill>
                </a:endParaRPr>
              </a:p>
              <a:p>
                <a:pPr marL="895350" lvl="1" indent="-285750">
                  <a:defRPr/>
                </a:pPr>
                <a:endParaRPr lang="cs-CZ" dirty="0">
                  <a:solidFill>
                    <a:srgbClr val="4BA82E"/>
                  </a:solidFill>
                </a:endParaRPr>
              </a:p>
              <a:p>
                <a:pPr lvl="1" indent="0">
                  <a:buNone/>
                  <a:defRPr/>
                </a:pPr>
                <a:endParaRPr lang="en-US" dirty="0">
                  <a:solidFill>
                    <a:srgbClr val="4BA82E"/>
                  </a:solidFill>
                </a:endParaRPr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317005" cy="3773488"/>
              </a:xfrm>
              <a:blipFill>
                <a:blip r:embed="rId6"/>
                <a:stretch>
                  <a:fillRect l="-216" t="-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Jednoduchý exponenciální model 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ulka 14">
                <a:extLst>
                  <a:ext uri="{FF2B5EF4-FFF2-40B4-BE49-F238E27FC236}">
                    <a16:creationId xmlns:a16="http://schemas.microsoft.com/office/drawing/2014/main" id="{4F5937EE-CC18-409E-94DD-549FEAEEB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87046"/>
                  </p:ext>
                </p:extLst>
              </p:nvPr>
            </p:nvGraphicFramePr>
            <p:xfrm>
              <a:off x="1698831" y="3337215"/>
              <a:ext cx="2222252" cy="1777746"/>
            </p:xfrm>
            <a:graphic>
              <a:graphicData uri="http://schemas.openxmlformats.org/drawingml/2006/table">
                <a:tbl>
                  <a:tblPr/>
                  <a:tblGrid>
                    <a:gridCol w="1107651">
                      <a:extLst>
                        <a:ext uri="{9D8B030D-6E8A-4147-A177-3AD203B41FA5}">
                          <a16:colId xmlns:a16="http://schemas.microsoft.com/office/drawing/2014/main" val="3940287919"/>
                        </a:ext>
                      </a:extLst>
                    </a:gridCol>
                    <a:gridCol w="1114601">
                      <a:extLst>
                        <a:ext uri="{9D8B030D-6E8A-4147-A177-3AD203B41FA5}">
                          <a16:colId xmlns:a16="http://schemas.microsoft.com/office/drawing/2014/main" val="2905426235"/>
                        </a:ext>
                      </a:extLst>
                    </a:gridCol>
                  </a:tblGrid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cs-CZ" sz="2000" i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17229519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280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5246543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202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817231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5035624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/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47548692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075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4065343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054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6963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ulka 14">
                <a:extLst>
                  <a:ext uri="{FF2B5EF4-FFF2-40B4-BE49-F238E27FC236}">
                    <a16:creationId xmlns:a16="http://schemas.microsoft.com/office/drawing/2014/main" id="{4F5937EE-CC18-409E-94DD-549FEAEEB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87046"/>
                  </p:ext>
                </p:extLst>
              </p:nvPr>
            </p:nvGraphicFramePr>
            <p:xfrm>
              <a:off x="1698831" y="3337215"/>
              <a:ext cx="2222252" cy="1777746"/>
            </p:xfrm>
            <a:graphic>
              <a:graphicData uri="http://schemas.openxmlformats.org/drawingml/2006/table">
                <a:tbl>
                  <a:tblPr/>
                  <a:tblGrid>
                    <a:gridCol w="1107651">
                      <a:extLst>
                        <a:ext uri="{9D8B030D-6E8A-4147-A177-3AD203B41FA5}">
                          <a16:colId xmlns:a16="http://schemas.microsoft.com/office/drawing/2014/main" val="3940287919"/>
                        </a:ext>
                      </a:extLst>
                    </a:gridCol>
                    <a:gridCol w="1114601">
                      <a:extLst>
                        <a:ext uri="{9D8B030D-6E8A-4147-A177-3AD203B41FA5}">
                          <a16:colId xmlns:a16="http://schemas.microsoft.com/office/drawing/2014/main" val="2905426235"/>
                        </a:ext>
                      </a:extLst>
                    </a:gridCol>
                  </a:tblGrid>
                  <a:tr h="32613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101648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8913" r="-543" b="-47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229519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280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5246543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202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817231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5035624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/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47548692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075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4065343"/>
                      </a:ext>
                    </a:extLst>
                  </a:tr>
                  <a:tr h="241935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054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69638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88C69E13-3890-49EC-A227-89149379EABB}"/>
                  </a:ext>
                </a:extLst>
              </p:cNvPr>
              <p:cNvSpPr/>
              <p:nvPr/>
            </p:nvSpPr>
            <p:spPr>
              <a:xfrm>
                <a:off x="1391390" y="3089884"/>
                <a:ext cx="5640775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defRPr sz="1800" b="0">
                    <a:solidFill>
                      <a:srgbClr val="000000"/>
                    </a:solidFill>
                  </a:defRPr>
                </a:pPr>
                <a:r>
                  <a:rPr lang="cs-CZ" sz="14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Tab. 30 – Pravděpodobnost, že v prodejně je přesně </a:t>
                </a:r>
                <a14:m>
                  <m:oMath xmlns:m="http://schemas.openxmlformats.org/officeDocument/2006/math">
                    <m:r>
                      <a:rPr lang="cs-CZ" sz="1600" b="1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cs-CZ" sz="14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zákazníků</a:t>
                </a:r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88C69E13-3890-49EC-A227-89149379E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90" y="3089884"/>
                <a:ext cx="5640775" cy="313932"/>
              </a:xfrm>
              <a:prstGeom prst="rect">
                <a:avLst/>
              </a:prstGeom>
              <a:blipFill>
                <a:blip r:embed="rId8"/>
                <a:stretch>
                  <a:fillRect l="-324" t="-3922" b="-176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E05C16DC-7810-47DC-BBB0-9F473F9C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1708"/>
              </p:ext>
            </p:extLst>
          </p:nvPr>
        </p:nvGraphicFramePr>
        <p:xfrm>
          <a:off x="1667089" y="2519198"/>
          <a:ext cx="2253994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71600" imgH="241300" progId="Equation.DSMT4">
                  <p:embed/>
                </p:oleObj>
              </mc:Choice>
              <mc:Fallback>
                <p:oleObj r:id="rId9" imgW="1371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089" y="2519198"/>
                        <a:ext cx="2253994" cy="388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2" name="Picture 2">
            <a:extLst>
              <a:ext uri="{FF2B5EF4-FFF2-40B4-BE49-F238E27FC236}">
                <a16:creationId xmlns:a16="http://schemas.microsoft.com/office/drawing/2014/main" id="{4BC11046-D576-3DB5-FEF2-D8BC7975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1" name="Picture 1">
            <a:extLst>
              <a:ext uri="{FF2B5EF4-FFF2-40B4-BE49-F238E27FC236}">
                <a16:creationId xmlns:a16="http://schemas.microsoft.com/office/drawing/2014/main" id="{63CA9B2E-F9A1-0859-F572-DA4D2FE9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36AF8BE-AD9E-CBAF-04B2-E20D34EED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00507"/>
              </p:ext>
            </p:extLst>
          </p:nvPr>
        </p:nvGraphicFramePr>
        <p:xfrm>
          <a:off x="4702072" y="4651844"/>
          <a:ext cx="2525724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228600" progId="Equation.DSMT4">
                  <p:embed/>
                </p:oleObj>
              </mc:Choice>
              <mc:Fallback>
                <p:oleObj name="Equation" r:id="rId13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02072" y="4651844"/>
                        <a:ext cx="2525724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01362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Časové charakteristiky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Průměrná doba, kterou požadavek stráví v systému</a:t>
            </a: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Průměrná doba čekání požadavku ve frontě</a:t>
            </a:r>
            <a:endParaRPr lang="en-US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lvl="1" indent="0">
              <a:buNone/>
              <a:defRPr/>
            </a:pPr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Jednoduchý exponenciální model 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05BF111D-A7EE-4C43-90DD-87B07449A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4390" y="2689894"/>
                <a:ext cx="3747290" cy="41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143 </a:t>
                </a:r>
                <a:r>
                  <a:rPr lang="cs-CZ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hodin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</a:p>
            </p:txBody>
          </p:sp>
        </mc:Choice>
        <mc:Fallback xmlns="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05BF111D-A7EE-4C43-90DD-87B07449A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4390" y="2689894"/>
                <a:ext cx="3747290" cy="410712"/>
              </a:xfrm>
              <a:prstGeom prst="rect">
                <a:avLst/>
              </a:prstGeom>
              <a:blipFill>
                <a:blip r:embed="rId2"/>
                <a:stretch>
                  <a:fillRect l="-1792" t="-7353" b="-220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45FF91CB-A398-4C03-A76C-4AB0681C7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78202"/>
              </p:ext>
            </p:extLst>
          </p:nvPr>
        </p:nvGraphicFramePr>
        <p:xfrm>
          <a:off x="1861090" y="4117430"/>
          <a:ext cx="12541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419040" progId="Equation.DSMT4">
                  <p:embed/>
                </p:oleObj>
              </mc:Choice>
              <mc:Fallback>
                <p:oleObj name="Equation" r:id="rId3" imgW="723600" imgH="4190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45FF91CB-A398-4C03-A76C-4AB0681C7651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090" y="4117430"/>
                        <a:ext cx="1254125" cy="7254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E59B5DA2-DCF0-49CC-931E-04B660D06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4390" y="4274818"/>
                <a:ext cx="3747290" cy="41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altLang="cs-CZ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altLang="cs-CZ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 </a:t>
                </a:r>
                <a:r>
                  <a:rPr lang="cs-CZ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hodin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</a:p>
            </p:txBody>
          </p:sp>
        </mc:Choice>
        <mc:Fallback xmlns=""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E59B5DA2-DCF0-49CC-931E-04B660D06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4390" y="4274818"/>
                <a:ext cx="3747290" cy="410712"/>
              </a:xfrm>
              <a:prstGeom prst="rect">
                <a:avLst/>
              </a:prstGeom>
              <a:blipFill>
                <a:blip r:embed="rId5"/>
                <a:stretch>
                  <a:fillRect l="-1792" t="-7353" b="-220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3306E9A-83B5-4CF0-BB00-478269129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89861"/>
              </p:ext>
            </p:extLst>
          </p:nvPr>
        </p:nvGraphicFramePr>
        <p:xfrm>
          <a:off x="1861090" y="2535164"/>
          <a:ext cx="1096714" cy="73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47700" imgH="419100" progId="Equation.DSMT4">
                  <p:embed/>
                </p:oleObj>
              </mc:Choice>
              <mc:Fallback>
                <p:oleObj r:id="rId6" imgW="647700" imgH="4191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090" y="2535164"/>
                        <a:ext cx="1096714" cy="73659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8396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Charakteristiky týkající se počtu požadavků 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Průměrný počet požadavků nacházejících se v systému</a:t>
            </a:r>
            <a:endParaRPr lang="en-US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Průměrný počet požadavků čekajících ve frontě</a:t>
            </a:r>
            <a:endParaRPr lang="en-US" dirty="0">
              <a:solidFill>
                <a:srgbClr val="4BA82E"/>
              </a:solidFill>
            </a:endParaRPr>
          </a:p>
          <a:p>
            <a:pPr lvl="1" indent="0">
              <a:buNone/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lvl="1" indent="0">
              <a:buNone/>
              <a:defRPr/>
            </a:pPr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Jednoduchý exponenciální model 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DA658742-3427-4BEE-9F56-CC24A10BF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0336" y="2692628"/>
                <a:ext cx="3747290" cy="41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 </a:t>
                </a:r>
                <a:r>
                  <a:rPr lang="cs-CZ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požadavků</a:t>
                </a:r>
                <a:endParaRPr lang="en-US" alt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DA658742-3427-4BEE-9F56-CC24A10BF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336" y="2692628"/>
                <a:ext cx="3747290" cy="410712"/>
              </a:xfrm>
              <a:prstGeom prst="rect">
                <a:avLst/>
              </a:prstGeom>
              <a:blipFill>
                <a:blip r:embed="rId2"/>
                <a:stretch>
                  <a:fillRect l="-1792" t="-8955" b="-238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14A43A47-10C2-447C-B1CB-BD5BC23EC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77050"/>
              </p:ext>
            </p:extLst>
          </p:nvPr>
        </p:nvGraphicFramePr>
        <p:xfrm>
          <a:off x="1747162" y="2725741"/>
          <a:ext cx="9286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14A43A47-10C2-447C-B1CB-BD5BC23EC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62" y="2725741"/>
                        <a:ext cx="928688" cy="344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51CB28DE-9832-4602-8DA6-085FFB59E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0336" y="4227768"/>
                <a:ext cx="3747290" cy="41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altLang="cs-CZ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cs-CZ" sz="19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alt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 </a:t>
                </a:r>
                <a:r>
                  <a:rPr lang="cs-CZ" alt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požadavků</a:t>
                </a:r>
                <a:endParaRPr lang="en-US" alt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51CB28DE-9832-4602-8DA6-085FFB59E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336" y="4227768"/>
                <a:ext cx="3747290" cy="410712"/>
              </a:xfrm>
              <a:prstGeom prst="rect">
                <a:avLst/>
              </a:prstGeom>
              <a:blipFill>
                <a:blip r:embed="rId5"/>
                <a:stretch>
                  <a:fillRect l="-1792" t="-8955" b="-238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804CFFB9-7383-477C-A6DA-E6847B284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54062"/>
              </p:ext>
            </p:extLst>
          </p:nvPr>
        </p:nvGraphicFramePr>
        <p:xfrm>
          <a:off x="1747162" y="4227768"/>
          <a:ext cx="1101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804CFFB9-7383-477C-A6DA-E6847B284A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62" y="4227768"/>
                        <a:ext cx="1101725" cy="409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1200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Modely hromadné obsluhy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Předpoklady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 err="1"/>
              <a:t>Kendallův</a:t>
            </a:r>
            <a:r>
              <a:rPr lang="cs-CZ" dirty="0"/>
              <a:t> kód: </a:t>
            </a:r>
            <a:r>
              <a:rPr lang="en-US" dirty="0">
                <a:solidFill>
                  <a:srgbClr val="4BA82E"/>
                </a:solidFill>
              </a:rPr>
              <a:t>M/M/</a:t>
            </a:r>
            <a:r>
              <a:rPr lang="en-US" i="1" dirty="0">
                <a:solidFill>
                  <a:srgbClr val="4BA82E"/>
                </a:solidFill>
              </a:rPr>
              <a:t>K</a:t>
            </a:r>
            <a:r>
              <a:rPr lang="en-US" dirty="0">
                <a:solidFill>
                  <a:srgbClr val="4BA82E"/>
                </a:solidFill>
              </a:rPr>
              <a:t>/</a:t>
            </a:r>
            <a:r>
              <a:rPr lang="cs-CZ" dirty="0">
                <a:solidFill>
                  <a:srgbClr val="4BA82E"/>
                </a:solidFill>
              </a:rPr>
              <a:t>FIFO</a:t>
            </a:r>
            <a:r>
              <a:rPr lang="en-US" dirty="0">
                <a:solidFill>
                  <a:srgbClr val="4BA82E"/>
                </a:solidFill>
              </a:rPr>
              <a:t>/</a:t>
            </a:r>
            <a:r>
              <a:rPr lang="en-US" sz="1600" dirty="0">
                <a:solidFill>
                  <a:srgbClr val="4BA82E"/>
                </a:solidFill>
                <a:latin typeface="Times New Roman" charset="0"/>
              </a:rPr>
              <a:t>∞</a:t>
            </a:r>
            <a:r>
              <a:rPr lang="en-US" dirty="0">
                <a:solidFill>
                  <a:srgbClr val="4BA82E"/>
                </a:solidFill>
              </a:rPr>
              <a:t>/</a:t>
            </a:r>
            <a:r>
              <a:rPr lang="en-US" sz="1600" dirty="0">
                <a:solidFill>
                  <a:srgbClr val="4BA82E"/>
                </a:solidFill>
                <a:latin typeface="Times New Roman" charset="0"/>
              </a:rPr>
              <a:t>∞</a:t>
            </a:r>
            <a:r>
              <a:rPr lang="en-US" dirty="0"/>
              <a:t>, </a:t>
            </a:r>
          </a:p>
          <a:p>
            <a:pPr marL="895350" lvl="1" indent="-285750">
              <a:defRPr/>
            </a:pPr>
            <a:r>
              <a:rPr lang="en-US" i="1" dirty="0"/>
              <a:t>K</a:t>
            </a:r>
            <a:r>
              <a:rPr lang="en-US" dirty="0"/>
              <a:t> </a:t>
            </a:r>
            <a:r>
              <a:rPr lang="cs-CZ" dirty="0">
                <a:solidFill>
                  <a:srgbClr val="4BA82E"/>
                </a:solidFill>
              </a:rPr>
              <a:t>paralelně uspořádaných identických zařízení</a:t>
            </a:r>
            <a:r>
              <a:rPr lang="en-US" dirty="0"/>
              <a:t>,</a:t>
            </a:r>
            <a:endParaRPr lang="en-US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exponenciální</a:t>
            </a:r>
            <a:r>
              <a:rPr lang="cs-CZ" dirty="0"/>
              <a:t> pravděpodobnostní rozdělení </a:t>
            </a:r>
            <a:r>
              <a:rPr lang="cs-CZ" dirty="0">
                <a:solidFill>
                  <a:srgbClr val="4BA82E"/>
                </a:solidFill>
              </a:rPr>
              <a:t>intervalu mezi příchody</a:t>
            </a:r>
            <a:r>
              <a:rPr lang="cs-CZ" dirty="0"/>
              <a:t> (</a:t>
            </a:r>
            <a:r>
              <a:rPr lang="cs-CZ" sz="2000" i="1" dirty="0">
                <a:latin typeface="Times New Roman" charset="0"/>
                <a:cs typeface="Times New Roman" charset="0"/>
              </a:rPr>
              <a:t>λ</a:t>
            </a:r>
            <a:r>
              <a:rPr lang="cs-CZ" dirty="0"/>
              <a:t> = intenzita příchodu požadavků),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exponenciální </a:t>
            </a:r>
            <a:r>
              <a:rPr lang="cs-CZ" dirty="0"/>
              <a:t>pravděpodobnostní rozdělení </a:t>
            </a:r>
            <a:r>
              <a:rPr lang="cs-CZ" dirty="0">
                <a:solidFill>
                  <a:srgbClr val="4BA82E"/>
                </a:solidFill>
              </a:rPr>
              <a:t>doby obsluhy </a:t>
            </a:r>
            <a:r>
              <a:rPr lang="cs-CZ" dirty="0"/>
              <a:t>(</a:t>
            </a:r>
            <a:r>
              <a:rPr lang="cs-CZ" sz="2000" i="1" dirty="0">
                <a:latin typeface="Times New Roman" charset="0"/>
                <a:cs typeface="Times New Roman" charset="0"/>
              </a:rPr>
              <a:t>μ</a:t>
            </a:r>
            <a:r>
              <a:rPr lang="cs-CZ" dirty="0"/>
              <a:t> = intenzita obsluhy),</a:t>
            </a:r>
          </a:p>
          <a:p>
            <a:pPr marL="895350" lvl="1" indent="-285750">
              <a:defRPr/>
            </a:pPr>
            <a:r>
              <a:rPr lang="cs-CZ" dirty="0"/>
              <a:t>režim fronty je </a:t>
            </a:r>
            <a:r>
              <a:rPr lang="cs-CZ" dirty="0">
                <a:solidFill>
                  <a:srgbClr val="4BA82E"/>
                </a:solidFill>
              </a:rPr>
              <a:t>FIFO</a:t>
            </a:r>
            <a:r>
              <a:rPr lang="en-US" dirty="0"/>
              <a:t>,</a:t>
            </a:r>
          </a:p>
          <a:p>
            <a:pPr marL="895350" lvl="1" indent="-285750">
              <a:defRPr/>
            </a:pPr>
            <a:r>
              <a:rPr lang="cs-CZ" dirty="0"/>
              <a:t>kapacita systému je </a:t>
            </a:r>
            <a:r>
              <a:rPr lang="cs-CZ" dirty="0">
                <a:solidFill>
                  <a:srgbClr val="4BA82E"/>
                </a:solidFill>
              </a:rPr>
              <a:t>neomezená</a:t>
            </a:r>
            <a:r>
              <a:rPr lang="cs-CZ" dirty="0"/>
              <a:t>,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zdroj</a:t>
            </a:r>
            <a:r>
              <a:rPr lang="cs-CZ" dirty="0"/>
              <a:t> požadavků je </a:t>
            </a:r>
            <a:r>
              <a:rPr lang="cs-CZ" dirty="0">
                <a:solidFill>
                  <a:srgbClr val="4BA82E"/>
                </a:solidFill>
              </a:rPr>
              <a:t>nekonečný</a:t>
            </a:r>
            <a:r>
              <a:rPr lang="cs-CZ" dirty="0"/>
              <a:t>,</a:t>
            </a:r>
          </a:p>
          <a:p>
            <a:pPr marL="895350" lvl="1" indent="-285750">
              <a:defRPr/>
            </a:pPr>
            <a:r>
              <a:rPr lang="en-US" i="1" dirty="0" err="1"/>
              <a:t>K</a:t>
            </a:r>
            <a:r>
              <a:rPr lang="en-US" sz="2000" i="1" dirty="0" err="1">
                <a:latin typeface="Times New Roman" charset="0"/>
                <a:cs typeface="Times New Roman" charset="0"/>
              </a:rPr>
              <a:t>μ</a:t>
            </a:r>
            <a:r>
              <a:rPr lang="en-US" sz="2000" dirty="0">
                <a:latin typeface="Times New Roman" charset="0"/>
                <a:cs typeface="Times New Roman" charset="0"/>
              </a:rPr>
              <a:t>&gt;</a:t>
            </a:r>
            <a:r>
              <a:rPr lang="en-US" sz="2000" i="1" dirty="0">
                <a:latin typeface="Times New Roman" charset="0"/>
                <a:cs typeface="Times New Roman" charset="0"/>
              </a:rPr>
              <a:t>λ </a:t>
            </a:r>
            <a:r>
              <a:rPr lang="cs-CZ" dirty="0">
                <a:solidFill>
                  <a:srgbClr val="4BA82E"/>
                </a:solidFill>
              </a:rPr>
              <a:t>stabilizace systému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Exponenciální model HO s paralelními zařízeními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99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1EE955A-9D53-4B1F-9878-139FAECECC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1EE955A-9D53-4B1F-9878-139FAECEC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219583FF-E38C-4179-9041-E6717F0D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/>
              <a:t>Děkuji za pozornost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F5B120-63B8-4230-9E7C-9FDC685F17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/>
              <a:t>Jan Fábry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401261-9F0D-4939-9CA8-9AC8CEF298DE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cs-CZ"/>
              <a:t>Katedra řízení výroby, logistiky a kvality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50427F-7B51-4469-AE08-9060FE9F8ED5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086825" y="5119361"/>
            <a:ext cx="10246227" cy="406647"/>
          </a:xfrm>
        </p:spPr>
        <p:txBody>
          <a:bodyPr/>
          <a:lstStyle/>
          <a:p>
            <a:r>
              <a:rPr lang="cs-CZ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fabry@savs.cz</a:t>
            </a:r>
            <a:r>
              <a:rPr lang="cs-CZ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cs-CZ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www.janfabry.cz</a:t>
            </a:r>
            <a:endParaRPr lang="cs-CZ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9D2492-8F6F-4D2F-93F8-65433CCA5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060" y="5155545"/>
            <a:ext cx="237765" cy="237765"/>
          </a:xfrm>
          <a:prstGeom prst="rect">
            <a:avLst/>
          </a:prstGeom>
        </p:spPr>
      </p:pic>
      <p:pic>
        <p:nvPicPr>
          <p:cNvPr id="7" name="Obrázek 100" descr="Obrázek 100">
            <a:extLst>
              <a:ext uri="{FF2B5EF4-FFF2-40B4-BE49-F238E27FC236}">
                <a16:creationId xmlns:a16="http://schemas.microsoft.com/office/drawing/2014/main" id="{9D655C4A-109F-498D-A99A-2DF6D476D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938" y="5155545"/>
            <a:ext cx="237764" cy="2377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553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Proměnné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Hodnota účelové funkce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Přídatné proměnné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Úlohy výrobního plánování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A283509-6EF5-434D-B092-F714D2D849F7}"/>
                  </a:ext>
                </a:extLst>
              </p:cNvPr>
              <p:cNvSpPr txBox="1"/>
              <p:nvPr/>
            </p:nvSpPr>
            <p:spPr>
              <a:xfrm>
                <a:off x="1388920" y="2413242"/>
                <a:ext cx="1181927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US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0A283509-6EF5-434D-B092-F714D2D84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20" y="2413242"/>
                <a:ext cx="1181927" cy="584775"/>
              </a:xfrm>
              <a:prstGeom prst="rect">
                <a:avLst/>
              </a:prstGeom>
              <a:blipFill>
                <a:blip r:embed="rId3"/>
                <a:stretch>
                  <a:fillRect l="-515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4CA4D6F-839B-4230-A6DA-6597F8084BE8}"/>
                  </a:ext>
                </a:extLst>
              </p:cNvPr>
              <p:cNvSpPr txBox="1"/>
              <p:nvPr/>
            </p:nvSpPr>
            <p:spPr>
              <a:xfrm>
                <a:off x="1388920" y="3754909"/>
                <a:ext cx="1569469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1550000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4CA4D6F-839B-4230-A6DA-6597F8084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20" y="3754909"/>
                <a:ext cx="1569469" cy="292388"/>
              </a:xfrm>
              <a:prstGeom prst="rect">
                <a:avLst/>
              </a:prstGeom>
              <a:blipFill>
                <a:blip r:embed="rId4"/>
                <a:stretch>
                  <a:fillRect l="-778" r="-272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7AC7E37-CA6E-4BE2-ACF2-1CE30D6E3E54}"/>
                  </a:ext>
                </a:extLst>
              </p:cNvPr>
              <p:cNvSpPr txBox="1"/>
              <p:nvPr/>
            </p:nvSpPr>
            <p:spPr>
              <a:xfrm>
                <a:off x="1388920" y="4745897"/>
                <a:ext cx="1181927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7AC7E37-CA6E-4BE2-ACF2-1CE30D6E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20" y="4745897"/>
                <a:ext cx="1181927" cy="877163"/>
              </a:xfrm>
              <a:prstGeom prst="rect">
                <a:avLst/>
              </a:prstGeom>
              <a:blipFill>
                <a:blip r:embed="rId5"/>
                <a:stretch>
                  <a:fillRect l="-5155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07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66FDE2-5CF1-4697-9726-5900103BFE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9342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66FDE2-5CF1-4697-9726-5900103BF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Vstupy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chemikálie,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slitiny kovů,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surová ropa,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krmivo pro hospodářská zvířata,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potraviny.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Požadavky na výstupy a/nebo cíl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kvalita,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množství,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náklady.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množství složek použitých v konečné směsi.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Směšovací problém</a:t>
            </a:r>
          </a:p>
        </p:txBody>
      </p:sp>
    </p:spTree>
    <p:extLst>
      <p:ext uri="{BB962C8B-B14F-4D97-AF65-F5344CB8AC3E}">
        <p14:creationId xmlns:p14="http://schemas.microsoft.com/office/powerpoint/2010/main" val="258357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9645914-4BDB-4C81-9492-062FD62384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257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9645914-4BDB-4C81-9492-062FD623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Stanovte </a:t>
            </a:r>
            <a:r>
              <a:rPr lang="cs-CZ" dirty="0">
                <a:solidFill>
                  <a:srgbClr val="4BA82E"/>
                </a:solidFill>
              </a:rPr>
              <a:t>optimální složení krmivové směsi</a:t>
            </a:r>
            <a:r>
              <a:rPr lang="cs-CZ" dirty="0"/>
              <a:t>, která bude obsahovat alespoň 100 jednotek </a:t>
            </a:r>
            <a:r>
              <a:rPr lang="cs-CZ" dirty="0">
                <a:solidFill>
                  <a:srgbClr val="4BA82E"/>
                </a:solidFill>
              </a:rPr>
              <a:t>bílkovin</a:t>
            </a:r>
            <a:r>
              <a:rPr lang="cs-CZ" dirty="0"/>
              <a:t> a alespoň </a:t>
            </a:r>
            <a:br>
              <a:rPr lang="cs-CZ" dirty="0"/>
            </a:br>
            <a:r>
              <a:rPr lang="cs-CZ" dirty="0"/>
              <a:t>300 jednotek </a:t>
            </a:r>
            <a:r>
              <a:rPr lang="cs-CZ" dirty="0">
                <a:solidFill>
                  <a:srgbClr val="4BA82E"/>
                </a:solidFill>
              </a:rPr>
              <a:t>škrobu </a:t>
            </a:r>
            <a:r>
              <a:rPr lang="cs-CZ" dirty="0"/>
              <a:t>a která bude vážit alespoň 200 kg s </a:t>
            </a:r>
            <a:r>
              <a:rPr lang="cs-CZ" dirty="0">
                <a:solidFill>
                  <a:srgbClr val="4BA82E"/>
                </a:solidFill>
              </a:rPr>
              <a:t>minimálními pořizovacími náklady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 následující tabulce jsou dány obsahy bílkovin a škrobu v 1 kg každého krmiva a jeho cena za 1 kg.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Směšovací problém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BFA07A4-58F0-4093-A04E-061139DB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46856"/>
              </p:ext>
            </p:extLst>
          </p:nvPr>
        </p:nvGraphicFramePr>
        <p:xfrm>
          <a:off x="1346296" y="3805426"/>
          <a:ext cx="6217920" cy="1368001"/>
        </p:xfrm>
        <a:graphic>
          <a:graphicData uri="http://schemas.openxmlformats.org/drawingml/2006/table">
            <a:tbl>
              <a:tblPr/>
              <a:tblGrid>
                <a:gridCol w="1917117">
                  <a:extLst>
                    <a:ext uri="{9D8B030D-6E8A-4147-A177-3AD203B41FA5}">
                      <a16:colId xmlns:a16="http://schemas.microsoft.com/office/drawing/2014/main" val="3339392912"/>
                    </a:ext>
                  </a:extLst>
                </a:gridCol>
                <a:gridCol w="1103695">
                  <a:extLst>
                    <a:ext uri="{9D8B030D-6E8A-4147-A177-3AD203B41FA5}">
                      <a16:colId xmlns:a16="http://schemas.microsoft.com/office/drawing/2014/main" val="2728317616"/>
                    </a:ext>
                  </a:extLst>
                </a:gridCol>
                <a:gridCol w="1105335">
                  <a:extLst>
                    <a:ext uri="{9D8B030D-6E8A-4147-A177-3AD203B41FA5}">
                      <a16:colId xmlns:a16="http://schemas.microsoft.com/office/drawing/2014/main" val="201980615"/>
                    </a:ext>
                  </a:extLst>
                </a:gridCol>
                <a:gridCol w="1045477">
                  <a:extLst>
                    <a:ext uri="{9D8B030D-6E8A-4147-A177-3AD203B41FA5}">
                      <a16:colId xmlns:a16="http://schemas.microsoft.com/office/drawing/2014/main" val="3011783154"/>
                    </a:ext>
                  </a:extLst>
                </a:gridCol>
                <a:gridCol w="1046296">
                  <a:extLst>
                    <a:ext uri="{9D8B030D-6E8A-4147-A177-3AD203B41FA5}">
                      <a16:colId xmlns:a16="http://schemas.microsoft.com/office/drawing/2014/main" val="2138450867"/>
                    </a:ext>
                  </a:extLst>
                </a:gridCol>
              </a:tblGrid>
              <a:tr h="4125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Krmivo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 baseline="-25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Krmivo K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baseline="-25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Krmivo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baseline="-25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Krmivo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 baseline="-25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657476"/>
                  </a:ext>
                </a:extLst>
              </a:tr>
              <a:tr h="318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Bílkoviny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jednotky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0553897"/>
                  </a:ext>
                </a:extLst>
              </a:tr>
              <a:tr h="318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Škrob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jednotky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7300981"/>
                  </a:ext>
                </a:extLst>
              </a:tr>
              <a:tr h="318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Cena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Kč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939364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EC232652-C4F8-4F3D-8A41-49DA7BE540C4}"/>
              </a:ext>
            </a:extLst>
          </p:cNvPr>
          <p:cNvSpPr/>
          <p:nvPr/>
        </p:nvSpPr>
        <p:spPr>
          <a:xfrm>
            <a:off x="1266783" y="3429000"/>
            <a:ext cx="51406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 –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Obsahy bílkovin a škrobu ve směsích, ceny směsí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Literatura</a:t>
            </a:r>
            <a:endParaRPr lang="en-US"/>
          </a:p>
          <a:p>
            <a:endParaRPr lang="en-US"/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F73CCE14-3EB3-4DC6-89F5-4BB4F8BB9CA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246327"/>
            <a:ext cx="11491261" cy="4334666"/>
          </a:xfrm>
        </p:spPr>
        <p:txBody>
          <a:bodyPr>
            <a:noAutofit/>
          </a:bodyPr>
          <a:lstStyle/>
          <a:p>
            <a:r>
              <a:rPr lang="cs-CZ" b="1" dirty="0"/>
              <a:t>Základní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Times New Roman" panose="02020603050405020304" pitchFamily="18" charset="0"/>
              </a:rPr>
              <a:t>FÁBRY, J. Operační výzkum pro prezenční a kombinovanou formu studia. 1. vyd. ŠAVŠ o.p.s., 2019. 164 s. </a:t>
            </a:r>
            <a:br>
              <a:rPr lang="cs-CZ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ISBN 978-80-87042-84-7.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Times New Roman" panose="02020603050405020304" pitchFamily="18" charset="0"/>
              </a:rPr>
              <a:t>JABLONSKÝ, J. </a:t>
            </a:r>
            <a:r>
              <a:rPr lang="cs-CZ" i="1" dirty="0">
                <a:effectLst/>
                <a:ea typeface="Times New Roman" panose="02020603050405020304" pitchFamily="18" charset="0"/>
              </a:rPr>
              <a:t>Operační výzkum.: Kvantitativní modely pro ekonomické rozhodování</a:t>
            </a:r>
            <a:r>
              <a:rPr lang="cs-CZ" dirty="0">
                <a:effectLst/>
                <a:ea typeface="Times New Roman" panose="02020603050405020304" pitchFamily="18" charset="0"/>
              </a:rPr>
              <a:t>. 3. vyd. Praha: Professional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Publishing</a:t>
            </a:r>
            <a:r>
              <a:rPr lang="cs-CZ" dirty="0">
                <a:effectLst/>
                <a:ea typeface="Times New Roman" panose="02020603050405020304" pitchFamily="18" charset="0"/>
              </a:rPr>
              <a:t>, 2007. 323 s. ISBN 978-80-86946-44-3.</a:t>
            </a:r>
          </a:p>
          <a:p>
            <a:r>
              <a:rPr lang="cs-CZ" b="1" dirty="0"/>
              <a:t>Doporučená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FÁBRY, J. </a:t>
            </a:r>
            <a:r>
              <a:rPr lang="cs-CZ" i="1" dirty="0"/>
              <a:t>Matematické modelování</a:t>
            </a:r>
            <a:r>
              <a:rPr lang="cs-CZ" dirty="0"/>
              <a:t>. Praha: Professional </a:t>
            </a:r>
            <a:r>
              <a:rPr lang="cs-CZ" dirty="0" err="1"/>
              <a:t>Publishing</a:t>
            </a:r>
            <a:r>
              <a:rPr lang="cs-CZ" dirty="0"/>
              <a:t>, 2011. 180 s. ISBN 978-80-7431-066-9.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JABLONSKÝ, J. Programy pro matematické modelování. Praha: </a:t>
            </a:r>
            <a:r>
              <a:rPr lang="cs-CZ" dirty="0" err="1"/>
              <a:t>Oeconomica</a:t>
            </a:r>
            <a:r>
              <a:rPr lang="cs-CZ" dirty="0"/>
              <a:t>, 2011. 258 s. ISBN 978-80-245-1810-7.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EISELT, H. -- SANDBLOM, C. </a:t>
            </a:r>
            <a:r>
              <a:rPr lang="cs-CZ" dirty="0" err="1"/>
              <a:t>Operations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.: A Model -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. 1. vyd. Heidelberg: </a:t>
            </a:r>
            <a:r>
              <a:rPr lang="cs-CZ" dirty="0" err="1"/>
              <a:t>Springer</a:t>
            </a:r>
            <a:r>
              <a:rPr lang="cs-CZ" dirty="0"/>
              <a:t>, 2010. </a:t>
            </a:r>
            <a:br>
              <a:rPr lang="cs-CZ" dirty="0"/>
            </a:br>
            <a:r>
              <a:rPr lang="cs-CZ" dirty="0"/>
              <a:t>ISBN 978-3-642-10325-4.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HILLIER, F S. -- LIEBERMAN, G J. </a:t>
            </a:r>
            <a:r>
              <a:rPr lang="cs-CZ" dirty="0" err="1"/>
              <a:t>Introduction</a:t>
            </a:r>
            <a:r>
              <a:rPr lang="cs-CZ" dirty="0"/>
              <a:t> to </a:t>
            </a:r>
            <a:r>
              <a:rPr lang="cs-CZ" dirty="0" err="1"/>
              <a:t>operations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/: </a:t>
            </a:r>
            <a:r>
              <a:rPr lang="cs-CZ" dirty="0" err="1"/>
              <a:t>Eleventh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McGraw-Hill</a:t>
            </a:r>
            <a:r>
              <a:rPr lang="cs-CZ" dirty="0"/>
              <a:t>, 2021. 964 s. </a:t>
            </a:r>
            <a:br>
              <a:rPr lang="cs-CZ" dirty="0"/>
            </a:br>
            <a:r>
              <a:rPr lang="cs-CZ" dirty="0"/>
              <a:t>ISBN 9781260575873.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BOUCHERIE, R J. -- BRAAKSMA, A. -- TIJMS, H C. </a:t>
            </a:r>
            <a:r>
              <a:rPr lang="cs-CZ" dirty="0" err="1"/>
              <a:t>Operations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: </a:t>
            </a:r>
            <a:r>
              <a:rPr lang="cs-CZ" dirty="0" err="1"/>
              <a:t>introduction</a:t>
            </a:r>
            <a:r>
              <a:rPr lang="cs-CZ" dirty="0"/>
              <a:t> to </a:t>
            </a:r>
            <a:r>
              <a:rPr lang="cs-CZ" dirty="0" err="1"/>
              <a:t>models</a:t>
            </a:r>
            <a:r>
              <a:rPr lang="cs-CZ" dirty="0"/>
              <a:t> and </a:t>
            </a:r>
            <a:r>
              <a:rPr lang="cs-CZ" dirty="0" err="1"/>
              <a:t>methods</a:t>
            </a:r>
            <a:r>
              <a:rPr lang="cs-CZ" dirty="0"/>
              <a:t>.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, 2022. ISBN 9789811239342.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RARDIN, R L. </a:t>
            </a:r>
            <a:r>
              <a:rPr lang="cs-CZ" dirty="0" err="1"/>
              <a:t>Optimization</a:t>
            </a:r>
            <a:r>
              <a:rPr lang="cs-CZ" dirty="0"/>
              <a:t> in </a:t>
            </a:r>
            <a:r>
              <a:rPr lang="cs-CZ" dirty="0" err="1"/>
              <a:t>operations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/: Second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Pearson</a:t>
            </a:r>
            <a:r>
              <a:rPr lang="cs-CZ" dirty="0"/>
              <a:t>, 2018. 1144 s. ISBN 978-93-530-6636-9.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</p:spTree>
    <p:extLst>
      <p:ext uri="{BB962C8B-B14F-4D97-AF65-F5344CB8AC3E}">
        <p14:creationId xmlns:p14="http://schemas.microsoft.com/office/powerpoint/2010/main" val="49042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7A4CE87-1336-4C8B-ABCA-97549FE0AE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377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7A4CE87-1336-4C8B-ABCA-97549FE0A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1F80AD0F-07D8-4D35-9DD0-E26BFD845F0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Směšovací problém</a:t>
            </a:r>
          </a:p>
        </p:txBody>
      </p:sp>
      <p:sp>
        <p:nvSpPr>
          <p:cNvPr id="12" name="Text Box 1032">
            <a:extLst>
              <a:ext uri="{FF2B5EF4-FFF2-40B4-BE49-F238E27FC236}">
                <a16:creationId xmlns:a16="http://schemas.microsoft.com/office/drawing/2014/main" id="{B8FB03A5-9633-4FD2-A59E-A01DEA6F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8" y="2734570"/>
            <a:ext cx="2436886" cy="3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/>
              <a:t>Matematický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54AB466D-28B5-49B5-BFD4-64C2D9B98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915" y="2111619"/>
                <a:ext cx="7558300" cy="41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cs-CZ" sz="1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cs-CZ" sz="1900" b="0" i="1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cs-CZ" sz="1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altLang="cs-CZ" sz="1600" dirty="0">
                    <a:solidFill>
                      <a:srgbClr val="4BA82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množství</a:t>
                </a:r>
                <a:r>
                  <a:rPr kumimoji="0" lang="cs-CZ" altLang="cs-CZ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krmiva</a:t>
                </a:r>
                <a:r>
                  <a:rPr kumimoji="0" lang="cs-CZ" altLang="cs-CZ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altLang="cs-CZ" sz="16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kumimoji="0" lang="en-US" altLang="cs-CZ" sz="1600" b="0" i="1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kumimoji="0" lang="en-US" altLang="cs-CZ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cs-CZ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altLang="cs-CZ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 konečné směsi </a:t>
                </a:r>
                <a:r>
                  <a:rPr lang="en-US" altLang="cs-CZ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altLang="cs-CZ" sz="1600" i="1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altLang="cs-CZ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1,2,3,4)</a:t>
                </a:r>
                <a:endParaRPr kumimoji="0" lang="en-US" alt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54AB466D-28B5-49B5-BFD4-64C2D9B98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915" y="2111619"/>
                <a:ext cx="7558300" cy="416897"/>
              </a:xfrm>
              <a:prstGeom prst="rect">
                <a:avLst/>
              </a:prstGeom>
              <a:blipFill>
                <a:blip r:embed="rId7"/>
                <a:stretch>
                  <a:fillRect t="-7246" b="-159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3A0E3741-868B-4933-8BCB-6FD6CBA97B57}"/>
                  </a:ext>
                </a:extLst>
              </p:cNvPr>
              <p:cNvSpPr txBox="1"/>
              <p:nvPr/>
            </p:nvSpPr>
            <p:spPr>
              <a:xfrm>
                <a:off x="1182915" y="4101137"/>
                <a:ext cx="4235390" cy="1461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        3</m:t>
                      </m:r>
                      <m:sSub>
                        <m:sSubPr>
                          <m:ctrlPr>
                            <a:rPr lang="cs-CZ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cs-CZ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+  2</m:t>
                      </m:r>
                      <m:sSub>
                        <m:sSubPr>
                          <m:ctrlPr>
                            <a:rPr lang="cs-CZ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≥100,</m:t>
                      </m:r>
                    </m:oMath>
                  </m:oMathPara>
                </a14:m>
                <a:endParaRPr lang="cs-CZ" sz="1900" b="0">
                  <a:ea typeface="Cambria Math" panose="02040503050406030204" pitchFamily="18" charset="0"/>
                </a:endParaRPr>
              </a:p>
              <a:p>
                <a:pPr defTabSz="1119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  3</m:t>
                          </m:r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cs-CZ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s-CZ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19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1119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4   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1900"/>
              </a:p>
              <a:p>
                <a:pPr defTabSz="1119188"/>
                <a:r>
                  <a:rPr lang="cs-CZ" sz="190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cs-CZ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cs-CZ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=1,2,3,4.</m:t>
                    </m:r>
                  </m:oMath>
                </a14:m>
                <a:endParaRPr lang="cs-CZ" sz="1900"/>
              </a:p>
              <a:p>
                <a:pPr defTabSz="1119188"/>
                <a:endParaRPr lang="cs-CZ" sz="190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3A0E3741-868B-4933-8BCB-6FD6CBA97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5" y="4101137"/>
                <a:ext cx="4235390" cy="1461939"/>
              </a:xfrm>
              <a:prstGeom prst="rect">
                <a:avLst/>
              </a:prstGeom>
              <a:blipFill>
                <a:blip r:embed="rId8"/>
                <a:stretch>
                  <a:fillRect l="-1439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B191799-66A4-4783-93BA-752AC36C55F9}"/>
                  </a:ext>
                </a:extLst>
              </p:cNvPr>
              <p:cNvSpPr txBox="1"/>
              <p:nvPr/>
            </p:nvSpPr>
            <p:spPr>
              <a:xfrm>
                <a:off x="5102194" y="4107714"/>
                <a:ext cx="9922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lkoviny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1B191799-66A4-4783-93BA-752AC36C5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94" y="4107714"/>
                <a:ext cx="992259" cy="246221"/>
              </a:xfrm>
              <a:prstGeom prst="rect">
                <a:avLst/>
              </a:prstGeom>
              <a:blipFill>
                <a:blip r:embed="rId11"/>
                <a:stretch>
                  <a:fillRect l="-7362" t="-5000" r="-552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4258E47B-E105-49A5-B1F0-9910C832FE1E}"/>
                  </a:ext>
                </a:extLst>
              </p:cNvPr>
              <p:cNvSpPr txBox="1"/>
              <p:nvPr/>
            </p:nvSpPr>
            <p:spPr>
              <a:xfrm>
                <a:off x="5102194" y="4393149"/>
                <a:ext cx="697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(š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krob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4258E47B-E105-49A5-B1F0-9910C832F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94" y="4393149"/>
                <a:ext cx="697307" cy="246221"/>
              </a:xfrm>
              <a:prstGeom prst="rect">
                <a:avLst/>
              </a:prstGeom>
              <a:blipFill>
                <a:blip r:embed="rId12"/>
                <a:stretch>
                  <a:fillRect l="-10526" t="-5000" r="-877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541CE091-96FF-46A8-9051-E0811142D3F0}"/>
                  </a:ext>
                </a:extLst>
              </p:cNvPr>
              <p:cNvSpPr txBox="1"/>
              <p:nvPr/>
            </p:nvSpPr>
            <p:spPr>
              <a:xfrm>
                <a:off x="5102194" y="4671138"/>
                <a:ext cx="1040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hmotnost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541CE091-96FF-46A8-9051-E0811142D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94" y="4671138"/>
                <a:ext cx="1040349" cy="246221"/>
              </a:xfrm>
              <a:prstGeom prst="rect">
                <a:avLst/>
              </a:prstGeom>
              <a:blipFill>
                <a:blip r:embed="rId13"/>
                <a:stretch>
                  <a:fillRect l="-6433" r="-5263" b="-34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A04B79E-7D3C-4371-886C-7BC0EC82D6B9}"/>
                  </a:ext>
                </a:extLst>
              </p:cNvPr>
              <p:cNvSpPr txBox="1"/>
              <p:nvPr/>
            </p:nvSpPr>
            <p:spPr>
              <a:xfrm>
                <a:off x="2389892" y="3240159"/>
                <a:ext cx="3780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=20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+ 60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A04B79E-7D3C-4371-886C-7BC0EC82D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92" y="3240159"/>
                <a:ext cx="3780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EDFCA3E1-C5DB-4ED7-AD12-69B25A2F4B82}"/>
              </a:ext>
            </a:extLst>
          </p:cNvPr>
          <p:cNvSpPr txBox="1"/>
          <p:nvPr/>
        </p:nvSpPr>
        <p:spPr>
          <a:xfrm>
            <a:off x="1126815" y="3285524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Minimalizovat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1E6A2EC-8CAC-4169-8870-71385DE7F79F}"/>
              </a:ext>
            </a:extLst>
          </p:cNvPr>
          <p:cNvSpPr txBox="1"/>
          <p:nvPr/>
        </p:nvSpPr>
        <p:spPr>
          <a:xfrm>
            <a:off x="1126815" y="3714989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podmínek</a:t>
            </a:r>
          </a:p>
        </p:txBody>
      </p:sp>
    </p:spTree>
    <p:extLst>
      <p:ext uri="{BB962C8B-B14F-4D97-AF65-F5344CB8AC3E}">
        <p14:creationId xmlns:p14="http://schemas.microsoft.com/office/powerpoint/2010/main" val="348861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253450A-DA0C-40B5-9683-EA670BE75C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318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253450A-DA0C-40B5-9683-EA670BE75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14166BB4-0380-4AE9-B099-351CDDFE00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Proměnné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marL="3810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Hodnota účelové funkce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Přídatné proměnné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Směšovací problém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702D1E8-C9D0-4B46-9CBB-56C680D590F2}"/>
                  </a:ext>
                </a:extLst>
              </p:cNvPr>
              <p:cNvSpPr txBox="1"/>
              <p:nvPr/>
            </p:nvSpPr>
            <p:spPr>
              <a:xfrm>
                <a:off x="1437603" y="2324012"/>
                <a:ext cx="1047274" cy="1461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cs-CZ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cs-CZ" sz="1900"/>
              </a:p>
              <a:p>
                <a:endParaRPr lang="en-US" sz="190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702D1E8-C9D0-4B46-9CBB-56C680D5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03" y="2324012"/>
                <a:ext cx="1047274" cy="1461939"/>
              </a:xfrm>
              <a:prstGeom prst="rect">
                <a:avLst/>
              </a:prstGeom>
              <a:blipFill>
                <a:blip r:embed="rId7"/>
                <a:stretch>
                  <a:fillRect l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BF7740B2-BF60-4D74-8B6E-DEC3FFB0C793}"/>
                  </a:ext>
                </a:extLst>
              </p:cNvPr>
              <p:cNvSpPr txBox="1"/>
              <p:nvPr/>
            </p:nvSpPr>
            <p:spPr>
              <a:xfrm>
                <a:off x="1435391" y="4082144"/>
                <a:ext cx="1165511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BF7740B2-BF60-4D74-8B6E-DEC3FFB0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91" y="4082144"/>
                <a:ext cx="1165511" cy="292388"/>
              </a:xfrm>
              <a:prstGeom prst="rect">
                <a:avLst/>
              </a:prstGeom>
              <a:blipFill>
                <a:blip r:embed="rId8"/>
                <a:stretch>
                  <a:fillRect l="-1042" r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FC9BD20-0117-4A81-ABB1-FF2E3A0B3EF0}"/>
                  </a:ext>
                </a:extLst>
              </p:cNvPr>
              <p:cNvSpPr txBox="1"/>
              <p:nvPr/>
            </p:nvSpPr>
            <p:spPr>
              <a:xfrm>
                <a:off x="1435391" y="5004236"/>
                <a:ext cx="777970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90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FC9BD20-0117-4A81-ABB1-FF2E3A0B3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91" y="5004236"/>
                <a:ext cx="777970" cy="877163"/>
              </a:xfrm>
              <a:prstGeom prst="rect">
                <a:avLst/>
              </a:prstGeom>
              <a:blipFill>
                <a:blip r:embed="rId9"/>
                <a:stretch>
                  <a:fillRect l="-7813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36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174EFF-D096-4305-ACEA-C9928FCB9A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8498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0174EFF-D096-4305-ACEA-C9928FCB9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Vstupy</a:t>
            </a:r>
            <a:r>
              <a:rPr lang="en-US" b="1" dirty="0"/>
              <a:t> – </a:t>
            </a:r>
            <a:r>
              <a:rPr lang="cs-CZ" b="1" dirty="0"/>
              <a:t>originální díly </a:t>
            </a:r>
            <a:r>
              <a:rPr lang="en-US" b="1" dirty="0"/>
              <a:t>(</a:t>
            </a:r>
            <a:r>
              <a:rPr lang="cs-CZ" b="1" dirty="0"/>
              <a:t>rozměry</a:t>
            </a:r>
            <a:r>
              <a:rPr lang="en-US" b="1" dirty="0"/>
              <a:t>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tyče, trubky </a:t>
            </a:r>
            <a:r>
              <a:rPr lang="en-US" dirty="0"/>
              <a:t>(1D)</a:t>
            </a:r>
            <a:r>
              <a:rPr lang="cs-CZ" dirty="0"/>
              <a:t>,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role papíru nebo textilu</a:t>
            </a:r>
            <a:r>
              <a:rPr lang="en-US" dirty="0"/>
              <a:t> (1D or 2D),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dřevěné tyče nebo latě </a:t>
            </a:r>
            <a:r>
              <a:rPr lang="en-US" dirty="0"/>
              <a:t>(1D),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prkna </a:t>
            </a:r>
            <a:r>
              <a:rPr lang="en-US" dirty="0"/>
              <a:t>(1D </a:t>
            </a:r>
            <a:r>
              <a:rPr lang="cs-CZ" dirty="0"/>
              <a:t>nebo</a:t>
            </a:r>
            <a:r>
              <a:rPr lang="en-US" dirty="0"/>
              <a:t> 2D),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ocelové pláty </a:t>
            </a:r>
            <a:r>
              <a:rPr lang="en-US" dirty="0"/>
              <a:t>(2D),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krabice</a:t>
            </a:r>
            <a:r>
              <a:rPr lang="en-US" dirty="0"/>
              <a:t> (3D) – </a:t>
            </a:r>
            <a:r>
              <a:rPr lang="cs-CZ" dirty="0"/>
              <a:t>3D řezná úloha</a:t>
            </a:r>
            <a:r>
              <a:rPr lang="en-US" dirty="0"/>
              <a:t>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Výstupy</a:t>
            </a:r>
            <a:r>
              <a:rPr lang="en-US" b="1" dirty="0"/>
              <a:t> – </a:t>
            </a:r>
            <a:r>
              <a:rPr lang="cs-CZ" b="1" dirty="0"/>
              <a:t>dokončené nebo rozpracované výrobky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Cíle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minimalizace </a:t>
            </a:r>
            <a:r>
              <a:rPr lang="cs-CZ" dirty="0">
                <a:solidFill>
                  <a:srgbClr val="4BA82E"/>
                </a:solidFill>
              </a:rPr>
              <a:t>odpadu</a:t>
            </a:r>
            <a:r>
              <a:rPr lang="cs-CZ" dirty="0"/>
              <a:t>,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minimalizace </a:t>
            </a:r>
            <a:r>
              <a:rPr lang="cs-CZ" dirty="0">
                <a:solidFill>
                  <a:srgbClr val="4BA82E"/>
                </a:solidFill>
              </a:rPr>
              <a:t>počtu původních dílů</a:t>
            </a:r>
            <a:r>
              <a:rPr lang="cs-CZ" dirty="0"/>
              <a:t> použitých pro získání požadovaného množství nařezaných dílů,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maximalizace </a:t>
            </a:r>
            <a:r>
              <a:rPr lang="cs-CZ" dirty="0">
                <a:solidFill>
                  <a:srgbClr val="4BA82E"/>
                </a:solidFill>
              </a:rPr>
              <a:t>tržeb či zisku </a:t>
            </a:r>
            <a:r>
              <a:rPr lang="cs-CZ" dirty="0"/>
              <a:t>z prodeje vyrobených výrobků.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Tabulka řezných schémat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Obsahuje </a:t>
            </a:r>
            <a:r>
              <a:rPr lang="cs-CZ" dirty="0">
                <a:solidFill>
                  <a:srgbClr val="4BA82E"/>
                </a:solidFill>
              </a:rPr>
              <a:t>všechny možnosti rozřezaní</a:t>
            </a:r>
            <a:r>
              <a:rPr lang="cs-CZ" dirty="0"/>
              <a:t> originálních dílů.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Každé </a:t>
            </a:r>
            <a:r>
              <a:rPr lang="cs-CZ" dirty="0">
                <a:solidFill>
                  <a:srgbClr val="4BA82E"/>
                </a:solidFill>
              </a:rPr>
              <a:t>schéma</a:t>
            </a:r>
            <a:r>
              <a:rPr lang="cs-CZ" dirty="0"/>
              <a:t> odpovídá </a:t>
            </a:r>
            <a:r>
              <a:rPr lang="cs-CZ" dirty="0">
                <a:solidFill>
                  <a:srgbClr val="4BA82E"/>
                </a:solidFill>
              </a:rPr>
              <a:t>jedné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proměnné</a:t>
            </a:r>
            <a:r>
              <a:rPr lang="cs-CZ" dirty="0"/>
              <a:t> představující počet originálních dílů, které byly rozřezány dle schématu.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id="{69B7BF0C-4353-4E0F-843C-561416FEDE88}"/>
              </a:ext>
            </a:extLst>
          </p:cNvPr>
          <p:cNvGrpSpPr>
            <a:grpSpLocks/>
          </p:cNvGrpSpPr>
          <p:nvPr/>
        </p:nvGrpSpPr>
        <p:grpSpPr bwMode="auto">
          <a:xfrm>
            <a:off x="1217267" y="2892935"/>
            <a:ext cx="1141416" cy="2572916"/>
            <a:chOff x="267" y="1824"/>
            <a:chExt cx="933" cy="2016"/>
          </a:xfrm>
        </p:grpSpPr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E44C4700-9C4C-49EB-B3FC-31B5BC6D5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0" cy="2016"/>
            </a:xfrm>
            <a:prstGeom prst="line">
              <a:avLst/>
            </a:prstGeom>
            <a:noFill/>
            <a:ln w="177800" cmpd="sng">
              <a:solidFill>
                <a:srgbClr val="FFD2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126E2B25-8C4B-49E2-9D50-301FCE784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" y="2482"/>
              <a:ext cx="920" cy="4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Originální díl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3A0227B7-1115-40DE-9D81-ED2E02C15877}"/>
              </a:ext>
            </a:extLst>
          </p:cNvPr>
          <p:cNvGrpSpPr>
            <a:grpSpLocks/>
          </p:cNvGrpSpPr>
          <p:nvPr/>
        </p:nvGrpSpPr>
        <p:grpSpPr bwMode="auto">
          <a:xfrm>
            <a:off x="2785987" y="2892932"/>
            <a:ext cx="1340827" cy="1274971"/>
            <a:chOff x="1160" y="1824"/>
            <a:chExt cx="1096" cy="999"/>
          </a:xfrm>
        </p:grpSpPr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883DCC6C-A6AD-4E90-8E8F-73DB74A32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24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24">
              <a:extLst>
                <a:ext uri="{FF2B5EF4-FFF2-40B4-BE49-F238E27FC236}">
                  <a16:creationId xmlns:a16="http://schemas.microsoft.com/office/drawing/2014/main" id="{B64F4B82-AE4D-480F-BE40-E8B50346B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824"/>
              <a:ext cx="0" cy="864"/>
            </a:xfrm>
            <a:prstGeom prst="line">
              <a:avLst/>
            </a:prstGeom>
            <a:noFill/>
            <a:ln w="177800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8CC8040-58FF-4F8B-8DF6-104453460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" y="2365"/>
              <a:ext cx="1075" cy="4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Finální výrobky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1B8C5D9-10CD-4F5A-BEC3-B67802E50720}"/>
              </a:ext>
            </a:extLst>
          </p:cNvPr>
          <p:cNvGrpSpPr/>
          <p:nvPr/>
        </p:nvGrpSpPr>
        <p:grpSpPr>
          <a:xfrm>
            <a:off x="5518998" y="2892935"/>
            <a:ext cx="352334" cy="2572916"/>
            <a:chOff x="5542280" y="3132443"/>
            <a:chExt cx="457200" cy="3200400"/>
          </a:xfrm>
        </p:grpSpPr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AA5A9E4C-BB45-4F55-9ABD-BABEB5B70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9480" y="5875643"/>
              <a:ext cx="0" cy="457200"/>
            </a:xfrm>
            <a:prstGeom prst="line">
              <a:avLst/>
            </a:prstGeom>
            <a:noFill/>
            <a:ln w="1778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36">
              <a:extLst>
                <a:ext uri="{FF2B5EF4-FFF2-40B4-BE49-F238E27FC236}">
                  <a16:creationId xmlns:a16="http://schemas.microsoft.com/office/drawing/2014/main" id="{D8F34226-11B6-40B4-9EED-1B25C485A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2280" y="3132443"/>
              <a:ext cx="0" cy="1371600"/>
            </a:xfrm>
            <a:prstGeom prst="line">
              <a:avLst/>
            </a:prstGeom>
            <a:noFill/>
            <a:ln w="177800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71EBB100-3105-43D6-9F43-B93BCB96B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880" y="4504043"/>
              <a:ext cx="0" cy="1371600"/>
            </a:xfrm>
            <a:prstGeom prst="line">
              <a:avLst/>
            </a:prstGeom>
            <a:noFill/>
            <a:ln w="177800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68264F29-3C72-4134-BED3-8E158A2B9891}"/>
              </a:ext>
            </a:extLst>
          </p:cNvPr>
          <p:cNvGrpSpPr>
            <a:grpSpLocks/>
          </p:cNvGrpSpPr>
          <p:nvPr/>
        </p:nvGrpSpPr>
        <p:grpSpPr bwMode="auto">
          <a:xfrm>
            <a:off x="6585798" y="2915907"/>
            <a:ext cx="528501" cy="2572916"/>
            <a:chOff x="3696" y="1824"/>
            <a:chExt cx="432" cy="2016"/>
          </a:xfrm>
        </p:grpSpPr>
        <p:sp>
          <p:nvSpPr>
            <p:cNvPr id="21" name="Line 39">
              <a:extLst>
                <a:ext uri="{FF2B5EF4-FFF2-40B4-BE49-F238E27FC236}">
                  <a16:creationId xmlns:a16="http://schemas.microsoft.com/office/drawing/2014/main" id="{58EFAA27-DEBE-4EBA-AA6A-D2E270D06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0" cy="864"/>
            </a:xfrm>
            <a:prstGeom prst="line">
              <a:avLst/>
            </a:prstGeom>
            <a:noFill/>
            <a:ln w="177800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42">
              <a:extLst>
                <a:ext uri="{FF2B5EF4-FFF2-40B4-BE49-F238E27FC236}">
                  <a16:creationId xmlns:a16="http://schemas.microsoft.com/office/drawing/2014/main" id="{60604850-FE68-4B17-BCAC-D33EF9DEA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43">
              <a:extLst>
                <a:ext uri="{FF2B5EF4-FFF2-40B4-BE49-F238E27FC236}">
                  <a16:creationId xmlns:a16="http://schemas.microsoft.com/office/drawing/2014/main" id="{1A01DFA7-38AA-4A2F-B8D8-F3ADC3C35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168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44">
              <a:extLst>
                <a:ext uri="{FF2B5EF4-FFF2-40B4-BE49-F238E27FC236}">
                  <a16:creationId xmlns:a16="http://schemas.microsoft.com/office/drawing/2014/main" id="{7DFB847D-2A3D-4C31-BE00-B32EB5674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648"/>
              <a:ext cx="0" cy="192"/>
            </a:xfrm>
            <a:prstGeom prst="line">
              <a:avLst/>
            </a:prstGeom>
            <a:noFill/>
            <a:ln w="1778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BE57AC59-45A9-4FA3-9F69-30CDCE542D76}"/>
              </a:ext>
            </a:extLst>
          </p:cNvPr>
          <p:cNvGrpSpPr>
            <a:grpSpLocks/>
          </p:cNvGrpSpPr>
          <p:nvPr/>
        </p:nvGrpSpPr>
        <p:grpSpPr bwMode="auto">
          <a:xfrm>
            <a:off x="7881198" y="2892935"/>
            <a:ext cx="704668" cy="2572916"/>
            <a:chOff x="4512" y="1824"/>
            <a:chExt cx="576" cy="2016"/>
          </a:xfrm>
        </p:grpSpPr>
        <p:sp>
          <p:nvSpPr>
            <p:cNvPr id="26" name="Line 46">
              <a:extLst>
                <a:ext uri="{FF2B5EF4-FFF2-40B4-BE49-F238E27FC236}">
                  <a16:creationId xmlns:a16="http://schemas.microsoft.com/office/drawing/2014/main" id="{753E3BD9-7A55-4ED5-BC99-765739167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24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47">
              <a:extLst>
                <a:ext uri="{FF2B5EF4-FFF2-40B4-BE49-F238E27FC236}">
                  <a16:creationId xmlns:a16="http://schemas.microsoft.com/office/drawing/2014/main" id="{60B2C6E8-DEBF-4832-82CB-D88D9DB91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304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48">
              <a:extLst>
                <a:ext uri="{FF2B5EF4-FFF2-40B4-BE49-F238E27FC236}">
                  <a16:creationId xmlns:a16="http://schemas.microsoft.com/office/drawing/2014/main" id="{E317D8BB-E973-4964-8605-DA00EA231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784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50">
              <a:extLst>
                <a:ext uri="{FF2B5EF4-FFF2-40B4-BE49-F238E27FC236}">
                  <a16:creationId xmlns:a16="http://schemas.microsoft.com/office/drawing/2014/main" id="{B8B28B4A-083E-492C-9172-581A95440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43"/>
              <a:ext cx="0" cy="97"/>
            </a:xfrm>
            <a:prstGeom prst="line">
              <a:avLst/>
            </a:prstGeom>
            <a:noFill/>
            <a:ln w="1778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52">
              <a:extLst>
                <a:ext uri="{FF2B5EF4-FFF2-40B4-BE49-F238E27FC236}">
                  <a16:creationId xmlns:a16="http://schemas.microsoft.com/office/drawing/2014/main" id="{DEAB0300-659C-4EF2-B68F-652D1E011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64"/>
              <a:ext cx="0" cy="480"/>
            </a:xfrm>
            <a:prstGeom prst="line">
              <a:avLst/>
            </a:prstGeom>
            <a:noFill/>
            <a:ln w="1778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22B9C421-5C0B-4EC0-80EE-1B409706975E}"/>
              </a:ext>
            </a:extLst>
          </p:cNvPr>
          <p:cNvGrpSpPr>
            <a:grpSpLocks/>
          </p:cNvGrpSpPr>
          <p:nvPr/>
        </p:nvGrpSpPr>
        <p:grpSpPr bwMode="auto">
          <a:xfrm>
            <a:off x="2906601" y="4908067"/>
            <a:ext cx="2133600" cy="376238"/>
            <a:chOff x="1344" y="3168"/>
            <a:chExt cx="1344" cy="237"/>
          </a:xfrm>
        </p:grpSpPr>
        <p:sp>
          <p:nvSpPr>
            <p:cNvPr id="32" name="Line 13">
              <a:extLst>
                <a:ext uri="{FF2B5EF4-FFF2-40B4-BE49-F238E27FC236}">
                  <a16:creationId xmlns:a16="http://schemas.microsoft.com/office/drawing/2014/main" id="{A83CE5CB-EDDB-45C0-93DC-AD2E478FE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16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55">
              <a:extLst>
                <a:ext uri="{FF2B5EF4-FFF2-40B4-BE49-F238E27FC236}">
                  <a16:creationId xmlns:a16="http://schemas.microsoft.com/office/drawing/2014/main" id="{56C7CF0E-9903-4D50-B1B2-3A712E35C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192"/>
              <a:ext cx="1183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Řezná schémata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bdélník 33">
            <a:extLst>
              <a:ext uri="{FF2B5EF4-FFF2-40B4-BE49-F238E27FC236}">
                <a16:creationId xmlns:a16="http://schemas.microsoft.com/office/drawing/2014/main" id="{CE3BAD72-D09D-4C2B-87A8-556EC4DF4D23}"/>
              </a:ext>
            </a:extLst>
          </p:cNvPr>
          <p:cNvSpPr/>
          <p:nvPr/>
        </p:nvSpPr>
        <p:spPr>
          <a:xfrm>
            <a:off x="2785517" y="2767538"/>
            <a:ext cx="1784472" cy="178930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427F8CF-B49F-419B-A3FD-33D74C14E3B9}"/>
              </a:ext>
            </a:extLst>
          </p:cNvPr>
          <p:cNvSpPr/>
          <p:nvPr/>
        </p:nvSpPr>
        <p:spPr>
          <a:xfrm>
            <a:off x="5323417" y="2767538"/>
            <a:ext cx="851291" cy="289775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6609D855-9710-4241-88CA-7AE87B529355}"/>
              </a:ext>
            </a:extLst>
          </p:cNvPr>
          <p:cNvSpPr/>
          <p:nvPr/>
        </p:nvSpPr>
        <p:spPr>
          <a:xfrm>
            <a:off x="6420307" y="2767538"/>
            <a:ext cx="1073051" cy="289775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A6BDFA4-2F3D-470E-982C-CED17CB8B79A}"/>
              </a:ext>
            </a:extLst>
          </p:cNvPr>
          <p:cNvSpPr/>
          <p:nvPr/>
        </p:nvSpPr>
        <p:spPr>
          <a:xfrm>
            <a:off x="7685616" y="2767538"/>
            <a:ext cx="1160209" cy="289775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91">
            <a:extLst>
              <a:ext uri="{FF2B5EF4-FFF2-40B4-BE49-F238E27FC236}">
                <a16:creationId xmlns:a16="http://schemas.microsoft.com/office/drawing/2014/main" id="{B016CE4A-2404-4EFA-BCF7-1D06DE19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989" y="5253029"/>
            <a:ext cx="9032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Odpad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646EBD9-540C-447E-86D3-65372E34BF55}"/>
              </a:ext>
            </a:extLst>
          </p:cNvPr>
          <p:cNvSpPr/>
          <p:nvPr/>
        </p:nvSpPr>
        <p:spPr>
          <a:xfrm>
            <a:off x="1133008" y="5747090"/>
            <a:ext cx="229396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Řezná schémata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8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979AA01-C302-4463-9CBE-EF31E056EA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979AA01-C302-4463-9CBE-EF31E056EA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2" name="Zástupný text 4">
            <a:extLst>
              <a:ext uri="{FF2B5EF4-FFF2-40B4-BE49-F238E27FC236}">
                <a16:creationId xmlns:a16="http://schemas.microsoft.com/office/drawing/2014/main" id="{3E3168B5-C846-4DE3-9A6F-E9E1C4C62222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Firma vyrábí </a:t>
            </a:r>
            <a:r>
              <a:rPr lang="cs-CZ" dirty="0">
                <a:solidFill>
                  <a:srgbClr val="4BA82E"/>
                </a:solidFill>
              </a:rPr>
              <a:t>ptačí krmítka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budky</a:t>
            </a:r>
            <a:r>
              <a:rPr lang="cs-CZ" dirty="0"/>
              <a:t>. Výrobce se rozhodl připravit speciální kolekci pro výstavu (s možností prodeje), která se uskuteční za 20 dní.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Cena</a:t>
            </a:r>
            <a:r>
              <a:rPr lang="cs-CZ" dirty="0"/>
              <a:t> krmítka je 260 Kč, </a:t>
            </a:r>
            <a:r>
              <a:rPr lang="cs-CZ" dirty="0">
                <a:solidFill>
                  <a:srgbClr val="4BA82E"/>
                </a:solidFill>
              </a:rPr>
              <a:t>cena</a:t>
            </a:r>
            <a:r>
              <a:rPr lang="cs-CZ" dirty="0"/>
              <a:t> budky je 570 Kč.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Spotřeba materiálu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čas </a:t>
            </a:r>
            <a:r>
              <a:rPr lang="cs-CZ" dirty="0"/>
              <a:t>nezbytný k výrobě obou výrobků jsou uvedeny níže v tabulce 2.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A6038E4-9733-48D2-8A4B-ED0E0E478B8F}"/>
              </a:ext>
            </a:extLst>
          </p:cNvPr>
          <p:cNvSpPr/>
          <p:nvPr/>
        </p:nvSpPr>
        <p:spPr>
          <a:xfrm>
            <a:off x="1266783" y="3429000"/>
            <a:ext cx="485370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Spotřeba materiálu a časové nároky na výrobu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E16393-7F14-B49B-90D8-CECAEA04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92"/>
              </p:ext>
            </p:extLst>
          </p:nvPr>
        </p:nvGraphicFramePr>
        <p:xfrm>
          <a:off x="1488387" y="3791742"/>
          <a:ext cx="4465423" cy="1395840"/>
        </p:xfrm>
        <a:graphic>
          <a:graphicData uri="http://schemas.openxmlformats.org/drawingml/2006/table">
            <a:tbl>
              <a:tblPr firstRow="1" firstCol="1" bandRow="1"/>
              <a:tblGrid>
                <a:gridCol w="2241581">
                  <a:extLst>
                    <a:ext uri="{9D8B030D-6E8A-4147-A177-3AD203B41FA5}">
                      <a16:colId xmlns:a16="http://schemas.microsoft.com/office/drawing/2014/main" val="1361883413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2334439809"/>
                    </a:ext>
                  </a:extLst>
                </a:gridCol>
                <a:gridCol w="1083300">
                  <a:extLst>
                    <a:ext uri="{9D8B030D-6E8A-4147-A177-3AD203B41FA5}">
                      <a16:colId xmlns:a16="http://schemas.microsoft.com/office/drawing/2014/main" val="2060677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Krmítko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Budka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855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Prkna 30 cm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434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Prkna 25 cm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202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Vruty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463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9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8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2" name="Zástupný text 4">
            <a:extLst>
              <a:ext uri="{FF2B5EF4-FFF2-40B4-BE49-F238E27FC236}">
                <a16:creationId xmlns:a16="http://schemas.microsoft.com/office/drawing/2014/main" id="{3E3168B5-C846-4DE3-9A6F-E9E1C4C62222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Firma má </a:t>
            </a:r>
            <a:r>
              <a:rPr lang="cs-CZ" dirty="0">
                <a:solidFill>
                  <a:srgbClr val="4BA82E"/>
                </a:solidFill>
              </a:rPr>
              <a:t>k dispozici </a:t>
            </a:r>
            <a:r>
              <a:rPr lang="cs-CZ" dirty="0"/>
              <a:t>500 prken dlouhých 1,1 m a 150 prken o délce 1,4 m. Prkna se musí rozřezat na díly o délce  25 a 30 cm.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K dispozici </a:t>
            </a:r>
            <a:r>
              <a:rPr lang="cs-CZ" dirty="0"/>
              <a:t>je 3000 </a:t>
            </a:r>
            <a:r>
              <a:rPr lang="cs-CZ" dirty="0">
                <a:solidFill>
                  <a:srgbClr val="4BA82E"/>
                </a:solidFill>
              </a:rPr>
              <a:t>vrutů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Výrobce pracuje 8 hodin </a:t>
            </a:r>
            <a:r>
              <a:rPr lang="cs-CZ" dirty="0">
                <a:solidFill>
                  <a:srgbClr val="4BA82E"/>
                </a:solidFill>
              </a:rPr>
              <a:t>denně</a:t>
            </a:r>
            <a:r>
              <a:rPr lang="cs-CZ" dirty="0"/>
              <a:t>. Cílem je naplánovat výrobu tak, aby </a:t>
            </a:r>
            <a:r>
              <a:rPr lang="cs-CZ" dirty="0">
                <a:solidFill>
                  <a:srgbClr val="4BA82E"/>
                </a:solidFill>
              </a:rPr>
              <a:t>celkové tržby </a:t>
            </a:r>
            <a:r>
              <a:rPr lang="cs-CZ" dirty="0"/>
              <a:t>z prodeje výrobků byly </a:t>
            </a:r>
            <a:r>
              <a:rPr lang="cs-CZ" dirty="0">
                <a:solidFill>
                  <a:srgbClr val="4BA82E"/>
                </a:solidFill>
              </a:rPr>
              <a:t>maximální</a:t>
            </a:r>
            <a:r>
              <a:rPr lang="cs-CZ" dirty="0"/>
              <a:t>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1527071-070A-42E6-8027-E4C0F9601A2A}"/>
              </a:ext>
            </a:extLst>
          </p:cNvPr>
          <p:cNvSpPr/>
          <p:nvPr/>
        </p:nvSpPr>
        <p:spPr>
          <a:xfrm>
            <a:off x="889095" y="3549104"/>
            <a:ext cx="304980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3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Tabulka řezných schémat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27F496AC-D475-4185-9BA2-B5B756550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39951"/>
              </p:ext>
            </p:extLst>
          </p:nvPr>
        </p:nvGraphicFramePr>
        <p:xfrm>
          <a:off x="889095" y="4000779"/>
          <a:ext cx="9701739" cy="1209675"/>
        </p:xfrm>
        <a:graphic>
          <a:graphicData uri="http://schemas.openxmlformats.org/drawingml/2006/table">
            <a:tbl>
              <a:tblPr/>
              <a:tblGrid>
                <a:gridCol w="2395791">
                  <a:extLst>
                    <a:ext uri="{9D8B030D-6E8A-4147-A177-3AD203B41FA5}">
                      <a16:colId xmlns:a16="http://schemas.microsoft.com/office/drawing/2014/main" val="407219184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2156483089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1037728950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780468033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2222963476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2423638661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2357975219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184363429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1027326269"/>
                    </a:ext>
                  </a:extLst>
                </a:gridCol>
                <a:gridCol w="811772">
                  <a:extLst>
                    <a:ext uri="{9D8B030D-6E8A-4147-A177-3AD203B41FA5}">
                      <a16:colId xmlns:a16="http://schemas.microsoft.com/office/drawing/2014/main" val="2251599931"/>
                    </a:ext>
                  </a:extLst>
                </a:gridCol>
              </a:tblGrid>
              <a:tr h="81642">
                <a:tc>
                  <a:txBody>
                    <a:bodyPr/>
                    <a:lstStyle/>
                    <a:p>
                      <a:pPr indent="381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Prkno o délce 1,1 m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Prkno o délce 1,4 m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81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Číslo schématu</a:t>
                      </a:r>
                      <a:r>
                        <a:rPr lang="en-US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445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08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81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Prkno o délce 30 cm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77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8100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Prkno o délce 25 cm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67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81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Odpad</a:t>
                      </a:r>
                      <a:r>
                        <a:rPr lang="en-US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(cm)</a:t>
                      </a:r>
                    </a:p>
                  </a:txBody>
                  <a:tcPr marL="4445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93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4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1E48AEE-5755-46AF-A872-96DBD33507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168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1E48AEE-5755-46AF-A872-96DBD3350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sp>
        <p:nvSpPr>
          <p:cNvPr id="19" name="Text Box 1032">
            <a:extLst>
              <a:ext uri="{FF2B5EF4-FFF2-40B4-BE49-F238E27FC236}">
                <a16:creationId xmlns:a16="http://schemas.microsoft.com/office/drawing/2014/main" id="{E0B835F0-FD7E-43AB-9820-0A63A74E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26" y="3426508"/>
            <a:ext cx="2436886" cy="3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/>
              <a:t>Matematický model</a:t>
            </a:r>
            <a:endParaRPr lang="en-US" dirty="0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AD2475D-89F6-457B-A18A-4910FDD5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05" y="1989408"/>
            <a:ext cx="9184240" cy="13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cs-CZ" altLang="cs-CZ" sz="16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počet prken dlouhých 1,1 m rozřezaných podle schématu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1,…,4),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cs-CZ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počet prken dlouhých 1,4 m rozřezaných podle schématu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5,…,9),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počet vyrobených krmítek,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počet vyrobených budek.</a:t>
            </a:r>
          </a:p>
        </p:txBody>
      </p: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BA1C57C4-9499-4971-9941-F435CB476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69496"/>
              </p:ext>
            </p:extLst>
          </p:nvPr>
        </p:nvGraphicFramePr>
        <p:xfrm>
          <a:off x="2671153" y="3858463"/>
          <a:ext cx="1862789" cy="34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228600" progId="Equation.3">
                  <p:embed/>
                </p:oleObj>
              </mc:Choice>
              <mc:Fallback>
                <p:oleObj name="Equation" r:id="rId5" imgW="1244600" imgH="228600" progId="Equation.3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BA1C57C4-9499-4971-9941-F435CB476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153" y="3858463"/>
                        <a:ext cx="1862789" cy="342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75E79037-A123-4224-80A9-0BA302E95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5878" y="4617307"/>
          <a:ext cx="2142907" cy="34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300" imgH="241300" progId="Equation.3">
                  <p:embed/>
                </p:oleObj>
              </mc:Choice>
              <mc:Fallback>
                <p:oleObj name="Equation" r:id="rId7" imgW="1511300" imgH="241300" progId="Equation.3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id="{75E79037-A123-4224-80A9-0BA302E95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878" y="4617307"/>
                        <a:ext cx="2142907" cy="342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id="{1B54A792-FEA9-496B-9882-48B4BABDF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5878" y="5085738"/>
          <a:ext cx="2582187" cy="34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28800" imgH="241300" progId="Equation.3">
                  <p:embed/>
                </p:oleObj>
              </mc:Choice>
              <mc:Fallback>
                <p:oleObj name="Equation" r:id="rId9" imgW="1828800" imgH="241300" progId="Equation.3">
                  <p:embed/>
                  <p:pic>
                    <p:nvPicPr>
                      <p:cNvPr id="26" name="Objekt 25">
                        <a:extLst>
                          <a:ext uri="{FF2B5EF4-FFF2-40B4-BE49-F238E27FC236}">
                            <a16:creationId xmlns:a16="http://schemas.microsoft.com/office/drawing/2014/main" id="{1B54A792-FEA9-496B-9882-48B4BABDF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878" y="5085738"/>
                        <a:ext cx="2582187" cy="340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5DDB7276-5BED-4F05-AABB-0A304C4CB5DB}"/>
                  </a:ext>
                </a:extLst>
              </p:cNvPr>
              <p:cNvSpPr txBox="1"/>
              <p:nvPr/>
            </p:nvSpPr>
            <p:spPr>
              <a:xfrm>
                <a:off x="4059380" y="4633104"/>
                <a:ext cx="12807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prkna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1,1 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5DDB7276-5BED-4F05-AABB-0A304C4C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80" y="4633104"/>
                <a:ext cx="1280799" cy="246221"/>
              </a:xfrm>
              <a:prstGeom prst="rect">
                <a:avLst/>
              </a:prstGeom>
              <a:blipFill>
                <a:blip r:embed="rId12"/>
                <a:stretch>
                  <a:fillRect l="-4762" r="-4286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D22C0B58-95AB-4D56-8DF9-D92B12267C2B}"/>
                  </a:ext>
                </a:extLst>
              </p:cNvPr>
              <p:cNvSpPr txBox="1"/>
              <p:nvPr/>
            </p:nvSpPr>
            <p:spPr>
              <a:xfrm>
                <a:off x="1042905" y="4252305"/>
                <a:ext cx="12327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cs-CZ"/>
                </a:defPPr>
                <a:lvl1pPr>
                  <a:defRPr b="0" i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za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podm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nek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D22C0B58-95AB-4D56-8DF9-D92B1226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05" y="4252305"/>
                <a:ext cx="1232709" cy="246221"/>
              </a:xfrm>
              <a:prstGeom prst="rect">
                <a:avLst/>
              </a:prstGeom>
              <a:blipFill>
                <a:blip r:embed="rId13"/>
                <a:stretch>
                  <a:fillRect l="-1485" t="-5000" r="-4950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F8BE590-B1F9-4E87-8459-38A0CECCD3C0}"/>
                  </a:ext>
                </a:extLst>
              </p:cNvPr>
              <p:cNvSpPr txBox="1"/>
              <p:nvPr/>
            </p:nvSpPr>
            <p:spPr>
              <a:xfrm>
                <a:off x="1042905" y="3906722"/>
                <a:ext cx="13561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Maximalizovat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F8BE590-B1F9-4E87-8459-38A0CECC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05" y="3906722"/>
                <a:ext cx="1356140" cy="246221"/>
              </a:xfrm>
              <a:prstGeom prst="rect">
                <a:avLst/>
              </a:prstGeom>
              <a:blipFill>
                <a:blip r:embed="rId14"/>
                <a:stretch>
                  <a:fillRect l="-2691" r="-2691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CD1F182F-86DC-4E16-A67D-EF1DDCD822CC}"/>
                  </a:ext>
                </a:extLst>
              </p:cNvPr>
              <p:cNvSpPr txBox="1"/>
              <p:nvPr/>
            </p:nvSpPr>
            <p:spPr>
              <a:xfrm>
                <a:off x="4059379" y="5095687"/>
                <a:ext cx="12807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prkna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1,4 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CD1F182F-86DC-4E16-A67D-EF1DDCD82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79" y="5095687"/>
                <a:ext cx="1280799" cy="246221"/>
              </a:xfrm>
              <a:prstGeom prst="rect">
                <a:avLst/>
              </a:prstGeom>
              <a:blipFill>
                <a:blip r:embed="rId15"/>
                <a:stretch>
                  <a:fillRect l="-4762" r="-4286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4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0DDC1BB-081F-44A8-A5C7-B073AE18DA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sp>
        <p:nvSpPr>
          <p:cNvPr id="19" name="Text Box 1032">
            <a:extLst>
              <a:ext uri="{FF2B5EF4-FFF2-40B4-BE49-F238E27FC236}">
                <a16:creationId xmlns:a16="http://schemas.microsoft.com/office/drawing/2014/main" id="{E0B835F0-FD7E-43AB-9820-0A63A74E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9" y="1643736"/>
            <a:ext cx="2436886" cy="3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/>
              <a:t>Matematický model</a:t>
            </a:r>
            <a:endParaRPr lang="en-US" dirty="0"/>
          </a:p>
        </p:txBody>
      </p:sp>
      <p:graphicFrame>
        <p:nvGraphicFramePr>
          <p:cNvPr id="27" name="Objekt 26">
            <a:extLst>
              <a:ext uri="{FF2B5EF4-FFF2-40B4-BE49-F238E27FC236}">
                <a16:creationId xmlns:a16="http://schemas.microsoft.com/office/drawing/2014/main" id="{E9D8D9DC-2E7A-4B00-8966-CAD71493F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023" y="2090885"/>
          <a:ext cx="1844730" cy="34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366" imgH="228501" progId="Equation.3">
                  <p:embed/>
                </p:oleObj>
              </mc:Choice>
              <mc:Fallback>
                <p:oleObj name="Equation" r:id="rId2" imgW="1231366" imgH="228501" progId="Equation.3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id="{E9D8D9DC-2E7A-4B00-8966-CAD71493F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023" y="2090885"/>
                        <a:ext cx="1844730" cy="342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286C650D-98A4-4D1E-A662-0ED224ACB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42417"/>
              </p:ext>
            </p:extLst>
          </p:nvPr>
        </p:nvGraphicFramePr>
        <p:xfrm>
          <a:off x="1293813" y="2514600"/>
          <a:ext cx="1654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28" name="Objekt 27">
                        <a:extLst>
                          <a:ext uri="{FF2B5EF4-FFF2-40B4-BE49-F238E27FC236}">
                            <a16:creationId xmlns:a16="http://schemas.microsoft.com/office/drawing/2014/main" id="{286C650D-98A4-4D1E-A662-0ED224ACB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514600"/>
                        <a:ext cx="165417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>
            <a:extLst>
              <a:ext uri="{FF2B5EF4-FFF2-40B4-BE49-F238E27FC236}">
                <a16:creationId xmlns:a16="http://schemas.microsoft.com/office/drawing/2014/main" id="{3FC67246-A3DA-4619-8411-7AE6399F3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023" y="2945820"/>
          <a:ext cx="4635407" cy="34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800" imgH="228600" progId="Equation.3">
                  <p:embed/>
                </p:oleObj>
              </mc:Choice>
              <mc:Fallback>
                <p:oleObj name="Equation" r:id="rId6" imgW="3098800" imgH="228600" progId="Equation.3">
                  <p:embed/>
                  <p:pic>
                    <p:nvPicPr>
                      <p:cNvPr id="29" name="Objekt 28">
                        <a:extLst>
                          <a:ext uri="{FF2B5EF4-FFF2-40B4-BE49-F238E27FC236}">
                            <a16:creationId xmlns:a16="http://schemas.microsoft.com/office/drawing/2014/main" id="{3FC67246-A3DA-4619-8411-7AE6399F3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023" y="2945820"/>
                        <a:ext cx="4635407" cy="341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id="{DC309C2F-33DA-4027-87A9-89B811377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023" y="3419082"/>
          <a:ext cx="4635407" cy="32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51200" imgH="228600" progId="Equation.3">
                  <p:embed/>
                </p:oleObj>
              </mc:Choice>
              <mc:Fallback>
                <p:oleObj name="Equation" r:id="rId8" imgW="3251200" imgH="228600" progId="Equation.3">
                  <p:embed/>
                  <p:pic>
                    <p:nvPicPr>
                      <p:cNvPr id="30" name="Objekt 29">
                        <a:extLst>
                          <a:ext uri="{FF2B5EF4-FFF2-40B4-BE49-F238E27FC236}">
                            <a16:creationId xmlns:a16="http://schemas.microsoft.com/office/drawing/2014/main" id="{DC309C2F-33DA-4027-87A9-89B811377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023" y="3419082"/>
                        <a:ext cx="4635407" cy="325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D56D999F-205D-459A-8B85-4D14A893A0AB}"/>
                  </a:ext>
                </a:extLst>
              </p:cNvPr>
              <p:cNvSpPr txBox="1"/>
              <p:nvPr/>
            </p:nvSpPr>
            <p:spPr>
              <a:xfrm>
                <a:off x="3503012" y="2090885"/>
                <a:ext cx="6412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vruty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D56D999F-205D-459A-8B85-4D14A893A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012" y="2090885"/>
                <a:ext cx="641201" cy="246221"/>
              </a:xfrm>
              <a:prstGeom prst="rect">
                <a:avLst/>
              </a:prstGeom>
              <a:blipFill>
                <a:blip r:embed="rId11"/>
                <a:stretch>
                  <a:fillRect l="-10476" r="-9524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AC62B7E-BE40-48B3-BFB5-7E74A5890EA5}"/>
                  </a:ext>
                </a:extLst>
              </p:cNvPr>
              <p:cNvSpPr txBox="1"/>
              <p:nvPr/>
            </p:nvSpPr>
            <p:spPr>
              <a:xfrm>
                <a:off x="3503012" y="2488372"/>
                <a:ext cx="5145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(č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2AC62B7E-BE40-48B3-BFB5-7E74A589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012" y="2488372"/>
                <a:ext cx="514564" cy="246221"/>
              </a:xfrm>
              <a:prstGeom prst="rect">
                <a:avLst/>
              </a:prstGeom>
              <a:blipFill>
                <a:blip r:embed="rId12"/>
                <a:stretch>
                  <a:fillRect l="-13095" r="-11905" b="-34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CB746C1-8A04-4B41-AA24-0E19C17AC72A}"/>
                  </a:ext>
                </a:extLst>
              </p:cNvPr>
              <p:cNvSpPr txBox="1"/>
              <p:nvPr/>
            </p:nvSpPr>
            <p:spPr>
              <a:xfrm>
                <a:off x="6096000" y="2944007"/>
                <a:ext cx="14391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prkna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30 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CB746C1-8A04-4B41-AA24-0E19C17A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44007"/>
                <a:ext cx="1439119" cy="246221"/>
              </a:xfrm>
              <a:prstGeom prst="rect">
                <a:avLst/>
              </a:prstGeom>
              <a:blipFill>
                <a:blip r:embed="rId13"/>
                <a:stretch>
                  <a:fillRect l="-6780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9836D54-C4A9-42C8-888E-0D40E9ABB11E}"/>
                  </a:ext>
                </a:extLst>
              </p:cNvPr>
              <p:cNvSpPr txBox="1"/>
              <p:nvPr/>
            </p:nvSpPr>
            <p:spPr>
              <a:xfrm>
                <a:off x="6096000" y="3416419"/>
                <a:ext cx="13256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prkna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25 </m:t>
                      </m:r>
                      <m:r>
                        <m:rPr>
                          <m:nor/>
                        </m:rP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9836D54-C4A9-42C8-888E-0D40E9ABB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16419"/>
                <a:ext cx="1325684" cy="246221"/>
              </a:xfrm>
              <a:prstGeom prst="rect">
                <a:avLst/>
              </a:prstGeom>
              <a:blipFill>
                <a:blip r:embed="rId14"/>
                <a:stretch>
                  <a:fillRect l="-7373" r="-1843" b="-34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kt 38">
            <a:extLst>
              <a:ext uri="{FF2B5EF4-FFF2-40B4-BE49-F238E27FC236}">
                <a16:creationId xmlns:a16="http://schemas.microsoft.com/office/drawing/2014/main" id="{A44BBF30-EDE5-45D0-B6E8-7862097B5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024" y="3826093"/>
          <a:ext cx="1678069" cy="35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29810" imgH="241195" progId="Equation.3">
                  <p:embed/>
                </p:oleObj>
              </mc:Choice>
              <mc:Fallback>
                <p:oleObj name="Equation" r:id="rId15" imgW="1129810" imgH="241195" progId="Equation.3">
                  <p:embed/>
                  <p:pic>
                    <p:nvPicPr>
                      <p:cNvPr id="39" name="Objekt 38">
                        <a:extLst>
                          <a:ext uri="{FF2B5EF4-FFF2-40B4-BE49-F238E27FC236}">
                            <a16:creationId xmlns:a16="http://schemas.microsoft.com/office/drawing/2014/main" id="{A44BBF30-EDE5-45D0-B6E8-7862097B5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024" y="3826093"/>
                        <a:ext cx="1678069" cy="358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>
            <a:extLst>
              <a:ext uri="{FF2B5EF4-FFF2-40B4-BE49-F238E27FC236}">
                <a16:creationId xmlns:a16="http://schemas.microsoft.com/office/drawing/2014/main" id="{21D8F5B2-A90F-4898-977D-670294BC8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4186238"/>
          <a:ext cx="13017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300" imgH="241300" progId="Equation.DSMT4">
                  <p:embed/>
                </p:oleObj>
              </mc:Choice>
              <mc:Fallback>
                <p:oleObj name="Equation" r:id="rId17" imgW="876300" imgH="241300" progId="Equation.DSMT4">
                  <p:embed/>
                  <p:pic>
                    <p:nvPicPr>
                      <p:cNvPr id="40" name="Objekt 39">
                        <a:extLst>
                          <a:ext uri="{FF2B5EF4-FFF2-40B4-BE49-F238E27FC236}">
                            <a16:creationId xmlns:a16="http://schemas.microsoft.com/office/drawing/2014/main" id="{21D8F5B2-A90F-4898-977D-670294BC8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186238"/>
                        <a:ext cx="13017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">
            <a:extLst>
              <a:ext uri="{FF2B5EF4-FFF2-40B4-BE49-F238E27FC236}">
                <a16:creationId xmlns:a16="http://schemas.microsoft.com/office/drawing/2014/main" id="{CE6C6575-3A1F-4FC2-990E-88CEE4B5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99" y="4184333"/>
            <a:ext cx="1678068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– celé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14166BB4-0380-4AE9-B099-351CDDFE00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Proměnné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marL="3810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Hodnota účelové funkce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Přídatné proměnné</a:t>
            </a:r>
            <a:endParaRPr lang="en-US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Řezná úloha</a:t>
            </a: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C85013-9A63-412B-87EE-AA66AA070ABF}"/>
              </a:ext>
            </a:extLst>
          </p:cNvPr>
          <p:cNvSpPr/>
          <p:nvPr/>
        </p:nvSpPr>
        <p:spPr>
          <a:xfrm>
            <a:off x="1357830" y="2281534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1   </a:t>
            </a:r>
            <a:r>
              <a:rPr lang="cs-CZ" sz="2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  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3  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  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  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6 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  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7 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  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8  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  x</a:t>
            </a:r>
            <a:r>
              <a:rPr lang="en-US" sz="2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10  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= 0</a:t>
            </a:r>
            <a:endParaRPr lang="cs-CZ" sz="200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91D4DC6-28F2-4AE9-9C2E-1AA6C3CA7637}"/>
              </a:ext>
            </a:extLst>
          </p:cNvPr>
          <p:cNvSpPr/>
          <p:nvPr/>
        </p:nvSpPr>
        <p:spPr>
          <a:xfrm>
            <a:off x="1357830" y="2597728"/>
            <a:ext cx="1332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= 65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= 48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= 10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>
              <a:spcAft>
                <a:spcPts val="0"/>
              </a:spcAft>
            </a:pPr>
            <a:r>
              <a:rPr lang="de-DE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de-DE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de-D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= 160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E552C55-18F3-486C-93D8-ED9C3549C8C1}"/>
                  </a:ext>
                </a:extLst>
              </p:cNvPr>
              <p:cNvSpPr txBox="1"/>
              <p:nvPr/>
            </p:nvSpPr>
            <p:spPr>
              <a:xfrm>
                <a:off x="1357830" y="4307315"/>
                <a:ext cx="1300164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91200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E552C55-18F3-486C-93D8-ED9C3549C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30" y="4307315"/>
                <a:ext cx="1300164" cy="292388"/>
              </a:xfrm>
              <a:prstGeom prst="rect">
                <a:avLst/>
              </a:prstGeom>
              <a:blipFill>
                <a:blip r:embed="rId2"/>
                <a:stretch>
                  <a:fillRect l="-939" r="-32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C2B4B16-AA8C-43F4-8ABD-2C64214A097B}"/>
                  </a:ext>
                </a:extLst>
              </p:cNvPr>
              <p:cNvSpPr txBox="1"/>
              <p:nvPr/>
            </p:nvSpPr>
            <p:spPr>
              <a:xfrm>
                <a:off x="1357830" y="5038285"/>
                <a:ext cx="1016625" cy="1169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=435</m:t>
                      </m:r>
                    </m:oMath>
                  </m:oMathPara>
                </a14:m>
                <a:endParaRPr lang="cs-CZ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440</m:t>
                      </m:r>
                    </m:oMath>
                  </m:oMathPara>
                </a14:m>
                <a:endParaRPr lang="cs-CZ" sz="1900" b="0" i="1">
                  <a:latin typeface="Cambria Math" panose="02040503050406030204" pitchFamily="18" charset="0"/>
                </a:endParaRPr>
              </a:p>
              <a:p>
                <a:endParaRPr lang="cs-CZ" sz="190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C2B4B16-AA8C-43F4-8ABD-2C64214A0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30" y="5038285"/>
                <a:ext cx="1016625" cy="1169551"/>
              </a:xfrm>
              <a:prstGeom prst="rect">
                <a:avLst/>
              </a:prstGeom>
              <a:blipFill>
                <a:blip r:embed="rId3"/>
                <a:stretch>
                  <a:fillRect l="-8383" r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AAB2E4F-4DB0-4783-AC6C-7E833CEE5BC0}"/>
                  </a:ext>
                </a:extLst>
              </p:cNvPr>
              <p:cNvSpPr txBox="1"/>
              <p:nvPr/>
            </p:nvSpPr>
            <p:spPr>
              <a:xfrm>
                <a:off x="3071102" y="5016106"/>
                <a:ext cx="748923" cy="877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9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19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19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cs-CZ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190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AAB2E4F-4DB0-4783-AC6C-7E833CEE5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02" y="5016106"/>
                <a:ext cx="748923" cy="877163"/>
              </a:xfrm>
              <a:prstGeom prst="rect">
                <a:avLst/>
              </a:prstGeom>
              <a:blipFill>
                <a:blip r:embed="rId4"/>
                <a:stretch>
                  <a:fillRect l="-11382" r="-3252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032">
            <a:extLst>
              <a:ext uri="{FF2B5EF4-FFF2-40B4-BE49-F238E27FC236}">
                <a16:creationId xmlns:a16="http://schemas.microsoft.com/office/drawing/2014/main" id="{7182B37F-664F-490F-B2C9-8352240F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71343"/>
            <a:ext cx="4518991" cy="609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b="0" dirty="0"/>
              <a:t>Tyto hodnoty mohou být odlišné, protože existuje </a:t>
            </a:r>
            <a:r>
              <a:rPr lang="cs-CZ" b="0" dirty="0">
                <a:solidFill>
                  <a:srgbClr val="4BA82E"/>
                </a:solidFill>
              </a:rPr>
              <a:t>více optimálních řešení</a:t>
            </a:r>
            <a:r>
              <a:rPr lang="cs-CZ" b="0" dirty="0"/>
              <a:t>.</a:t>
            </a:r>
            <a:endParaRPr lang="en-US" b="0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6B524E37-EE8F-4DB0-BCDA-A8A6CB0C84CA}"/>
              </a:ext>
            </a:extLst>
          </p:cNvPr>
          <p:cNvSpPr/>
          <p:nvPr/>
        </p:nvSpPr>
        <p:spPr>
          <a:xfrm>
            <a:off x="4914817" y="2941484"/>
            <a:ext cx="795130" cy="365125"/>
          </a:xfrm>
          <a:prstGeom prst="rightArrow">
            <a:avLst/>
          </a:prstGeom>
          <a:solidFill>
            <a:srgbClr val="4BA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F5E36AB-B543-48AD-85F9-7CD8201DDB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9561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F5E36AB-B543-48AD-85F9-7CD8201DD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Zadání úlohy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Úloha finančního plánování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Rozdělení </a:t>
            </a:r>
            <a:r>
              <a:rPr lang="cs-CZ" dirty="0"/>
              <a:t>disponibilní částky mezi několik investičních alternativ.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Finanční </a:t>
            </a:r>
            <a:r>
              <a:rPr lang="cs-CZ" dirty="0">
                <a:solidFill>
                  <a:srgbClr val="4BA82E"/>
                </a:solidFill>
              </a:rPr>
              <a:t>riziko</a:t>
            </a:r>
            <a:r>
              <a:rPr lang="en-US" dirty="0"/>
              <a:t>.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investování do cenných papírů </a:t>
            </a:r>
            <a:r>
              <a:rPr lang="cs-CZ" dirty="0">
                <a:solidFill>
                  <a:srgbClr val="4BA82E"/>
                </a:solidFill>
              </a:rPr>
              <a:t>je získání </a:t>
            </a:r>
            <a:r>
              <a:rPr lang="cs-CZ" dirty="0"/>
              <a:t>určité částky peněz (</a:t>
            </a:r>
            <a:r>
              <a:rPr lang="cs-CZ" dirty="0">
                <a:solidFill>
                  <a:srgbClr val="4BA82E"/>
                </a:solidFill>
              </a:rPr>
              <a:t>výnos</a:t>
            </a:r>
            <a:r>
              <a:rPr lang="cs-CZ" dirty="0"/>
              <a:t>).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maximalizovat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celkový očekávaný výnos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minimalizovat celkové riziko</a:t>
            </a:r>
            <a:r>
              <a:rPr lang="cs-CZ" dirty="0"/>
              <a:t> spojené s investicí.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Alternativní investice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Akcie</a:t>
            </a:r>
            <a:r>
              <a:rPr lang="en-US" dirty="0"/>
              <a:t>, </a:t>
            </a:r>
            <a:r>
              <a:rPr lang="cs-CZ" dirty="0">
                <a:solidFill>
                  <a:srgbClr val="4BA82E"/>
                </a:solidFill>
              </a:rPr>
              <a:t>obligace </a:t>
            </a:r>
            <a:r>
              <a:rPr lang="cs-CZ" dirty="0"/>
              <a:t>atd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Rozhodovací subjekty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Podílový fond, banka, penzijní fond, pojišťovna, individuální investor.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Optimalizace portfolia</a:t>
            </a:r>
          </a:p>
        </p:txBody>
      </p:sp>
    </p:spTree>
    <p:extLst>
      <p:ext uri="{BB962C8B-B14F-4D97-AF65-F5344CB8AC3E}">
        <p14:creationId xmlns:p14="http://schemas.microsoft.com/office/powerpoint/2010/main" val="20744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35DDAD0-ED01-4787-BA6F-7267323230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709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35DDAD0-ED01-4787-BA6F-726732323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Obsah kurzu</a:t>
            </a:r>
            <a:endParaRPr lang="en-US" dirty="0"/>
          </a:p>
          <a:p>
            <a:endParaRPr lang="en-US" dirty="0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59524863-ACBD-43EA-8371-1812E13FBE0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246327"/>
            <a:ext cx="11491261" cy="3773488"/>
          </a:xfrm>
        </p:spPr>
        <p:txBody>
          <a:bodyPr numCol="2"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Úvod do operačního výzkumu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Definice a historie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Rozhodovací problém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Modelový přístup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Klasifikace modelů	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Lineární programování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Úvod 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Úlohy výrobního plánování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Směšovací problém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Řezná úloha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Optimalizace portfolia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Dopravní problém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Kontejnerový dopravní problém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Přiřazovací problém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Úloha o pokrytí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Úloha obchodního cestujícího</a:t>
            </a:r>
            <a:br>
              <a:rPr lang="cs-CZ" sz="1300" dirty="0"/>
            </a:br>
            <a:br>
              <a:rPr lang="cs-CZ" sz="1300" dirty="0"/>
            </a:br>
            <a:br>
              <a:rPr lang="cs-CZ" sz="1300" dirty="0"/>
            </a:br>
            <a:br>
              <a:rPr lang="cs-CZ" sz="1300" dirty="0"/>
            </a:br>
            <a:endParaRPr lang="cs-CZ" sz="13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Teorie grafů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Úvod 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Hledání nejkratší cesty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Optimální spojení míst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Další optimalizační úlohy	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Řízení projektů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Úvod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Metoda kritické cesty CPM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Metoda PERT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Modely řízení zásob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Úvod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Model EOQ – Optimální velikost objednávky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Produkčně – spotřební model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Stochastický model s jednorázově vytvářenou zásobou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300" b="1" dirty="0">
                <a:solidFill>
                  <a:srgbClr val="4BA82E"/>
                </a:solidFill>
              </a:rPr>
              <a:t>Modely hromadné obsluhy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Úvod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Jednoduchý exponenciální model HO</a:t>
            </a:r>
          </a:p>
          <a:p>
            <a:pPr lvl="1">
              <a:lnSpc>
                <a:spcPct val="110000"/>
              </a:lnSpc>
            </a:pPr>
            <a:r>
              <a:rPr lang="cs-CZ" sz="1300" dirty="0"/>
              <a:t>Exponenciální model HO s paralelními zařízeními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90A9D85-0662-47DF-B16E-6611AD4D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</p:spTree>
    <p:extLst>
      <p:ext uri="{BB962C8B-B14F-4D97-AF65-F5344CB8AC3E}">
        <p14:creationId xmlns:p14="http://schemas.microsoft.com/office/powerpoint/2010/main" val="236086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30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Vedení investiční společnosti zvažuje </a:t>
            </a:r>
            <a:r>
              <a:rPr lang="cs-CZ" dirty="0">
                <a:solidFill>
                  <a:srgbClr val="4BA82E"/>
                </a:solidFill>
              </a:rPr>
              <a:t>investici do akcií 4 firem produkujících nápoje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Aby společnost předešla ztrátám plynoucím z rizika spojeného s investováním do soukromého sektoru, rozhodlo se vedení společnosti část peněz investovat do vládních obligací.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Celková investovaná částka </a:t>
            </a:r>
            <a:r>
              <a:rPr lang="cs-CZ" dirty="0"/>
              <a:t>činí 2 mil. Kč. Z dlouhodobého sledování finančního trhu vyplývají roční procenta očekávaného výnosu a indexy rizika u sledovaných cenných papírů, uvedené v tabulce 4.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Optimalizace portfolia</a:t>
            </a: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C8BF8E4-6CC2-4858-8287-C8DFFD8A9AA6}"/>
              </a:ext>
            </a:extLst>
          </p:cNvPr>
          <p:cNvSpPr/>
          <p:nvPr/>
        </p:nvSpPr>
        <p:spPr>
          <a:xfrm>
            <a:off x="1008838" y="3595336"/>
            <a:ext cx="236584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Investiční soubor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717BDECA-B6FD-4BC4-B1C1-058345917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41518"/>
              </p:ext>
            </p:extLst>
          </p:nvPr>
        </p:nvGraphicFramePr>
        <p:xfrm>
          <a:off x="1084629" y="3923407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14960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225692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1761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Cenný papír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Výnos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Riziko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53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České pivovary a.s.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12 %</a:t>
                      </a: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1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Víno Morava a.s.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7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Moravská švestka a.s.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7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České mlékárny a.s.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3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Vládní obligace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6 %</a:t>
                      </a: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cs-CZ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395826"/>
                  </a:ext>
                </a:extLst>
              </a:tr>
            </a:tbl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58178D9-B98C-464C-B48A-DCACF725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072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C43F50F-ADF1-4CE7-B43D-9C035D2363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4389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C43F50F-ADF1-4CE7-B43D-9C035D236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31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491261" cy="319659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cs-CZ" dirty="0"/>
          </a:p>
          <a:p>
            <a:pPr marL="608400" lvl="1" indent="-230400">
              <a:lnSpc>
                <a:spcPct val="110000"/>
              </a:lnSpc>
            </a:pPr>
            <a:r>
              <a:rPr lang="cs-CZ" dirty="0"/>
              <a:t>Na poradě managementu společnosti bylo rozhodnuto o následujících pravidlech:</a:t>
            </a:r>
          </a:p>
          <a:p>
            <a:pPr marL="1165225" lvl="1" indent="-342900">
              <a:lnSpc>
                <a:spcPct val="110000"/>
              </a:lnSpc>
              <a:buFont typeface="+mj-lt"/>
              <a:buAutoNum type="arabicParenR"/>
            </a:pPr>
            <a:r>
              <a:rPr lang="cs-CZ" dirty="0"/>
              <a:t>Do akcií Českých mlékáren, a.s. se nesmí investovat více než 200 tis. Kč.	</a:t>
            </a:r>
          </a:p>
          <a:p>
            <a:pPr marL="1165225" lvl="1" indent="-342900">
              <a:lnSpc>
                <a:spcPct val="110000"/>
              </a:lnSpc>
              <a:buFont typeface="+mj-lt"/>
              <a:buAutoNum type="arabicParenR"/>
            </a:pPr>
            <a:r>
              <a:rPr lang="cs-CZ" dirty="0"/>
              <a:t>Investice do vládních obligací musí činit alespoň 20 % všech investic.</a:t>
            </a:r>
          </a:p>
          <a:p>
            <a:pPr marL="1165225" lvl="1" indent="-342900">
              <a:lnSpc>
                <a:spcPct val="110000"/>
              </a:lnSpc>
              <a:buFont typeface="+mj-lt"/>
              <a:buAutoNum type="arabicParenR"/>
            </a:pPr>
            <a:r>
              <a:rPr lang="cs-CZ" dirty="0"/>
              <a:t>Z hlediska diverzifikace portfolia se do akcií žádné z firem vyrábějících alkoholické nápoje nesmí investovat </a:t>
            </a:r>
            <a:br>
              <a:rPr lang="cs-CZ" dirty="0"/>
            </a:br>
            <a:r>
              <a:rPr lang="cs-CZ" dirty="0"/>
              <a:t>více než 800 tis. Kč.	</a:t>
            </a:r>
          </a:p>
          <a:p>
            <a:pPr marL="1165225" lvl="1" indent="-342900">
              <a:lnSpc>
                <a:spcPct val="110000"/>
              </a:lnSpc>
              <a:buFont typeface="+mj-lt"/>
              <a:buAutoNum type="arabicParenR"/>
            </a:pPr>
            <a:r>
              <a:rPr lang="cs-CZ" dirty="0"/>
              <a:t>Celkový index rizika portfolia nesmí přesáhnout hodnotu 0,05.</a:t>
            </a:r>
          </a:p>
          <a:p>
            <a:pPr marL="608400" lvl="0" indent="-2304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Cílem společnosti je maximalizovat očekávaný roční výnos portfolia při dodržení všech uvedených podmínek.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Optimalizace portfolia</a:t>
            </a:r>
            <a:endParaRPr lang="en-US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EBB1B13-69C8-47EA-9589-4AF1251D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31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AE80A8F-A73B-4187-952B-E0196679AC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334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AE80A8F-A73B-4187-952B-E0196679A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ástupný text 4">
                <a:extLst>
                  <a:ext uri="{FF2B5EF4-FFF2-40B4-BE49-F238E27FC236}">
                    <a16:creationId xmlns:a16="http://schemas.microsoft.com/office/drawing/2014/main" id="{AB1EFCF1-64B5-4DB9-8064-63D400E246EF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539167" cy="4765954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b="1" dirty="0"/>
                  <a:t>Proměnné</a:t>
                </a:r>
              </a:p>
              <a:p>
                <a:pPr lvl="1" indent="0">
                  <a:lnSpc>
                    <a:spcPct val="110000"/>
                  </a:lnSpc>
                  <a:buNone/>
                  <a:tabLst>
                    <a:tab pos="19700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= finanční částka investovaná do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– </a:t>
                </a:r>
                <a:r>
                  <a:rPr lang="cs-CZ" dirty="0" err="1"/>
                  <a:t>tého</a:t>
                </a:r>
                <a:r>
                  <a:rPr lang="cs-CZ" dirty="0"/>
                  <a:t> titulu cenného papíru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=1, 2, …,5)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b="1" dirty="0"/>
                  <a:t>Matematický model</a:t>
                </a:r>
              </a:p>
              <a:p>
                <a:pPr marL="895350" lvl="1" indent="-285750">
                  <a:lnSpc>
                    <a:spcPct val="110000"/>
                  </a:lnSpc>
                  <a:tabLst>
                    <a:tab pos="1970088" algn="l"/>
                  </a:tabLst>
                </a:pPr>
                <a:r>
                  <a:rPr lang="cs-CZ" dirty="0"/>
                  <a:t>Maximalizovat	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=0,12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+0,09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+0,15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+0,07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+0,06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dirty="0"/>
              </a:p>
              <a:p>
                <a:pPr lvl="1" indent="0">
                  <a:lnSpc>
                    <a:spcPct val="110000"/>
                  </a:lnSpc>
                  <a:buNone/>
                  <a:tabLst>
                    <a:tab pos="1970088" algn="l"/>
                  </a:tabLst>
                </a:pPr>
                <a:r>
                  <a:rPr lang="cs-CZ" dirty="0"/>
                  <a:t>     za podmínek	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=2000,</m:t>
                    </m:r>
                  </m:oMath>
                </a14:m>
                <a:r>
                  <a:rPr lang="cs-CZ" dirty="0"/>
                  <a:t>	(2 mil. Kč)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200,</m:t>
                    </m:r>
                  </m:oMath>
                </a14:m>
                <a:r>
                  <a:rPr lang="cs-CZ" dirty="0"/>
                  <a:t>				(do akcií Českých mlékáren a.s. se nesmí investovat více než 200 tis. Kč)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400,</m:t>
                    </m:r>
                  </m:oMath>
                </a14:m>
                <a:r>
                  <a:rPr lang="cs-CZ" dirty="0"/>
                  <a:t>				(alespoň 20 % výše všech investic musí být do vládních obligací)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800;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≤800;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≤800</m:t>
                    </m:r>
                  </m:oMath>
                </a14:m>
                <a:r>
                  <a:rPr lang="cs-CZ" sz="1500" dirty="0"/>
                  <a:t>,     	</a:t>
                </a:r>
                <a:r>
                  <a:rPr lang="cs-CZ" dirty="0"/>
                  <a:t>(nesmí být investováno více než 800 tis. Kč do firem vyrábějících 					alkoholické nápoje)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0,07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+0,09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+0,05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0,03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+0,01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2 000</m:t>
                        </m:r>
                      </m:den>
                    </m:f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0,05,</m:t>
                    </m:r>
                  </m:oMath>
                </a14:m>
                <a:r>
                  <a:rPr lang="cs-CZ" dirty="0"/>
                  <a:t>      		(celkový index rizika portfolia nesmí přesáhnout 0,05)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300"/>
                  </a:spcBef>
                  <a:buNone/>
                  <a:tabLst>
                    <a:tab pos="1970088" algn="l"/>
                  </a:tabLst>
                </a:pPr>
                <a:r>
                  <a:rPr lang="cs-CZ" sz="1800" b="0" dirty="0"/>
                  <a:t>   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0,07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+0,09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+0,05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0,03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+0,01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≤100,</m:t>
                    </m:r>
                  </m:oMath>
                </a14:m>
                <a:r>
                  <a:rPr lang="cs-CZ" dirty="0"/>
                  <a:t>	</a:t>
                </a:r>
              </a:p>
              <a:p>
                <a:pPr lvl="1" indent="0">
                  <a:lnSpc>
                    <a:spcPct val="110000"/>
                  </a:lnSpc>
                  <a:spcBef>
                    <a:spcPts val="200"/>
                  </a:spcBef>
                  <a:buNone/>
                  <a:tabLst>
                    <a:tab pos="1970088" algn="l"/>
                  </a:tabLst>
                </a:pPr>
                <a:r>
                  <a:rPr lang="cs-CZ" sz="18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0,          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=1,2,…,5.</m:t>
                    </m:r>
                  </m:oMath>
                </a14:m>
                <a:r>
                  <a:rPr lang="cs-CZ" dirty="0"/>
                  <a:t>				(podmínky nezápornosti)</a:t>
                </a:r>
              </a:p>
            </p:txBody>
          </p:sp>
        </mc:Choice>
        <mc:Fallback xmlns="">
          <p:sp>
            <p:nvSpPr>
              <p:cNvPr id="18" name="Zástupný text 4">
                <a:extLst>
                  <a:ext uri="{FF2B5EF4-FFF2-40B4-BE49-F238E27FC236}">
                    <a16:creationId xmlns:a16="http://schemas.microsoft.com/office/drawing/2014/main" id="{AB1EFCF1-64B5-4DB9-8064-63D400E24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6"/>
                <a:ext cx="11539167" cy="4765954"/>
              </a:xfrm>
              <a:blipFill>
                <a:blip r:embed="rId6"/>
                <a:stretch>
                  <a:fillRect l="-211" t="-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Optimalizace portfolia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2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text 4">
                <a:extLst>
                  <a:ext uri="{FF2B5EF4-FFF2-40B4-BE49-F238E27FC236}">
                    <a16:creationId xmlns:a16="http://schemas.microsoft.com/office/drawing/2014/main" id="{14166BB4-0380-4AE9-B099-351CDDFE00D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/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Optimální řešení</a:t>
                </a:r>
                <a:endParaRPr lang="en-US" b="1" dirty="0"/>
              </a:p>
              <a:p>
                <a:pPr lvl="1">
                  <a:lnSpc>
                    <a:spcPct val="110000"/>
                  </a:lnSpc>
                </a:pPr>
                <a:r>
                  <a:rPr lang="cs-CZ" dirty="0"/>
                  <a:t>Proměnné</a:t>
                </a:r>
                <a:endParaRPr lang="en-US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=800,</m:t>
                    </m:r>
                  </m:oMath>
                </a14:m>
                <a:endParaRPr lang="en-US" b="0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sz="1800" b="0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=800,</m:t>
                    </m:r>
                  </m:oMath>
                </a14:m>
                <a:endParaRPr lang="en-US" b="0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b="0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=400.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10000"/>
                  </a:lnSpc>
                </a:pPr>
                <a:r>
                  <a:rPr lang="cs-CZ" dirty="0"/>
                  <a:t>Hodnota účelové funkce</a:t>
                </a:r>
                <a:endParaRPr lang="en-US" dirty="0"/>
              </a:p>
              <a:p>
                <a:pPr marL="381000" lvl="1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=240.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ástupný text 4">
                <a:extLst>
                  <a:ext uri="{FF2B5EF4-FFF2-40B4-BE49-F238E27FC236}">
                    <a16:creationId xmlns:a16="http://schemas.microsoft.com/office/drawing/2014/main" id="{14166BB4-0380-4AE9-B099-351CDDFE0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blipFill>
                <a:blip r:embed="rId2"/>
                <a:stretch>
                  <a:fillRect l="-216" t="-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Optimalizace portfolia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E2643B1-C3D7-4B75-9C14-644A8DD811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4227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E2643B1-C3D7-4B75-9C14-644A8DD81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458780" cy="4281914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Zadání úlohy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Přeprava </a:t>
            </a:r>
            <a:r>
              <a:rPr lang="cs-CZ" dirty="0">
                <a:solidFill>
                  <a:srgbClr val="4BA82E"/>
                </a:solidFill>
              </a:rPr>
              <a:t>homogenního produktu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Množina </a:t>
            </a:r>
            <a:r>
              <a:rPr lang="cs-CZ" dirty="0">
                <a:solidFill>
                  <a:srgbClr val="4BA82E"/>
                </a:solidFill>
              </a:rPr>
              <a:t>dodavatelů</a:t>
            </a:r>
            <a:r>
              <a:rPr lang="cs-CZ" dirty="0"/>
              <a:t> s omezenou </a:t>
            </a:r>
            <a:r>
              <a:rPr lang="cs-CZ" dirty="0">
                <a:solidFill>
                  <a:srgbClr val="4BA82E"/>
                </a:solidFill>
              </a:rPr>
              <a:t>kapacitou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Množina </a:t>
            </a:r>
            <a:r>
              <a:rPr lang="cs-CZ" dirty="0">
                <a:solidFill>
                  <a:srgbClr val="4BA82E"/>
                </a:solidFill>
              </a:rPr>
              <a:t>odběratelů</a:t>
            </a:r>
            <a:r>
              <a:rPr lang="cs-CZ" dirty="0"/>
              <a:t> s </a:t>
            </a:r>
            <a:r>
              <a:rPr lang="cs-CZ" dirty="0">
                <a:solidFill>
                  <a:srgbClr val="4BA82E"/>
                </a:solidFill>
              </a:rPr>
              <a:t>poptávkou</a:t>
            </a:r>
            <a:r>
              <a:rPr lang="cs-CZ" dirty="0"/>
              <a:t> (</a:t>
            </a:r>
            <a:r>
              <a:rPr lang="cs-CZ" dirty="0">
                <a:solidFill>
                  <a:srgbClr val="4BA82E"/>
                </a:solidFill>
              </a:rPr>
              <a:t>požadavkem</a:t>
            </a:r>
            <a:r>
              <a:rPr lang="cs-CZ" dirty="0"/>
              <a:t>).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Jednotkové přepravní náklady</a:t>
            </a:r>
            <a:r>
              <a:rPr lang="cs-CZ" dirty="0"/>
              <a:t> pro všechny dvojice dodavatelů a odběratelů.</a:t>
            </a:r>
            <a:endParaRPr lang="cs-CZ" dirty="0">
              <a:solidFill>
                <a:srgbClr val="4BA82E"/>
              </a:solidFill>
            </a:endParaRP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 je uspokojit požadavky </a:t>
            </a:r>
            <a:r>
              <a:rPr lang="cs-CZ" dirty="0"/>
              <a:t>všech odběratelů při </a:t>
            </a:r>
            <a:r>
              <a:rPr lang="cs-CZ" dirty="0">
                <a:solidFill>
                  <a:srgbClr val="4BA82E"/>
                </a:solidFill>
              </a:rPr>
              <a:t>minimálních celkových přepravních nákladech</a:t>
            </a:r>
            <a:r>
              <a:rPr lang="cs-CZ" dirty="0"/>
              <a:t>, přičemž </a:t>
            </a:r>
            <a:r>
              <a:rPr lang="cs-CZ" dirty="0">
                <a:solidFill>
                  <a:srgbClr val="4BA82E"/>
                </a:solidFill>
              </a:rPr>
              <a:t>nesmí být překročena kapacita</a:t>
            </a:r>
            <a:r>
              <a:rPr lang="cs-CZ" dirty="0"/>
              <a:t> žádného z dodavatelů.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Typy dopravních problémů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Vyrovnaný</a:t>
            </a:r>
            <a:r>
              <a:rPr lang="en-US" dirty="0"/>
              <a:t> – </a:t>
            </a:r>
            <a:r>
              <a:rPr lang="cs-CZ" dirty="0"/>
              <a:t>celková kapacita je rovna celkovému požadavku.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Nevyrovnaný</a:t>
            </a:r>
            <a:r>
              <a:rPr lang="en-US" dirty="0"/>
              <a:t> – </a:t>
            </a:r>
            <a:r>
              <a:rPr lang="cs-CZ" dirty="0"/>
              <a:t>celková kapacita se liší od celkového požadavku. Existuje možnost převést problém na vyrovnaný</a:t>
            </a:r>
            <a:r>
              <a:rPr lang="en-US" dirty="0"/>
              <a:t>:</a:t>
            </a:r>
          </a:p>
          <a:p>
            <a:pPr marL="1276350" lvl="2" indent="-285750"/>
            <a:r>
              <a:rPr lang="cs-CZ" dirty="0"/>
              <a:t>přidáním </a:t>
            </a:r>
            <a:r>
              <a:rPr lang="cs-CZ" dirty="0">
                <a:solidFill>
                  <a:srgbClr val="4BA82E"/>
                </a:solidFill>
              </a:rPr>
              <a:t>fiktivního odběratele</a:t>
            </a:r>
            <a:r>
              <a:rPr lang="cs-CZ" dirty="0"/>
              <a:t>,</a:t>
            </a:r>
            <a:endParaRPr lang="en-US" dirty="0"/>
          </a:p>
          <a:p>
            <a:pPr marL="1276350" lvl="2" indent="-285750"/>
            <a:r>
              <a:rPr lang="cs-CZ" dirty="0"/>
              <a:t>nalezením </a:t>
            </a:r>
            <a:r>
              <a:rPr lang="cs-CZ" dirty="0">
                <a:solidFill>
                  <a:srgbClr val="4BA82E"/>
                </a:solidFill>
              </a:rPr>
              <a:t>dodatečného dodavatele </a:t>
            </a:r>
            <a:r>
              <a:rPr lang="cs-CZ" dirty="0"/>
              <a:t>nebo přidáním </a:t>
            </a:r>
            <a:r>
              <a:rPr lang="cs-CZ" dirty="0">
                <a:solidFill>
                  <a:srgbClr val="4BA82E"/>
                </a:solidFill>
              </a:rPr>
              <a:t>fiktivního dodavatele</a:t>
            </a:r>
            <a:r>
              <a:rPr lang="cs-CZ" dirty="0"/>
              <a:t> (s možností neuspokojení požadavku).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9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Firma </a:t>
            </a:r>
            <a:r>
              <a:rPr lang="cs-CZ" dirty="0">
                <a:solidFill>
                  <a:srgbClr val="4BA82E"/>
                </a:solidFill>
              </a:rPr>
              <a:t>vyrábějící bramborové lupínky </a:t>
            </a:r>
            <a:r>
              <a:rPr lang="cs-CZ" dirty="0"/>
              <a:t>zřizuje </a:t>
            </a:r>
            <a:r>
              <a:rPr lang="cs-CZ" dirty="0">
                <a:solidFill>
                  <a:srgbClr val="4BA82E"/>
                </a:solidFill>
              </a:rPr>
              <a:t>tři nové pobočky </a:t>
            </a:r>
            <a:r>
              <a:rPr lang="cs-CZ" dirty="0"/>
              <a:t>v Benešově, Jihlavě a Táboře.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Hlavní surovinou jsou </a:t>
            </a:r>
            <a:r>
              <a:rPr lang="cs-CZ" dirty="0">
                <a:solidFill>
                  <a:srgbClr val="4BA82E"/>
                </a:solidFill>
              </a:rPr>
              <a:t>brambory</a:t>
            </a:r>
            <a:r>
              <a:rPr lang="cs-CZ" dirty="0"/>
              <a:t>, které se budou dovážet ze </a:t>
            </a:r>
            <a:r>
              <a:rPr lang="cs-CZ" dirty="0">
                <a:solidFill>
                  <a:srgbClr val="4BA82E"/>
                </a:solidFill>
              </a:rPr>
              <a:t>skladů</a:t>
            </a:r>
            <a:r>
              <a:rPr lang="cs-CZ" dirty="0"/>
              <a:t> v Humpolci a Pelhřimově.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0D4D696-73FE-4B26-9842-41C49C286A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0574" y="2903679"/>
            <a:ext cx="4194117" cy="2629632"/>
            <a:chOff x="3010" y="1866"/>
            <a:chExt cx="6470" cy="3725"/>
          </a:xfrm>
        </p:grpSpPr>
        <p:grpSp>
          <p:nvGrpSpPr>
            <p:cNvPr id="12" name="Group 452">
              <a:extLst>
                <a:ext uri="{FF2B5EF4-FFF2-40B4-BE49-F238E27FC236}">
                  <a16:creationId xmlns:a16="http://schemas.microsoft.com/office/drawing/2014/main" id="{9FD804B5-E03D-4AB0-9CE2-C2678276F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1866"/>
              <a:ext cx="6470" cy="3725"/>
              <a:chOff x="2251" y="2370"/>
              <a:chExt cx="6470" cy="3725"/>
            </a:xfrm>
          </p:grpSpPr>
          <p:sp>
            <p:nvSpPr>
              <p:cNvPr id="19" name="Freeform 453">
                <a:extLst>
                  <a:ext uri="{FF2B5EF4-FFF2-40B4-BE49-F238E27FC236}">
                    <a16:creationId xmlns:a16="http://schemas.microsoft.com/office/drawing/2014/main" id="{60243C7D-3AD4-4C96-81DE-CC94ED1AF4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1480000">
                <a:off x="2251" y="2370"/>
                <a:ext cx="6470" cy="3725"/>
              </a:xfrm>
              <a:custGeom>
                <a:avLst/>
                <a:gdLst>
                  <a:gd name="T0" fmla="*/ 243 w 9246"/>
                  <a:gd name="T1" fmla="*/ 1588 h 5323"/>
                  <a:gd name="T2" fmla="*/ 543 w 9246"/>
                  <a:gd name="T3" fmla="*/ 1408 h 5323"/>
                  <a:gd name="T4" fmla="*/ 1098 w 9246"/>
                  <a:gd name="T5" fmla="*/ 1213 h 5323"/>
                  <a:gd name="T6" fmla="*/ 1533 w 9246"/>
                  <a:gd name="T7" fmla="*/ 943 h 5323"/>
                  <a:gd name="T8" fmla="*/ 2013 w 9246"/>
                  <a:gd name="T9" fmla="*/ 823 h 5323"/>
                  <a:gd name="T10" fmla="*/ 2928 w 9246"/>
                  <a:gd name="T11" fmla="*/ 418 h 5323"/>
                  <a:gd name="T12" fmla="*/ 3078 w 9246"/>
                  <a:gd name="T13" fmla="*/ 193 h 5323"/>
                  <a:gd name="T14" fmla="*/ 3393 w 9246"/>
                  <a:gd name="T15" fmla="*/ 118 h 5323"/>
                  <a:gd name="T16" fmla="*/ 3813 w 9246"/>
                  <a:gd name="T17" fmla="*/ 418 h 5323"/>
                  <a:gd name="T18" fmla="*/ 4323 w 9246"/>
                  <a:gd name="T19" fmla="*/ 208 h 5323"/>
                  <a:gd name="T20" fmla="*/ 4593 w 9246"/>
                  <a:gd name="T21" fmla="*/ 568 h 5323"/>
                  <a:gd name="T22" fmla="*/ 5058 w 9246"/>
                  <a:gd name="T23" fmla="*/ 688 h 5323"/>
                  <a:gd name="T24" fmla="*/ 5403 w 9246"/>
                  <a:gd name="T25" fmla="*/ 973 h 5323"/>
                  <a:gd name="T26" fmla="*/ 5928 w 9246"/>
                  <a:gd name="T27" fmla="*/ 958 h 5323"/>
                  <a:gd name="T28" fmla="*/ 5703 w 9246"/>
                  <a:gd name="T29" fmla="*/ 1348 h 5323"/>
                  <a:gd name="T30" fmla="*/ 6003 w 9246"/>
                  <a:gd name="T31" fmla="*/ 1678 h 5323"/>
                  <a:gd name="T32" fmla="*/ 6273 w 9246"/>
                  <a:gd name="T33" fmla="*/ 2053 h 5323"/>
                  <a:gd name="T34" fmla="*/ 6603 w 9246"/>
                  <a:gd name="T35" fmla="*/ 1843 h 5323"/>
                  <a:gd name="T36" fmla="*/ 6573 w 9246"/>
                  <a:gd name="T37" fmla="*/ 1378 h 5323"/>
                  <a:gd name="T38" fmla="*/ 7113 w 9246"/>
                  <a:gd name="T39" fmla="*/ 1573 h 5323"/>
                  <a:gd name="T40" fmla="*/ 7728 w 9246"/>
                  <a:gd name="T41" fmla="*/ 1783 h 5323"/>
                  <a:gd name="T42" fmla="*/ 7698 w 9246"/>
                  <a:gd name="T43" fmla="*/ 2113 h 5323"/>
                  <a:gd name="T44" fmla="*/ 8088 w 9246"/>
                  <a:gd name="T45" fmla="*/ 2263 h 5323"/>
                  <a:gd name="T46" fmla="*/ 8298 w 9246"/>
                  <a:gd name="T47" fmla="*/ 2293 h 5323"/>
                  <a:gd name="T48" fmla="*/ 8748 w 9246"/>
                  <a:gd name="T49" fmla="*/ 2473 h 5323"/>
                  <a:gd name="T50" fmla="*/ 9033 w 9246"/>
                  <a:gd name="T51" fmla="*/ 2968 h 5323"/>
                  <a:gd name="T52" fmla="*/ 9048 w 9246"/>
                  <a:gd name="T53" fmla="*/ 3343 h 5323"/>
                  <a:gd name="T54" fmla="*/ 8733 w 9246"/>
                  <a:gd name="T55" fmla="*/ 3493 h 5323"/>
                  <a:gd name="T56" fmla="*/ 8538 w 9246"/>
                  <a:gd name="T57" fmla="*/ 3778 h 5323"/>
                  <a:gd name="T58" fmla="*/ 8283 w 9246"/>
                  <a:gd name="T59" fmla="*/ 3958 h 5323"/>
                  <a:gd name="T60" fmla="*/ 8058 w 9246"/>
                  <a:gd name="T61" fmla="*/ 4393 h 5323"/>
                  <a:gd name="T62" fmla="*/ 7593 w 9246"/>
                  <a:gd name="T63" fmla="*/ 4783 h 5323"/>
                  <a:gd name="T64" fmla="*/ 7083 w 9246"/>
                  <a:gd name="T65" fmla="*/ 4738 h 5323"/>
                  <a:gd name="T66" fmla="*/ 6633 w 9246"/>
                  <a:gd name="T67" fmla="*/ 5113 h 5323"/>
                  <a:gd name="T68" fmla="*/ 6258 w 9246"/>
                  <a:gd name="T69" fmla="*/ 4963 h 5323"/>
                  <a:gd name="T70" fmla="*/ 5883 w 9246"/>
                  <a:gd name="T71" fmla="*/ 4843 h 5323"/>
                  <a:gd name="T72" fmla="*/ 5238 w 9246"/>
                  <a:gd name="T73" fmla="*/ 4843 h 5323"/>
                  <a:gd name="T74" fmla="*/ 4758 w 9246"/>
                  <a:gd name="T75" fmla="*/ 4708 h 5323"/>
                  <a:gd name="T76" fmla="*/ 4503 w 9246"/>
                  <a:gd name="T77" fmla="*/ 4543 h 5323"/>
                  <a:gd name="T78" fmla="*/ 4053 w 9246"/>
                  <a:gd name="T79" fmla="*/ 4438 h 5323"/>
                  <a:gd name="T80" fmla="*/ 3843 w 9246"/>
                  <a:gd name="T81" fmla="*/ 4918 h 5323"/>
                  <a:gd name="T82" fmla="*/ 3498 w 9246"/>
                  <a:gd name="T83" fmla="*/ 5023 h 5323"/>
                  <a:gd name="T84" fmla="*/ 3348 w 9246"/>
                  <a:gd name="T85" fmla="*/ 5248 h 5323"/>
                  <a:gd name="T86" fmla="*/ 3063 w 9246"/>
                  <a:gd name="T87" fmla="*/ 5188 h 5323"/>
                  <a:gd name="T88" fmla="*/ 2733 w 9246"/>
                  <a:gd name="T89" fmla="*/ 5248 h 5323"/>
                  <a:gd name="T90" fmla="*/ 2523 w 9246"/>
                  <a:gd name="T91" fmla="*/ 5053 h 5323"/>
                  <a:gd name="T92" fmla="*/ 2193 w 9246"/>
                  <a:gd name="T93" fmla="*/ 4813 h 5323"/>
                  <a:gd name="T94" fmla="*/ 1698 w 9246"/>
                  <a:gd name="T95" fmla="*/ 4363 h 5323"/>
                  <a:gd name="T96" fmla="*/ 1428 w 9246"/>
                  <a:gd name="T97" fmla="*/ 4063 h 5323"/>
                  <a:gd name="T98" fmla="*/ 1083 w 9246"/>
                  <a:gd name="T99" fmla="*/ 3643 h 5323"/>
                  <a:gd name="T100" fmla="*/ 828 w 9246"/>
                  <a:gd name="T101" fmla="*/ 3508 h 5323"/>
                  <a:gd name="T102" fmla="*/ 558 w 9246"/>
                  <a:gd name="T103" fmla="*/ 3163 h 5323"/>
                  <a:gd name="T104" fmla="*/ 423 w 9246"/>
                  <a:gd name="T105" fmla="*/ 2563 h 5323"/>
                  <a:gd name="T106" fmla="*/ 273 w 9246"/>
                  <a:gd name="T107" fmla="*/ 2023 h 5323"/>
                  <a:gd name="T108" fmla="*/ 18 w 9246"/>
                  <a:gd name="T109" fmla="*/ 1588 h 5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46" h="5323">
                    <a:moveTo>
                      <a:pt x="18" y="1588"/>
                    </a:moveTo>
                    <a:cubicBezTo>
                      <a:pt x="13" y="1573"/>
                      <a:pt x="0" y="1559"/>
                      <a:pt x="3" y="1543"/>
                    </a:cubicBezTo>
                    <a:cubicBezTo>
                      <a:pt x="6" y="1525"/>
                      <a:pt x="25" y="1514"/>
                      <a:pt x="33" y="1498"/>
                    </a:cubicBezTo>
                    <a:cubicBezTo>
                      <a:pt x="65" y="1434"/>
                      <a:pt x="21" y="1462"/>
                      <a:pt x="93" y="1438"/>
                    </a:cubicBezTo>
                    <a:cubicBezTo>
                      <a:pt x="157" y="1481"/>
                      <a:pt x="179" y="1545"/>
                      <a:pt x="243" y="1588"/>
                    </a:cubicBezTo>
                    <a:cubicBezTo>
                      <a:pt x="265" y="1653"/>
                      <a:pt x="266" y="1671"/>
                      <a:pt x="333" y="1693"/>
                    </a:cubicBezTo>
                    <a:cubicBezTo>
                      <a:pt x="348" y="1688"/>
                      <a:pt x="367" y="1689"/>
                      <a:pt x="378" y="1678"/>
                    </a:cubicBezTo>
                    <a:cubicBezTo>
                      <a:pt x="415" y="1641"/>
                      <a:pt x="385" y="1556"/>
                      <a:pt x="438" y="1513"/>
                    </a:cubicBezTo>
                    <a:cubicBezTo>
                      <a:pt x="450" y="1503"/>
                      <a:pt x="468" y="1503"/>
                      <a:pt x="483" y="1498"/>
                    </a:cubicBezTo>
                    <a:cubicBezTo>
                      <a:pt x="503" y="1468"/>
                      <a:pt x="523" y="1438"/>
                      <a:pt x="543" y="1408"/>
                    </a:cubicBezTo>
                    <a:cubicBezTo>
                      <a:pt x="553" y="1393"/>
                      <a:pt x="558" y="1373"/>
                      <a:pt x="573" y="1363"/>
                    </a:cubicBezTo>
                    <a:cubicBezTo>
                      <a:pt x="629" y="1326"/>
                      <a:pt x="700" y="1323"/>
                      <a:pt x="753" y="1288"/>
                    </a:cubicBezTo>
                    <a:cubicBezTo>
                      <a:pt x="789" y="1264"/>
                      <a:pt x="800" y="1251"/>
                      <a:pt x="843" y="1243"/>
                    </a:cubicBezTo>
                    <a:cubicBezTo>
                      <a:pt x="883" y="1236"/>
                      <a:pt x="923" y="1233"/>
                      <a:pt x="963" y="1228"/>
                    </a:cubicBezTo>
                    <a:cubicBezTo>
                      <a:pt x="1068" y="1193"/>
                      <a:pt x="1023" y="1188"/>
                      <a:pt x="1098" y="1213"/>
                    </a:cubicBezTo>
                    <a:cubicBezTo>
                      <a:pt x="1124" y="1290"/>
                      <a:pt x="1156" y="1322"/>
                      <a:pt x="1233" y="1348"/>
                    </a:cubicBezTo>
                    <a:cubicBezTo>
                      <a:pt x="1337" y="1313"/>
                      <a:pt x="1306" y="1254"/>
                      <a:pt x="1338" y="1168"/>
                    </a:cubicBezTo>
                    <a:cubicBezTo>
                      <a:pt x="1359" y="1113"/>
                      <a:pt x="1414" y="1108"/>
                      <a:pt x="1458" y="1078"/>
                    </a:cubicBezTo>
                    <a:cubicBezTo>
                      <a:pt x="1478" y="1048"/>
                      <a:pt x="1507" y="1022"/>
                      <a:pt x="1518" y="988"/>
                    </a:cubicBezTo>
                    <a:cubicBezTo>
                      <a:pt x="1523" y="973"/>
                      <a:pt x="1523" y="955"/>
                      <a:pt x="1533" y="943"/>
                    </a:cubicBezTo>
                    <a:cubicBezTo>
                      <a:pt x="1544" y="929"/>
                      <a:pt x="1561" y="917"/>
                      <a:pt x="1578" y="913"/>
                    </a:cubicBezTo>
                    <a:cubicBezTo>
                      <a:pt x="1622" y="902"/>
                      <a:pt x="1668" y="903"/>
                      <a:pt x="1713" y="898"/>
                    </a:cubicBezTo>
                    <a:cubicBezTo>
                      <a:pt x="1743" y="888"/>
                      <a:pt x="1773" y="878"/>
                      <a:pt x="1803" y="868"/>
                    </a:cubicBezTo>
                    <a:cubicBezTo>
                      <a:pt x="1833" y="858"/>
                      <a:pt x="1893" y="898"/>
                      <a:pt x="1893" y="898"/>
                    </a:cubicBezTo>
                    <a:cubicBezTo>
                      <a:pt x="1975" y="871"/>
                      <a:pt x="1980" y="890"/>
                      <a:pt x="2013" y="823"/>
                    </a:cubicBezTo>
                    <a:cubicBezTo>
                      <a:pt x="2039" y="771"/>
                      <a:pt x="2024" y="702"/>
                      <a:pt x="2088" y="673"/>
                    </a:cubicBezTo>
                    <a:cubicBezTo>
                      <a:pt x="2162" y="640"/>
                      <a:pt x="2248" y="651"/>
                      <a:pt x="2328" y="643"/>
                    </a:cubicBezTo>
                    <a:cubicBezTo>
                      <a:pt x="2388" y="628"/>
                      <a:pt x="2427" y="617"/>
                      <a:pt x="2478" y="583"/>
                    </a:cubicBezTo>
                    <a:cubicBezTo>
                      <a:pt x="2559" y="461"/>
                      <a:pt x="2617" y="504"/>
                      <a:pt x="2793" y="493"/>
                    </a:cubicBezTo>
                    <a:cubicBezTo>
                      <a:pt x="2872" y="467"/>
                      <a:pt x="2825" y="487"/>
                      <a:pt x="2928" y="418"/>
                    </a:cubicBezTo>
                    <a:cubicBezTo>
                      <a:pt x="2954" y="400"/>
                      <a:pt x="2988" y="398"/>
                      <a:pt x="3018" y="388"/>
                    </a:cubicBezTo>
                    <a:cubicBezTo>
                      <a:pt x="3033" y="383"/>
                      <a:pt x="3048" y="378"/>
                      <a:pt x="3063" y="373"/>
                    </a:cubicBezTo>
                    <a:cubicBezTo>
                      <a:pt x="3078" y="368"/>
                      <a:pt x="3108" y="358"/>
                      <a:pt x="3108" y="358"/>
                    </a:cubicBezTo>
                    <a:cubicBezTo>
                      <a:pt x="3145" y="303"/>
                      <a:pt x="3166" y="293"/>
                      <a:pt x="3123" y="208"/>
                    </a:cubicBezTo>
                    <a:cubicBezTo>
                      <a:pt x="3116" y="194"/>
                      <a:pt x="3093" y="198"/>
                      <a:pt x="3078" y="193"/>
                    </a:cubicBezTo>
                    <a:cubicBezTo>
                      <a:pt x="3049" y="150"/>
                      <a:pt x="3006" y="81"/>
                      <a:pt x="3048" y="28"/>
                    </a:cubicBezTo>
                    <a:cubicBezTo>
                      <a:pt x="3058" y="16"/>
                      <a:pt x="3078" y="18"/>
                      <a:pt x="3093" y="13"/>
                    </a:cubicBezTo>
                    <a:cubicBezTo>
                      <a:pt x="3206" y="51"/>
                      <a:pt x="3067" y="0"/>
                      <a:pt x="3183" y="58"/>
                    </a:cubicBezTo>
                    <a:cubicBezTo>
                      <a:pt x="3219" y="76"/>
                      <a:pt x="3265" y="78"/>
                      <a:pt x="3303" y="88"/>
                    </a:cubicBezTo>
                    <a:cubicBezTo>
                      <a:pt x="3334" y="96"/>
                      <a:pt x="3393" y="118"/>
                      <a:pt x="3393" y="118"/>
                    </a:cubicBezTo>
                    <a:cubicBezTo>
                      <a:pt x="3444" y="194"/>
                      <a:pt x="3437" y="289"/>
                      <a:pt x="3483" y="358"/>
                    </a:cubicBezTo>
                    <a:cubicBezTo>
                      <a:pt x="3493" y="373"/>
                      <a:pt x="3505" y="387"/>
                      <a:pt x="3513" y="403"/>
                    </a:cubicBezTo>
                    <a:cubicBezTo>
                      <a:pt x="3520" y="417"/>
                      <a:pt x="3518" y="436"/>
                      <a:pt x="3528" y="448"/>
                    </a:cubicBezTo>
                    <a:cubicBezTo>
                      <a:pt x="3560" y="489"/>
                      <a:pt x="3619" y="486"/>
                      <a:pt x="3663" y="493"/>
                    </a:cubicBezTo>
                    <a:cubicBezTo>
                      <a:pt x="3758" y="469"/>
                      <a:pt x="3706" y="489"/>
                      <a:pt x="3813" y="418"/>
                    </a:cubicBezTo>
                    <a:cubicBezTo>
                      <a:pt x="3855" y="390"/>
                      <a:pt x="3913" y="408"/>
                      <a:pt x="3963" y="403"/>
                    </a:cubicBezTo>
                    <a:cubicBezTo>
                      <a:pt x="4047" y="375"/>
                      <a:pt x="4024" y="349"/>
                      <a:pt x="4008" y="268"/>
                    </a:cubicBezTo>
                    <a:cubicBezTo>
                      <a:pt x="4023" y="114"/>
                      <a:pt x="3988" y="83"/>
                      <a:pt x="4128" y="118"/>
                    </a:cubicBezTo>
                    <a:cubicBezTo>
                      <a:pt x="4193" y="183"/>
                      <a:pt x="4147" y="152"/>
                      <a:pt x="4233" y="178"/>
                    </a:cubicBezTo>
                    <a:cubicBezTo>
                      <a:pt x="4263" y="187"/>
                      <a:pt x="4323" y="208"/>
                      <a:pt x="4323" y="208"/>
                    </a:cubicBezTo>
                    <a:cubicBezTo>
                      <a:pt x="4343" y="238"/>
                      <a:pt x="4376" y="263"/>
                      <a:pt x="4383" y="298"/>
                    </a:cubicBezTo>
                    <a:cubicBezTo>
                      <a:pt x="4398" y="371"/>
                      <a:pt x="4420" y="438"/>
                      <a:pt x="4443" y="508"/>
                    </a:cubicBezTo>
                    <a:cubicBezTo>
                      <a:pt x="4448" y="523"/>
                      <a:pt x="4453" y="538"/>
                      <a:pt x="4458" y="553"/>
                    </a:cubicBezTo>
                    <a:cubicBezTo>
                      <a:pt x="4469" y="587"/>
                      <a:pt x="4548" y="613"/>
                      <a:pt x="4548" y="613"/>
                    </a:cubicBezTo>
                    <a:cubicBezTo>
                      <a:pt x="4597" y="580"/>
                      <a:pt x="4593" y="601"/>
                      <a:pt x="4593" y="568"/>
                    </a:cubicBezTo>
                    <a:cubicBezTo>
                      <a:pt x="4626" y="561"/>
                      <a:pt x="4659" y="537"/>
                      <a:pt x="4691" y="546"/>
                    </a:cubicBezTo>
                    <a:cubicBezTo>
                      <a:pt x="4708" y="551"/>
                      <a:pt x="4689" y="583"/>
                      <a:pt x="4698" y="598"/>
                    </a:cubicBezTo>
                    <a:cubicBezTo>
                      <a:pt x="4708" y="613"/>
                      <a:pt x="4726" y="624"/>
                      <a:pt x="4743" y="628"/>
                    </a:cubicBezTo>
                    <a:cubicBezTo>
                      <a:pt x="4787" y="639"/>
                      <a:pt x="4833" y="638"/>
                      <a:pt x="4878" y="643"/>
                    </a:cubicBezTo>
                    <a:cubicBezTo>
                      <a:pt x="4937" y="663"/>
                      <a:pt x="4996" y="676"/>
                      <a:pt x="5058" y="688"/>
                    </a:cubicBezTo>
                    <a:cubicBezTo>
                      <a:pt x="5099" y="750"/>
                      <a:pt x="5140" y="799"/>
                      <a:pt x="5163" y="868"/>
                    </a:cubicBezTo>
                    <a:cubicBezTo>
                      <a:pt x="5188" y="863"/>
                      <a:pt x="5214" y="862"/>
                      <a:pt x="5238" y="853"/>
                    </a:cubicBezTo>
                    <a:cubicBezTo>
                      <a:pt x="5320" y="822"/>
                      <a:pt x="5245" y="810"/>
                      <a:pt x="5328" y="838"/>
                    </a:cubicBezTo>
                    <a:cubicBezTo>
                      <a:pt x="5341" y="877"/>
                      <a:pt x="5335" y="924"/>
                      <a:pt x="5358" y="958"/>
                    </a:cubicBezTo>
                    <a:cubicBezTo>
                      <a:pt x="5367" y="971"/>
                      <a:pt x="5388" y="968"/>
                      <a:pt x="5403" y="973"/>
                    </a:cubicBezTo>
                    <a:cubicBezTo>
                      <a:pt x="5418" y="968"/>
                      <a:pt x="5437" y="969"/>
                      <a:pt x="5448" y="958"/>
                    </a:cubicBezTo>
                    <a:cubicBezTo>
                      <a:pt x="5459" y="947"/>
                      <a:pt x="5448" y="917"/>
                      <a:pt x="5463" y="913"/>
                    </a:cubicBezTo>
                    <a:cubicBezTo>
                      <a:pt x="5541" y="895"/>
                      <a:pt x="5623" y="903"/>
                      <a:pt x="5703" y="898"/>
                    </a:cubicBezTo>
                    <a:cubicBezTo>
                      <a:pt x="5824" y="918"/>
                      <a:pt x="5764" y="903"/>
                      <a:pt x="5883" y="943"/>
                    </a:cubicBezTo>
                    <a:cubicBezTo>
                      <a:pt x="5898" y="948"/>
                      <a:pt x="5928" y="958"/>
                      <a:pt x="5928" y="958"/>
                    </a:cubicBezTo>
                    <a:cubicBezTo>
                      <a:pt x="5955" y="1038"/>
                      <a:pt x="5991" y="1076"/>
                      <a:pt x="5898" y="1123"/>
                    </a:cubicBezTo>
                    <a:cubicBezTo>
                      <a:pt x="5884" y="1130"/>
                      <a:pt x="5868" y="1133"/>
                      <a:pt x="5853" y="1138"/>
                    </a:cubicBezTo>
                    <a:cubicBezTo>
                      <a:pt x="5843" y="1153"/>
                      <a:pt x="5836" y="1170"/>
                      <a:pt x="5823" y="1183"/>
                    </a:cubicBezTo>
                    <a:cubicBezTo>
                      <a:pt x="5810" y="1196"/>
                      <a:pt x="5790" y="1199"/>
                      <a:pt x="5778" y="1213"/>
                    </a:cubicBezTo>
                    <a:cubicBezTo>
                      <a:pt x="5722" y="1276"/>
                      <a:pt x="5724" y="1286"/>
                      <a:pt x="5703" y="1348"/>
                    </a:cubicBezTo>
                    <a:cubicBezTo>
                      <a:pt x="5736" y="1514"/>
                      <a:pt x="5686" y="1357"/>
                      <a:pt x="5763" y="1453"/>
                    </a:cubicBezTo>
                    <a:cubicBezTo>
                      <a:pt x="5811" y="1513"/>
                      <a:pt x="5738" y="1487"/>
                      <a:pt x="5808" y="1543"/>
                    </a:cubicBezTo>
                    <a:cubicBezTo>
                      <a:pt x="5820" y="1553"/>
                      <a:pt x="5839" y="1550"/>
                      <a:pt x="5853" y="1558"/>
                    </a:cubicBezTo>
                    <a:cubicBezTo>
                      <a:pt x="5885" y="1576"/>
                      <a:pt x="5943" y="1618"/>
                      <a:pt x="5943" y="1618"/>
                    </a:cubicBezTo>
                    <a:cubicBezTo>
                      <a:pt x="5983" y="1738"/>
                      <a:pt x="5923" y="1598"/>
                      <a:pt x="6003" y="1678"/>
                    </a:cubicBezTo>
                    <a:cubicBezTo>
                      <a:pt x="6028" y="1703"/>
                      <a:pt x="6043" y="1738"/>
                      <a:pt x="6063" y="1768"/>
                    </a:cubicBezTo>
                    <a:cubicBezTo>
                      <a:pt x="6072" y="1781"/>
                      <a:pt x="6070" y="1799"/>
                      <a:pt x="6078" y="1813"/>
                    </a:cubicBezTo>
                    <a:cubicBezTo>
                      <a:pt x="6078" y="1813"/>
                      <a:pt x="6153" y="1925"/>
                      <a:pt x="6168" y="1948"/>
                    </a:cubicBezTo>
                    <a:cubicBezTo>
                      <a:pt x="6177" y="1961"/>
                      <a:pt x="6174" y="1980"/>
                      <a:pt x="6183" y="1993"/>
                    </a:cubicBezTo>
                    <a:cubicBezTo>
                      <a:pt x="6215" y="2041"/>
                      <a:pt x="6226" y="2037"/>
                      <a:pt x="6273" y="2053"/>
                    </a:cubicBezTo>
                    <a:cubicBezTo>
                      <a:pt x="6298" y="2048"/>
                      <a:pt x="6328" y="2054"/>
                      <a:pt x="6348" y="2038"/>
                    </a:cubicBezTo>
                    <a:cubicBezTo>
                      <a:pt x="6376" y="2016"/>
                      <a:pt x="6376" y="1964"/>
                      <a:pt x="6408" y="1948"/>
                    </a:cubicBezTo>
                    <a:cubicBezTo>
                      <a:pt x="6428" y="1938"/>
                      <a:pt x="6447" y="1926"/>
                      <a:pt x="6468" y="1918"/>
                    </a:cubicBezTo>
                    <a:cubicBezTo>
                      <a:pt x="6497" y="1906"/>
                      <a:pt x="6558" y="1888"/>
                      <a:pt x="6558" y="1888"/>
                    </a:cubicBezTo>
                    <a:cubicBezTo>
                      <a:pt x="6573" y="1873"/>
                      <a:pt x="6586" y="1856"/>
                      <a:pt x="6603" y="1843"/>
                    </a:cubicBezTo>
                    <a:cubicBezTo>
                      <a:pt x="6631" y="1821"/>
                      <a:pt x="6693" y="1783"/>
                      <a:pt x="6693" y="1783"/>
                    </a:cubicBezTo>
                    <a:cubicBezTo>
                      <a:pt x="6725" y="1687"/>
                      <a:pt x="6668" y="1633"/>
                      <a:pt x="6618" y="1558"/>
                    </a:cubicBezTo>
                    <a:cubicBezTo>
                      <a:pt x="6609" y="1545"/>
                      <a:pt x="6614" y="1524"/>
                      <a:pt x="6603" y="1513"/>
                    </a:cubicBezTo>
                    <a:cubicBezTo>
                      <a:pt x="6592" y="1502"/>
                      <a:pt x="6573" y="1503"/>
                      <a:pt x="6558" y="1498"/>
                    </a:cubicBezTo>
                    <a:cubicBezTo>
                      <a:pt x="6522" y="1391"/>
                      <a:pt x="6502" y="1426"/>
                      <a:pt x="6573" y="1378"/>
                    </a:cubicBezTo>
                    <a:cubicBezTo>
                      <a:pt x="6621" y="1394"/>
                      <a:pt x="6658" y="1430"/>
                      <a:pt x="6708" y="1438"/>
                    </a:cubicBezTo>
                    <a:cubicBezTo>
                      <a:pt x="6753" y="1445"/>
                      <a:pt x="6798" y="1448"/>
                      <a:pt x="6843" y="1453"/>
                    </a:cubicBezTo>
                    <a:cubicBezTo>
                      <a:pt x="6959" y="1531"/>
                      <a:pt x="6899" y="1502"/>
                      <a:pt x="7023" y="1543"/>
                    </a:cubicBezTo>
                    <a:cubicBezTo>
                      <a:pt x="7038" y="1548"/>
                      <a:pt x="7053" y="1553"/>
                      <a:pt x="7068" y="1558"/>
                    </a:cubicBezTo>
                    <a:cubicBezTo>
                      <a:pt x="7083" y="1563"/>
                      <a:pt x="7113" y="1573"/>
                      <a:pt x="7113" y="1573"/>
                    </a:cubicBezTo>
                    <a:cubicBezTo>
                      <a:pt x="7147" y="1675"/>
                      <a:pt x="7231" y="1672"/>
                      <a:pt x="7308" y="1723"/>
                    </a:cubicBezTo>
                    <a:cubicBezTo>
                      <a:pt x="7419" y="1712"/>
                      <a:pt x="7502" y="1709"/>
                      <a:pt x="7593" y="1648"/>
                    </a:cubicBezTo>
                    <a:cubicBezTo>
                      <a:pt x="7603" y="1633"/>
                      <a:pt x="7605" y="1607"/>
                      <a:pt x="7623" y="1603"/>
                    </a:cubicBezTo>
                    <a:cubicBezTo>
                      <a:pt x="7641" y="1599"/>
                      <a:pt x="7655" y="1620"/>
                      <a:pt x="7668" y="1633"/>
                    </a:cubicBezTo>
                    <a:cubicBezTo>
                      <a:pt x="7707" y="1672"/>
                      <a:pt x="7715" y="1732"/>
                      <a:pt x="7728" y="1783"/>
                    </a:cubicBezTo>
                    <a:cubicBezTo>
                      <a:pt x="7704" y="1854"/>
                      <a:pt x="7675" y="1851"/>
                      <a:pt x="7608" y="1873"/>
                    </a:cubicBezTo>
                    <a:cubicBezTo>
                      <a:pt x="7584" y="1909"/>
                      <a:pt x="7532" y="1977"/>
                      <a:pt x="7578" y="2023"/>
                    </a:cubicBezTo>
                    <a:cubicBezTo>
                      <a:pt x="7593" y="2038"/>
                      <a:pt x="7618" y="2033"/>
                      <a:pt x="7638" y="2038"/>
                    </a:cubicBezTo>
                    <a:cubicBezTo>
                      <a:pt x="7653" y="2048"/>
                      <a:pt x="7672" y="2054"/>
                      <a:pt x="7683" y="2068"/>
                    </a:cubicBezTo>
                    <a:cubicBezTo>
                      <a:pt x="7693" y="2080"/>
                      <a:pt x="7691" y="2099"/>
                      <a:pt x="7698" y="2113"/>
                    </a:cubicBezTo>
                    <a:cubicBezTo>
                      <a:pt x="7723" y="2163"/>
                      <a:pt x="7728" y="2158"/>
                      <a:pt x="7773" y="2188"/>
                    </a:cubicBezTo>
                    <a:cubicBezTo>
                      <a:pt x="7783" y="2203"/>
                      <a:pt x="7790" y="2220"/>
                      <a:pt x="7803" y="2233"/>
                    </a:cubicBezTo>
                    <a:cubicBezTo>
                      <a:pt x="7816" y="2246"/>
                      <a:pt x="7837" y="2249"/>
                      <a:pt x="7848" y="2263"/>
                    </a:cubicBezTo>
                    <a:cubicBezTo>
                      <a:pt x="7906" y="2336"/>
                      <a:pt x="7810" y="2290"/>
                      <a:pt x="7908" y="2323"/>
                    </a:cubicBezTo>
                    <a:cubicBezTo>
                      <a:pt x="7986" y="2310"/>
                      <a:pt x="8025" y="2305"/>
                      <a:pt x="8088" y="2263"/>
                    </a:cubicBezTo>
                    <a:cubicBezTo>
                      <a:pt x="8093" y="2248"/>
                      <a:pt x="8099" y="2233"/>
                      <a:pt x="8103" y="2218"/>
                    </a:cubicBezTo>
                    <a:cubicBezTo>
                      <a:pt x="8109" y="2193"/>
                      <a:pt x="8100" y="2161"/>
                      <a:pt x="8118" y="2143"/>
                    </a:cubicBezTo>
                    <a:cubicBezTo>
                      <a:pt x="8129" y="2132"/>
                      <a:pt x="8148" y="2153"/>
                      <a:pt x="8163" y="2158"/>
                    </a:cubicBezTo>
                    <a:cubicBezTo>
                      <a:pt x="8190" y="2238"/>
                      <a:pt x="8183" y="2228"/>
                      <a:pt x="8253" y="2263"/>
                    </a:cubicBezTo>
                    <a:cubicBezTo>
                      <a:pt x="8269" y="2271"/>
                      <a:pt x="8282" y="2286"/>
                      <a:pt x="8298" y="2293"/>
                    </a:cubicBezTo>
                    <a:cubicBezTo>
                      <a:pt x="8327" y="2306"/>
                      <a:pt x="8362" y="2305"/>
                      <a:pt x="8388" y="2323"/>
                    </a:cubicBezTo>
                    <a:cubicBezTo>
                      <a:pt x="8520" y="2411"/>
                      <a:pt x="8442" y="2379"/>
                      <a:pt x="8628" y="2398"/>
                    </a:cubicBezTo>
                    <a:cubicBezTo>
                      <a:pt x="8648" y="2403"/>
                      <a:pt x="8672" y="2400"/>
                      <a:pt x="8688" y="2413"/>
                    </a:cubicBezTo>
                    <a:cubicBezTo>
                      <a:pt x="8700" y="2423"/>
                      <a:pt x="8692" y="2447"/>
                      <a:pt x="8703" y="2458"/>
                    </a:cubicBezTo>
                    <a:cubicBezTo>
                      <a:pt x="8714" y="2469"/>
                      <a:pt x="8733" y="2468"/>
                      <a:pt x="8748" y="2473"/>
                    </a:cubicBezTo>
                    <a:cubicBezTo>
                      <a:pt x="8764" y="2470"/>
                      <a:pt x="8845" y="2441"/>
                      <a:pt x="8868" y="2473"/>
                    </a:cubicBezTo>
                    <a:cubicBezTo>
                      <a:pt x="8886" y="2499"/>
                      <a:pt x="8888" y="2533"/>
                      <a:pt x="8898" y="2563"/>
                    </a:cubicBezTo>
                    <a:cubicBezTo>
                      <a:pt x="8899" y="2567"/>
                      <a:pt x="8940" y="2643"/>
                      <a:pt x="8943" y="2653"/>
                    </a:cubicBezTo>
                    <a:cubicBezTo>
                      <a:pt x="8961" y="2819"/>
                      <a:pt x="8944" y="2745"/>
                      <a:pt x="8988" y="2878"/>
                    </a:cubicBezTo>
                    <a:cubicBezTo>
                      <a:pt x="8995" y="2898"/>
                      <a:pt x="9010" y="2958"/>
                      <a:pt x="9033" y="2968"/>
                    </a:cubicBezTo>
                    <a:cubicBezTo>
                      <a:pt x="9065" y="2982"/>
                      <a:pt x="9103" y="2978"/>
                      <a:pt x="9138" y="2983"/>
                    </a:cubicBezTo>
                    <a:cubicBezTo>
                      <a:pt x="9186" y="3054"/>
                      <a:pt x="9162" y="3011"/>
                      <a:pt x="9198" y="3118"/>
                    </a:cubicBezTo>
                    <a:cubicBezTo>
                      <a:pt x="9203" y="3133"/>
                      <a:pt x="9213" y="3163"/>
                      <a:pt x="9213" y="3163"/>
                    </a:cubicBezTo>
                    <a:cubicBezTo>
                      <a:pt x="9218" y="3203"/>
                      <a:pt x="9246" y="3247"/>
                      <a:pt x="9228" y="3283"/>
                    </a:cubicBezTo>
                    <a:cubicBezTo>
                      <a:pt x="9227" y="3284"/>
                      <a:pt x="9091" y="3332"/>
                      <a:pt x="9048" y="3343"/>
                    </a:cubicBezTo>
                    <a:cubicBezTo>
                      <a:pt x="9008" y="3353"/>
                      <a:pt x="8968" y="3363"/>
                      <a:pt x="8928" y="3373"/>
                    </a:cubicBezTo>
                    <a:cubicBezTo>
                      <a:pt x="8897" y="3381"/>
                      <a:pt x="8838" y="3403"/>
                      <a:pt x="8838" y="3403"/>
                    </a:cubicBezTo>
                    <a:cubicBezTo>
                      <a:pt x="8833" y="3418"/>
                      <a:pt x="8834" y="3437"/>
                      <a:pt x="8823" y="3448"/>
                    </a:cubicBezTo>
                    <a:cubicBezTo>
                      <a:pt x="8812" y="3459"/>
                      <a:pt x="8792" y="3456"/>
                      <a:pt x="8778" y="3463"/>
                    </a:cubicBezTo>
                    <a:cubicBezTo>
                      <a:pt x="8762" y="3471"/>
                      <a:pt x="8748" y="3483"/>
                      <a:pt x="8733" y="3493"/>
                    </a:cubicBezTo>
                    <a:cubicBezTo>
                      <a:pt x="8695" y="3606"/>
                      <a:pt x="8746" y="3467"/>
                      <a:pt x="8688" y="3583"/>
                    </a:cubicBezTo>
                    <a:cubicBezTo>
                      <a:pt x="8681" y="3597"/>
                      <a:pt x="8684" y="3617"/>
                      <a:pt x="8673" y="3628"/>
                    </a:cubicBezTo>
                    <a:cubicBezTo>
                      <a:pt x="8662" y="3639"/>
                      <a:pt x="8643" y="3638"/>
                      <a:pt x="8628" y="3643"/>
                    </a:cubicBezTo>
                    <a:cubicBezTo>
                      <a:pt x="8595" y="3676"/>
                      <a:pt x="8574" y="3691"/>
                      <a:pt x="8553" y="3733"/>
                    </a:cubicBezTo>
                    <a:cubicBezTo>
                      <a:pt x="8546" y="3747"/>
                      <a:pt x="8549" y="3767"/>
                      <a:pt x="8538" y="3778"/>
                    </a:cubicBezTo>
                    <a:cubicBezTo>
                      <a:pt x="8518" y="3798"/>
                      <a:pt x="8383" y="3818"/>
                      <a:pt x="8358" y="3823"/>
                    </a:cubicBezTo>
                    <a:cubicBezTo>
                      <a:pt x="8343" y="3833"/>
                      <a:pt x="8320" y="3836"/>
                      <a:pt x="8313" y="3853"/>
                    </a:cubicBezTo>
                    <a:cubicBezTo>
                      <a:pt x="8298" y="3890"/>
                      <a:pt x="8305" y="3933"/>
                      <a:pt x="8298" y="3973"/>
                    </a:cubicBezTo>
                    <a:cubicBezTo>
                      <a:pt x="8295" y="3989"/>
                      <a:pt x="8294" y="4029"/>
                      <a:pt x="8283" y="4018"/>
                    </a:cubicBezTo>
                    <a:cubicBezTo>
                      <a:pt x="8269" y="4004"/>
                      <a:pt x="8283" y="3978"/>
                      <a:pt x="8283" y="3958"/>
                    </a:cubicBezTo>
                    <a:cubicBezTo>
                      <a:pt x="8269" y="4028"/>
                      <a:pt x="8246" y="4058"/>
                      <a:pt x="8268" y="4123"/>
                    </a:cubicBezTo>
                    <a:cubicBezTo>
                      <a:pt x="8263" y="4183"/>
                      <a:pt x="8271" y="4245"/>
                      <a:pt x="8253" y="4303"/>
                    </a:cubicBezTo>
                    <a:cubicBezTo>
                      <a:pt x="8248" y="4318"/>
                      <a:pt x="8222" y="4311"/>
                      <a:pt x="8208" y="4318"/>
                    </a:cubicBezTo>
                    <a:cubicBezTo>
                      <a:pt x="8104" y="4370"/>
                      <a:pt x="8228" y="4332"/>
                      <a:pt x="8103" y="4363"/>
                    </a:cubicBezTo>
                    <a:cubicBezTo>
                      <a:pt x="8088" y="4373"/>
                      <a:pt x="8074" y="4385"/>
                      <a:pt x="8058" y="4393"/>
                    </a:cubicBezTo>
                    <a:cubicBezTo>
                      <a:pt x="8044" y="4400"/>
                      <a:pt x="8025" y="4398"/>
                      <a:pt x="8013" y="4408"/>
                    </a:cubicBezTo>
                    <a:cubicBezTo>
                      <a:pt x="7957" y="4453"/>
                      <a:pt x="7979" y="4543"/>
                      <a:pt x="7923" y="4588"/>
                    </a:cubicBezTo>
                    <a:cubicBezTo>
                      <a:pt x="7908" y="4600"/>
                      <a:pt x="7807" y="4617"/>
                      <a:pt x="7803" y="4618"/>
                    </a:cubicBezTo>
                    <a:cubicBezTo>
                      <a:pt x="7753" y="4693"/>
                      <a:pt x="7788" y="4653"/>
                      <a:pt x="7683" y="4723"/>
                    </a:cubicBezTo>
                    <a:cubicBezTo>
                      <a:pt x="7653" y="4743"/>
                      <a:pt x="7627" y="4772"/>
                      <a:pt x="7593" y="4783"/>
                    </a:cubicBezTo>
                    <a:cubicBezTo>
                      <a:pt x="7563" y="4793"/>
                      <a:pt x="7533" y="4803"/>
                      <a:pt x="7503" y="4813"/>
                    </a:cubicBezTo>
                    <a:cubicBezTo>
                      <a:pt x="7488" y="4818"/>
                      <a:pt x="7458" y="4828"/>
                      <a:pt x="7458" y="4828"/>
                    </a:cubicBezTo>
                    <a:cubicBezTo>
                      <a:pt x="7306" y="4777"/>
                      <a:pt x="7400" y="4800"/>
                      <a:pt x="7173" y="4783"/>
                    </a:cubicBezTo>
                    <a:cubicBezTo>
                      <a:pt x="7158" y="4778"/>
                      <a:pt x="7142" y="4775"/>
                      <a:pt x="7128" y="4768"/>
                    </a:cubicBezTo>
                    <a:cubicBezTo>
                      <a:pt x="7112" y="4760"/>
                      <a:pt x="7100" y="4745"/>
                      <a:pt x="7083" y="4738"/>
                    </a:cubicBezTo>
                    <a:cubicBezTo>
                      <a:pt x="7050" y="4724"/>
                      <a:pt x="7013" y="4720"/>
                      <a:pt x="6978" y="4708"/>
                    </a:cubicBezTo>
                    <a:cubicBezTo>
                      <a:pt x="6943" y="4713"/>
                      <a:pt x="6901" y="4701"/>
                      <a:pt x="6873" y="4723"/>
                    </a:cubicBezTo>
                    <a:cubicBezTo>
                      <a:pt x="6848" y="4742"/>
                      <a:pt x="6861" y="4787"/>
                      <a:pt x="6843" y="4813"/>
                    </a:cubicBezTo>
                    <a:cubicBezTo>
                      <a:pt x="6808" y="4865"/>
                      <a:pt x="6775" y="4898"/>
                      <a:pt x="6723" y="4933"/>
                    </a:cubicBezTo>
                    <a:cubicBezTo>
                      <a:pt x="6645" y="5049"/>
                      <a:pt x="6674" y="4989"/>
                      <a:pt x="6633" y="5113"/>
                    </a:cubicBezTo>
                    <a:cubicBezTo>
                      <a:pt x="6622" y="5147"/>
                      <a:pt x="6543" y="5173"/>
                      <a:pt x="6543" y="5173"/>
                    </a:cubicBezTo>
                    <a:cubicBezTo>
                      <a:pt x="6529" y="5103"/>
                      <a:pt x="6546" y="5096"/>
                      <a:pt x="6483" y="5068"/>
                    </a:cubicBezTo>
                    <a:cubicBezTo>
                      <a:pt x="6454" y="5055"/>
                      <a:pt x="6393" y="5038"/>
                      <a:pt x="6393" y="5038"/>
                    </a:cubicBezTo>
                    <a:cubicBezTo>
                      <a:pt x="6378" y="5023"/>
                      <a:pt x="6367" y="5003"/>
                      <a:pt x="6348" y="4993"/>
                    </a:cubicBezTo>
                    <a:cubicBezTo>
                      <a:pt x="6320" y="4978"/>
                      <a:pt x="6258" y="4963"/>
                      <a:pt x="6258" y="4963"/>
                    </a:cubicBezTo>
                    <a:cubicBezTo>
                      <a:pt x="6234" y="4891"/>
                      <a:pt x="6262" y="4935"/>
                      <a:pt x="6198" y="4903"/>
                    </a:cubicBezTo>
                    <a:cubicBezTo>
                      <a:pt x="6182" y="4895"/>
                      <a:pt x="6169" y="4880"/>
                      <a:pt x="6153" y="4873"/>
                    </a:cubicBezTo>
                    <a:cubicBezTo>
                      <a:pt x="6124" y="4860"/>
                      <a:pt x="6093" y="4853"/>
                      <a:pt x="6063" y="4843"/>
                    </a:cubicBezTo>
                    <a:cubicBezTo>
                      <a:pt x="6048" y="4838"/>
                      <a:pt x="6018" y="4828"/>
                      <a:pt x="6018" y="4828"/>
                    </a:cubicBezTo>
                    <a:cubicBezTo>
                      <a:pt x="5973" y="4833"/>
                      <a:pt x="5923" y="4822"/>
                      <a:pt x="5883" y="4843"/>
                    </a:cubicBezTo>
                    <a:cubicBezTo>
                      <a:pt x="5851" y="4860"/>
                      <a:pt x="5857" y="4922"/>
                      <a:pt x="5823" y="4933"/>
                    </a:cubicBezTo>
                    <a:cubicBezTo>
                      <a:pt x="5808" y="4938"/>
                      <a:pt x="5793" y="4943"/>
                      <a:pt x="5778" y="4948"/>
                    </a:cubicBezTo>
                    <a:cubicBezTo>
                      <a:pt x="5653" y="4917"/>
                      <a:pt x="5686" y="4917"/>
                      <a:pt x="5523" y="4933"/>
                    </a:cubicBezTo>
                    <a:cubicBezTo>
                      <a:pt x="5453" y="4926"/>
                      <a:pt x="5372" y="4942"/>
                      <a:pt x="5313" y="4903"/>
                    </a:cubicBezTo>
                    <a:cubicBezTo>
                      <a:pt x="5177" y="4813"/>
                      <a:pt x="5385" y="4892"/>
                      <a:pt x="5238" y="4843"/>
                    </a:cubicBezTo>
                    <a:cubicBezTo>
                      <a:pt x="5205" y="4810"/>
                      <a:pt x="5190" y="4789"/>
                      <a:pt x="5148" y="4768"/>
                    </a:cubicBezTo>
                    <a:cubicBezTo>
                      <a:pt x="5134" y="4761"/>
                      <a:pt x="5117" y="4761"/>
                      <a:pt x="5103" y="4753"/>
                    </a:cubicBezTo>
                    <a:cubicBezTo>
                      <a:pt x="4948" y="4667"/>
                      <a:pt x="5070" y="4712"/>
                      <a:pt x="4968" y="4678"/>
                    </a:cubicBezTo>
                    <a:cubicBezTo>
                      <a:pt x="4926" y="4720"/>
                      <a:pt x="4918" y="4744"/>
                      <a:pt x="4848" y="4738"/>
                    </a:cubicBezTo>
                    <a:cubicBezTo>
                      <a:pt x="4817" y="4735"/>
                      <a:pt x="4788" y="4718"/>
                      <a:pt x="4758" y="4708"/>
                    </a:cubicBezTo>
                    <a:cubicBezTo>
                      <a:pt x="4743" y="4703"/>
                      <a:pt x="4713" y="4693"/>
                      <a:pt x="4713" y="4693"/>
                    </a:cubicBezTo>
                    <a:cubicBezTo>
                      <a:pt x="4703" y="4678"/>
                      <a:pt x="4697" y="4659"/>
                      <a:pt x="4683" y="4648"/>
                    </a:cubicBezTo>
                    <a:cubicBezTo>
                      <a:pt x="4671" y="4638"/>
                      <a:pt x="4652" y="4641"/>
                      <a:pt x="4638" y="4633"/>
                    </a:cubicBezTo>
                    <a:cubicBezTo>
                      <a:pt x="4606" y="4615"/>
                      <a:pt x="4578" y="4593"/>
                      <a:pt x="4548" y="4573"/>
                    </a:cubicBezTo>
                    <a:cubicBezTo>
                      <a:pt x="4533" y="4563"/>
                      <a:pt x="4518" y="4553"/>
                      <a:pt x="4503" y="4543"/>
                    </a:cubicBezTo>
                    <a:cubicBezTo>
                      <a:pt x="4488" y="4533"/>
                      <a:pt x="4458" y="4513"/>
                      <a:pt x="4458" y="4513"/>
                    </a:cubicBezTo>
                    <a:cubicBezTo>
                      <a:pt x="4392" y="4414"/>
                      <a:pt x="4435" y="4450"/>
                      <a:pt x="4218" y="4483"/>
                    </a:cubicBezTo>
                    <a:cubicBezTo>
                      <a:pt x="4187" y="4488"/>
                      <a:pt x="4128" y="4513"/>
                      <a:pt x="4128" y="4513"/>
                    </a:cubicBezTo>
                    <a:cubicBezTo>
                      <a:pt x="4113" y="4503"/>
                      <a:pt x="4096" y="4496"/>
                      <a:pt x="4083" y="4483"/>
                    </a:cubicBezTo>
                    <a:cubicBezTo>
                      <a:pt x="4070" y="4470"/>
                      <a:pt x="4067" y="4450"/>
                      <a:pt x="4053" y="4438"/>
                    </a:cubicBezTo>
                    <a:cubicBezTo>
                      <a:pt x="4026" y="4414"/>
                      <a:pt x="3963" y="4378"/>
                      <a:pt x="3963" y="4378"/>
                    </a:cubicBezTo>
                    <a:cubicBezTo>
                      <a:pt x="3933" y="4383"/>
                      <a:pt x="3882" y="4364"/>
                      <a:pt x="3873" y="4393"/>
                    </a:cubicBezTo>
                    <a:cubicBezTo>
                      <a:pt x="3836" y="4513"/>
                      <a:pt x="3883" y="4649"/>
                      <a:pt x="3843" y="4768"/>
                    </a:cubicBezTo>
                    <a:cubicBezTo>
                      <a:pt x="3838" y="4783"/>
                      <a:pt x="3833" y="4798"/>
                      <a:pt x="3828" y="4813"/>
                    </a:cubicBezTo>
                    <a:cubicBezTo>
                      <a:pt x="3833" y="4848"/>
                      <a:pt x="3872" y="4897"/>
                      <a:pt x="3843" y="4918"/>
                    </a:cubicBezTo>
                    <a:cubicBezTo>
                      <a:pt x="3809" y="4942"/>
                      <a:pt x="3762" y="4901"/>
                      <a:pt x="3723" y="4888"/>
                    </a:cubicBezTo>
                    <a:cubicBezTo>
                      <a:pt x="3693" y="4878"/>
                      <a:pt x="3633" y="4858"/>
                      <a:pt x="3633" y="4858"/>
                    </a:cubicBezTo>
                    <a:cubicBezTo>
                      <a:pt x="3618" y="4863"/>
                      <a:pt x="3600" y="4863"/>
                      <a:pt x="3588" y="4873"/>
                    </a:cubicBezTo>
                    <a:cubicBezTo>
                      <a:pt x="3532" y="4918"/>
                      <a:pt x="3579" y="4930"/>
                      <a:pt x="3543" y="4993"/>
                    </a:cubicBezTo>
                    <a:cubicBezTo>
                      <a:pt x="3534" y="5009"/>
                      <a:pt x="3513" y="5013"/>
                      <a:pt x="3498" y="5023"/>
                    </a:cubicBezTo>
                    <a:cubicBezTo>
                      <a:pt x="3488" y="5038"/>
                      <a:pt x="3475" y="5052"/>
                      <a:pt x="3468" y="5068"/>
                    </a:cubicBezTo>
                    <a:cubicBezTo>
                      <a:pt x="3455" y="5097"/>
                      <a:pt x="3438" y="5158"/>
                      <a:pt x="3438" y="5158"/>
                    </a:cubicBezTo>
                    <a:cubicBezTo>
                      <a:pt x="3433" y="5193"/>
                      <a:pt x="3437" y="5231"/>
                      <a:pt x="3423" y="5263"/>
                    </a:cubicBezTo>
                    <a:cubicBezTo>
                      <a:pt x="3416" y="5279"/>
                      <a:pt x="3396" y="5297"/>
                      <a:pt x="3378" y="5293"/>
                    </a:cubicBezTo>
                    <a:cubicBezTo>
                      <a:pt x="3360" y="5289"/>
                      <a:pt x="3361" y="5261"/>
                      <a:pt x="3348" y="5248"/>
                    </a:cubicBezTo>
                    <a:cubicBezTo>
                      <a:pt x="3335" y="5235"/>
                      <a:pt x="3320" y="5223"/>
                      <a:pt x="3303" y="5218"/>
                    </a:cubicBezTo>
                    <a:cubicBezTo>
                      <a:pt x="3269" y="5208"/>
                      <a:pt x="3233" y="5208"/>
                      <a:pt x="3198" y="5203"/>
                    </a:cubicBezTo>
                    <a:cubicBezTo>
                      <a:pt x="3183" y="5198"/>
                      <a:pt x="3167" y="5195"/>
                      <a:pt x="3153" y="5188"/>
                    </a:cubicBezTo>
                    <a:cubicBezTo>
                      <a:pt x="3137" y="5180"/>
                      <a:pt x="3126" y="5158"/>
                      <a:pt x="3108" y="5158"/>
                    </a:cubicBezTo>
                    <a:cubicBezTo>
                      <a:pt x="3090" y="5158"/>
                      <a:pt x="3078" y="5178"/>
                      <a:pt x="3063" y="5188"/>
                    </a:cubicBezTo>
                    <a:cubicBezTo>
                      <a:pt x="3033" y="5277"/>
                      <a:pt x="3011" y="5253"/>
                      <a:pt x="2928" y="5278"/>
                    </a:cubicBezTo>
                    <a:cubicBezTo>
                      <a:pt x="2902" y="5286"/>
                      <a:pt x="2879" y="5299"/>
                      <a:pt x="2853" y="5308"/>
                    </a:cubicBezTo>
                    <a:cubicBezTo>
                      <a:pt x="2833" y="5315"/>
                      <a:pt x="2813" y="5318"/>
                      <a:pt x="2793" y="5323"/>
                    </a:cubicBezTo>
                    <a:cubicBezTo>
                      <a:pt x="2778" y="5313"/>
                      <a:pt x="2759" y="5307"/>
                      <a:pt x="2748" y="5293"/>
                    </a:cubicBezTo>
                    <a:cubicBezTo>
                      <a:pt x="2738" y="5281"/>
                      <a:pt x="2746" y="5257"/>
                      <a:pt x="2733" y="5248"/>
                    </a:cubicBezTo>
                    <a:cubicBezTo>
                      <a:pt x="2707" y="5230"/>
                      <a:pt x="2673" y="5228"/>
                      <a:pt x="2643" y="5218"/>
                    </a:cubicBezTo>
                    <a:cubicBezTo>
                      <a:pt x="2628" y="5213"/>
                      <a:pt x="2613" y="5208"/>
                      <a:pt x="2598" y="5203"/>
                    </a:cubicBezTo>
                    <a:cubicBezTo>
                      <a:pt x="2583" y="5198"/>
                      <a:pt x="2553" y="5188"/>
                      <a:pt x="2553" y="5188"/>
                    </a:cubicBezTo>
                    <a:cubicBezTo>
                      <a:pt x="2543" y="5173"/>
                      <a:pt x="2526" y="5161"/>
                      <a:pt x="2523" y="5143"/>
                    </a:cubicBezTo>
                    <a:cubicBezTo>
                      <a:pt x="2515" y="5095"/>
                      <a:pt x="2571" y="5101"/>
                      <a:pt x="2523" y="5053"/>
                    </a:cubicBezTo>
                    <a:cubicBezTo>
                      <a:pt x="2498" y="5028"/>
                      <a:pt x="2433" y="4993"/>
                      <a:pt x="2433" y="4993"/>
                    </a:cubicBezTo>
                    <a:cubicBezTo>
                      <a:pt x="2423" y="4978"/>
                      <a:pt x="2418" y="4958"/>
                      <a:pt x="2403" y="4948"/>
                    </a:cubicBezTo>
                    <a:cubicBezTo>
                      <a:pt x="2376" y="4931"/>
                      <a:pt x="2339" y="4936"/>
                      <a:pt x="2313" y="4918"/>
                    </a:cubicBezTo>
                    <a:cubicBezTo>
                      <a:pt x="2298" y="4908"/>
                      <a:pt x="2283" y="4898"/>
                      <a:pt x="2268" y="4888"/>
                    </a:cubicBezTo>
                    <a:cubicBezTo>
                      <a:pt x="2188" y="4768"/>
                      <a:pt x="2293" y="4913"/>
                      <a:pt x="2193" y="4813"/>
                    </a:cubicBezTo>
                    <a:cubicBezTo>
                      <a:pt x="2093" y="4713"/>
                      <a:pt x="2238" y="4818"/>
                      <a:pt x="2118" y="4738"/>
                    </a:cubicBezTo>
                    <a:cubicBezTo>
                      <a:pt x="2072" y="4669"/>
                      <a:pt x="2011" y="4631"/>
                      <a:pt x="1953" y="4573"/>
                    </a:cubicBezTo>
                    <a:cubicBezTo>
                      <a:pt x="1943" y="4543"/>
                      <a:pt x="1933" y="4513"/>
                      <a:pt x="1923" y="4483"/>
                    </a:cubicBezTo>
                    <a:cubicBezTo>
                      <a:pt x="1914" y="4457"/>
                      <a:pt x="1852" y="4447"/>
                      <a:pt x="1833" y="4438"/>
                    </a:cubicBezTo>
                    <a:cubicBezTo>
                      <a:pt x="1788" y="4415"/>
                      <a:pt x="1740" y="4391"/>
                      <a:pt x="1698" y="4363"/>
                    </a:cubicBezTo>
                    <a:cubicBezTo>
                      <a:pt x="1688" y="4333"/>
                      <a:pt x="1678" y="4303"/>
                      <a:pt x="1668" y="4273"/>
                    </a:cubicBezTo>
                    <a:cubicBezTo>
                      <a:pt x="1663" y="4258"/>
                      <a:pt x="1658" y="4243"/>
                      <a:pt x="1653" y="4228"/>
                    </a:cubicBezTo>
                    <a:cubicBezTo>
                      <a:pt x="1646" y="4208"/>
                      <a:pt x="1621" y="4200"/>
                      <a:pt x="1608" y="4183"/>
                    </a:cubicBezTo>
                    <a:cubicBezTo>
                      <a:pt x="1586" y="4155"/>
                      <a:pt x="1583" y="4100"/>
                      <a:pt x="1548" y="4093"/>
                    </a:cubicBezTo>
                    <a:cubicBezTo>
                      <a:pt x="1457" y="4075"/>
                      <a:pt x="1497" y="4086"/>
                      <a:pt x="1428" y="4063"/>
                    </a:cubicBezTo>
                    <a:cubicBezTo>
                      <a:pt x="1418" y="4048"/>
                      <a:pt x="1411" y="4031"/>
                      <a:pt x="1398" y="4018"/>
                    </a:cubicBezTo>
                    <a:cubicBezTo>
                      <a:pt x="1385" y="4005"/>
                      <a:pt x="1365" y="4002"/>
                      <a:pt x="1353" y="3988"/>
                    </a:cubicBezTo>
                    <a:cubicBezTo>
                      <a:pt x="1287" y="3912"/>
                      <a:pt x="1244" y="3782"/>
                      <a:pt x="1143" y="3748"/>
                    </a:cubicBezTo>
                    <a:cubicBezTo>
                      <a:pt x="1128" y="3733"/>
                      <a:pt x="1109" y="3721"/>
                      <a:pt x="1098" y="3703"/>
                    </a:cubicBezTo>
                    <a:cubicBezTo>
                      <a:pt x="1088" y="3685"/>
                      <a:pt x="1096" y="3659"/>
                      <a:pt x="1083" y="3643"/>
                    </a:cubicBezTo>
                    <a:cubicBezTo>
                      <a:pt x="1073" y="3631"/>
                      <a:pt x="1052" y="3635"/>
                      <a:pt x="1038" y="3628"/>
                    </a:cubicBezTo>
                    <a:cubicBezTo>
                      <a:pt x="1022" y="3620"/>
                      <a:pt x="1009" y="3605"/>
                      <a:pt x="993" y="3598"/>
                    </a:cubicBezTo>
                    <a:cubicBezTo>
                      <a:pt x="964" y="3585"/>
                      <a:pt x="903" y="3568"/>
                      <a:pt x="903" y="3568"/>
                    </a:cubicBezTo>
                    <a:cubicBezTo>
                      <a:pt x="893" y="3553"/>
                      <a:pt x="887" y="3534"/>
                      <a:pt x="873" y="3523"/>
                    </a:cubicBezTo>
                    <a:cubicBezTo>
                      <a:pt x="861" y="3513"/>
                      <a:pt x="842" y="3515"/>
                      <a:pt x="828" y="3508"/>
                    </a:cubicBezTo>
                    <a:cubicBezTo>
                      <a:pt x="786" y="3487"/>
                      <a:pt x="771" y="3466"/>
                      <a:pt x="738" y="3433"/>
                    </a:cubicBezTo>
                    <a:cubicBezTo>
                      <a:pt x="733" y="3378"/>
                      <a:pt x="749" y="3317"/>
                      <a:pt x="723" y="3268"/>
                    </a:cubicBezTo>
                    <a:cubicBezTo>
                      <a:pt x="708" y="3240"/>
                      <a:pt x="659" y="3256"/>
                      <a:pt x="633" y="3238"/>
                    </a:cubicBezTo>
                    <a:cubicBezTo>
                      <a:pt x="618" y="3228"/>
                      <a:pt x="603" y="3218"/>
                      <a:pt x="588" y="3208"/>
                    </a:cubicBezTo>
                    <a:cubicBezTo>
                      <a:pt x="578" y="3193"/>
                      <a:pt x="561" y="3181"/>
                      <a:pt x="558" y="3163"/>
                    </a:cubicBezTo>
                    <a:cubicBezTo>
                      <a:pt x="547" y="3100"/>
                      <a:pt x="609" y="3136"/>
                      <a:pt x="558" y="3073"/>
                    </a:cubicBezTo>
                    <a:cubicBezTo>
                      <a:pt x="547" y="3059"/>
                      <a:pt x="528" y="3053"/>
                      <a:pt x="513" y="3043"/>
                    </a:cubicBezTo>
                    <a:cubicBezTo>
                      <a:pt x="411" y="2889"/>
                      <a:pt x="479" y="3021"/>
                      <a:pt x="438" y="2818"/>
                    </a:cubicBezTo>
                    <a:cubicBezTo>
                      <a:pt x="432" y="2787"/>
                      <a:pt x="408" y="2728"/>
                      <a:pt x="408" y="2728"/>
                    </a:cubicBezTo>
                    <a:cubicBezTo>
                      <a:pt x="413" y="2673"/>
                      <a:pt x="407" y="2616"/>
                      <a:pt x="423" y="2563"/>
                    </a:cubicBezTo>
                    <a:cubicBezTo>
                      <a:pt x="442" y="2499"/>
                      <a:pt x="506" y="2449"/>
                      <a:pt x="528" y="2383"/>
                    </a:cubicBezTo>
                    <a:cubicBezTo>
                      <a:pt x="513" y="2323"/>
                      <a:pt x="502" y="2284"/>
                      <a:pt x="468" y="2233"/>
                    </a:cubicBezTo>
                    <a:cubicBezTo>
                      <a:pt x="463" y="2208"/>
                      <a:pt x="464" y="2181"/>
                      <a:pt x="453" y="2158"/>
                    </a:cubicBezTo>
                    <a:cubicBezTo>
                      <a:pt x="435" y="2123"/>
                      <a:pt x="336" y="2065"/>
                      <a:pt x="318" y="2053"/>
                    </a:cubicBezTo>
                    <a:cubicBezTo>
                      <a:pt x="303" y="2043"/>
                      <a:pt x="288" y="2033"/>
                      <a:pt x="273" y="2023"/>
                    </a:cubicBezTo>
                    <a:cubicBezTo>
                      <a:pt x="247" y="2005"/>
                      <a:pt x="183" y="1993"/>
                      <a:pt x="183" y="1993"/>
                    </a:cubicBezTo>
                    <a:cubicBezTo>
                      <a:pt x="178" y="1963"/>
                      <a:pt x="175" y="1933"/>
                      <a:pt x="168" y="1903"/>
                    </a:cubicBezTo>
                    <a:cubicBezTo>
                      <a:pt x="160" y="1872"/>
                      <a:pt x="138" y="1813"/>
                      <a:pt x="138" y="1813"/>
                    </a:cubicBezTo>
                    <a:cubicBezTo>
                      <a:pt x="161" y="1720"/>
                      <a:pt x="143" y="1686"/>
                      <a:pt x="63" y="1633"/>
                    </a:cubicBezTo>
                    <a:cubicBezTo>
                      <a:pt x="30" y="1584"/>
                      <a:pt x="51" y="1588"/>
                      <a:pt x="18" y="158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0" name="Oval 454">
                <a:extLst>
                  <a:ext uri="{FF2B5EF4-FFF2-40B4-BE49-F238E27FC236}">
                    <a16:creationId xmlns:a16="http://schemas.microsoft.com/office/drawing/2014/main" id="{92E2DDAB-53B2-4D36-8107-5F56736C9C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480000">
                <a:off x="5294" y="4520"/>
                <a:ext cx="120" cy="119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Oval 455">
                <a:extLst>
                  <a:ext uri="{FF2B5EF4-FFF2-40B4-BE49-F238E27FC236}">
                    <a16:creationId xmlns:a16="http://schemas.microsoft.com/office/drawing/2014/main" id="{CE0BF97A-A628-48CF-8B42-B742E7F5CD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480000">
                <a:off x="5134" y="4777"/>
                <a:ext cx="119" cy="119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2" name="Oval 456">
                <a:extLst>
                  <a:ext uri="{FF2B5EF4-FFF2-40B4-BE49-F238E27FC236}">
                    <a16:creationId xmlns:a16="http://schemas.microsoft.com/office/drawing/2014/main" id="{62DF9AEE-28D2-4613-9630-3714C102C6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480000">
                <a:off x="5517" y="4790"/>
                <a:ext cx="120" cy="1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3" name="Oval 457">
                <a:extLst>
                  <a:ext uri="{FF2B5EF4-FFF2-40B4-BE49-F238E27FC236}">
                    <a16:creationId xmlns:a16="http://schemas.microsoft.com/office/drawing/2014/main" id="{3256B7D9-FA5D-44E2-A7A8-7A23C0A24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480000">
                <a:off x="4625" y="4800"/>
                <a:ext cx="120" cy="1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4" name="Oval 458">
                <a:extLst>
                  <a:ext uri="{FF2B5EF4-FFF2-40B4-BE49-F238E27FC236}">
                    <a16:creationId xmlns:a16="http://schemas.microsoft.com/office/drawing/2014/main" id="{FE99FE32-1A56-427F-8D51-9DF5F5B188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480000">
                <a:off x="4615" y="4213"/>
                <a:ext cx="119" cy="1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5" name="Text Box 459">
                <a:extLst>
                  <a:ext uri="{FF2B5EF4-FFF2-40B4-BE49-F238E27FC236}">
                    <a16:creationId xmlns:a16="http://schemas.microsoft.com/office/drawing/2014/main" id="{677A90E1-9543-40BF-A193-9883AD691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5" y="3800"/>
                <a:ext cx="1446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Benešov</a:t>
                </a:r>
                <a:endParaRPr lang="cs-CZ" sz="15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xt Box 460">
                <a:extLst>
                  <a:ext uri="{FF2B5EF4-FFF2-40B4-BE49-F238E27FC236}">
                    <a16:creationId xmlns:a16="http://schemas.microsoft.com/office/drawing/2014/main" id="{F0B95847-0B75-42BD-9B84-E070E3629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6" y="4147"/>
                <a:ext cx="166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5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Humpolec</a:t>
                </a:r>
              </a:p>
            </p:txBody>
          </p:sp>
          <p:sp>
            <p:nvSpPr>
              <p:cNvPr id="27" name="Text Box 461">
                <a:extLst>
                  <a:ext uri="{FF2B5EF4-FFF2-40B4-BE49-F238E27FC236}">
                    <a16:creationId xmlns:a16="http://schemas.microsoft.com/office/drawing/2014/main" id="{446FB0A9-8101-4B3F-BAA0-2FF522C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8" y="4552"/>
                <a:ext cx="119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50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Jihlava</a:t>
                </a:r>
                <a:endParaRPr lang="cs-CZ" sz="15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 Box 462">
                <a:extLst>
                  <a:ext uri="{FF2B5EF4-FFF2-40B4-BE49-F238E27FC236}">
                    <a16:creationId xmlns:a16="http://schemas.microsoft.com/office/drawing/2014/main" id="{A89AFA38-E1C7-4B57-BEDD-7952BBE8E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0" y="4881"/>
                <a:ext cx="166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5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Pelhřimov</a:t>
                </a:r>
              </a:p>
            </p:txBody>
          </p:sp>
          <p:sp>
            <p:nvSpPr>
              <p:cNvPr id="29" name="Text Box 463">
                <a:extLst>
                  <a:ext uri="{FF2B5EF4-FFF2-40B4-BE49-F238E27FC236}">
                    <a16:creationId xmlns:a16="http://schemas.microsoft.com/office/drawing/2014/main" id="{C314DEDE-BE1F-44A6-B3FB-C02BBF29E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4648"/>
                <a:ext cx="130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50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Tábor</a:t>
                </a:r>
                <a:endParaRPr lang="cs-CZ" sz="15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Line 465">
              <a:extLst>
                <a:ext uri="{FF2B5EF4-FFF2-40B4-BE49-F238E27FC236}">
                  <a16:creationId xmlns:a16="http://schemas.microsoft.com/office/drawing/2014/main" id="{84E2ECB9-DF75-4B70-979B-4138FDEC2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28" y="3776"/>
              <a:ext cx="509" cy="2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66">
              <a:extLst>
                <a:ext uri="{FF2B5EF4-FFF2-40B4-BE49-F238E27FC236}">
                  <a16:creationId xmlns:a16="http://schemas.microsoft.com/office/drawing/2014/main" id="{D4E6A422-CAA1-427A-B081-CE82BA8302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96" y="4101"/>
              <a:ext cx="531" cy="1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67">
              <a:extLst>
                <a:ext uri="{FF2B5EF4-FFF2-40B4-BE49-F238E27FC236}">
                  <a16:creationId xmlns:a16="http://schemas.microsoft.com/office/drawing/2014/main" id="{F66F6FB6-76CD-4AFD-9B2D-EE4E57890B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7" y="4143"/>
              <a:ext cx="143" cy="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68">
              <a:extLst>
                <a:ext uri="{FF2B5EF4-FFF2-40B4-BE49-F238E27FC236}">
                  <a16:creationId xmlns:a16="http://schemas.microsoft.com/office/drawing/2014/main" id="{B2FBC3B5-2AE9-4F75-A242-6F8B698D23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457" y="3836"/>
              <a:ext cx="443" cy="4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69">
              <a:extLst>
                <a:ext uri="{FF2B5EF4-FFF2-40B4-BE49-F238E27FC236}">
                  <a16:creationId xmlns:a16="http://schemas.microsoft.com/office/drawing/2014/main" id="{80D82096-E7AC-48AD-B9F4-93C917D88D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47" y="4336"/>
              <a:ext cx="312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70">
              <a:extLst>
                <a:ext uri="{FF2B5EF4-FFF2-40B4-BE49-F238E27FC236}">
                  <a16:creationId xmlns:a16="http://schemas.microsoft.com/office/drawing/2014/main" id="{1F61A01E-A759-4990-8287-878983BEFA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1" y="4333"/>
              <a:ext cx="228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bdélník 29">
            <a:extLst>
              <a:ext uri="{FF2B5EF4-FFF2-40B4-BE49-F238E27FC236}">
                <a16:creationId xmlns:a16="http://schemas.microsoft.com/office/drawing/2014/main" id="{2E826006-AC07-47DB-8425-966236F35DB4}"/>
              </a:ext>
            </a:extLst>
          </p:cNvPr>
          <p:cNvSpPr/>
          <p:nvPr/>
        </p:nvSpPr>
        <p:spPr>
          <a:xfrm>
            <a:off x="1329788" y="5674721"/>
            <a:ext cx="356514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Přeprava ze skladů do poboček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37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V tabulce 5 jsou uvedeny </a:t>
            </a:r>
            <a:r>
              <a:rPr lang="cs-CZ" dirty="0">
                <a:solidFill>
                  <a:srgbClr val="4BA82E"/>
                </a:solidFill>
              </a:rPr>
              <a:t>týdenní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kapacity </a:t>
            </a:r>
            <a:r>
              <a:rPr lang="cs-CZ" dirty="0"/>
              <a:t>skladů</a:t>
            </a:r>
            <a:r>
              <a:rPr lang="cs-CZ" dirty="0">
                <a:solidFill>
                  <a:srgbClr val="4BA82E"/>
                </a:solidFill>
              </a:rPr>
              <a:t> </a:t>
            </a:r>
            <a:r>
              <a:rPr lang="cs-CZ" dirty="0"/>
              <a:t>a plánované </a:t>
            </a:r>
            <a:r>
              <a:rPr lang="cs-CZ" dirty="0">
                <a:solidFill>
                  <a:srgbClr val="4BA82E"/>
                </a:solidFill>
              </a:rPr>
              <a:t>týdenní požadavky </a:t>
            </a:r>
            <a:r>
              <a:rPr lang="cs-CZ" dirty="0"/>
              <a:t>výroben (v tunách). Přeprava brambor se bude uskutečňovat </a:t>
            </a:r>
            <a:r>
              <a:rPr lang="cs-CZ" dirty="0">
                <a:solidFill>
                  <a:srgbClr val="4BA82E"/>
                </a:solidFill>
              </a:rPr>
              <a:t>po železnici </a:t>
            </a:r>
            <a:r>
              <a:rPr lang="cs-CZ" dirty="0"/>
              <a:t>(</a:t>
            </a:r>
            <a:r>
              <a:rPr lang="cs-CZ" dirty="0">
                <a:solidFill>
                  <a:srgbClr val="4BA82E"/>
                </a:solidFill>
              </a:rPr>
              <a:t>jednou týdně</a:t>
            </a:r>
            <a:r>
              <a:rPr lang="cs-CZ" dirty="0"/>
              <a:t>). Tabulka 5 obsahuje </a:t>
            </a:r>
            <a:r>
              <a:rPr lang="cs-CZ" dirty="0">
                <a:solidFill>
                  <a:srgbClr val="4BA82E"/>
                </a:solidFill>
              </a:rPr>
              <a:t>jednotkové náklady na přepravu jedné tuny brambor </a:t>
            </a:r>
            <a:r>
              <a:rPr lang="cs-CZ" dirty="0"/>
              <a:t>od dodavatelů k odběratelům.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naplánovat </a:t>
            </a:r>
            <a:r>
              <a:rPr lang="cs-CZ" dirty="0">
                <a:solidFill>
                  <a:srgbClr val="4BA82E"/>
                </a:solidFill>
              </a:rPr>
              <a:t>přepravu</a:t>
            </a:r>
            <a:r>
              <a:rPr lang="cs-CZ" dirty="0"/>
              <a:t> brambor tak, aby </a:t>
            </a:r>
            <a:r>
              <a:rPr lang="cs-CZ" dirty="0">
                <a:solidFill>
                  <a:srgbClr val="4BA82E"/>
                </a:solidFill>
              </a:rPr>
              <a:t>celkové přepravní náklady </a:t>
            </a:r>
            <a:r>
              <a:rPr lang="cs-CZ" dirty="0"/>
              <a:t>byly </a:t>
            </a:r>
            <a:r>
              <a:rPr lang="cs-CZ" dirty="0">
                <a:solidFill>
                  <a:srgbClr val="4BA82E"/>
                </a:solidFill>
              </a:rPr>
              <a:t>minimální</a:t>
            </a:r>
            <a:r>
              <a:rPr lang="cs-CZ" dirty="0"/>
              <a:t>. Plán musí splňovat požadavky každé pobočky a nesmí překročit kapacity žádného ze skladů.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2D3232E-2165-40FA-9B6E-71BAE046D77C}"/>
              </a:ext>
            </a:extLst>
          </p:cNvPr>
          <p:cNvSpPr/>
          <p:nvPr/>
        </p:nvSpPr>
        <p:spPr>
          <a:xfrm>
            <a:off x="1040263" y="3836626"/>
            <a:ext cx="556171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Dodávky, požadavky a jednotkové náklady na přepravu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88A8818A-B11A-4FC8-BA35-F0966428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06102"/>
              </p:ext>
            </p:extLst>
          </p:nvPr>
        </p:nvGraphicFramePr>
        <p:xfrm>
          <a:off x="1176714" y="4242714"/>
          <a:ext cx="6553200" cy="967740"/>
        </p:xfrm>
        <a:graphic>
          <a:graphicData uri="http://schemas.openxmlformats.org/drawingml/2006/table">
            <a:tbl>
              <a:tblPr/>
              <a:tblGrid>
                <a:gridCol w="1144304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429494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429494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429494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1120414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Kapacita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Požadavek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0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181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074BEED-6545-40DD-B073-AE47463DC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142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074BEED-6545-40DD-B073-AE47463DC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Přípustné řešení </a:t>
            </a:r>
            <a:r>
              <a:rPr lang="en-US" b="1" dirty="0"/>
              <a:t>(</a:t>
            </a:r>
            <a:r>
              <a:rPr lang="cs-CZ" b="1" dirty="0"/>
              <a:t>metoda severozápadního rohu</a:t>
            </a:r>
            <a:r>
              <a:rPr lang="en-US" b="1" dirty="0"/>
              <a:t>)</a:t>
            </a:r>
            <a:endParaRPr lang="en-US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Do severozápadního rohu (levého horního políčka) tabulky dosadíme maximální možné množství. 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Upravíme kapacitu a požadavek tak, že vypočtený objem přepravy odečteme od příslušné kapacity a požadavku.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Pokud je požadavek pro první buňku uspokojen, přesuneme se horizontálně na další buňku ve druhém sloupci.</a:t>
            </a:r>
            <a:endParaRPr lang="en-US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Pokud je kapacita pro první řádek vyčerpána, posuneme se na první buňku druhého řádku.</a:t>
            </a:r>
            <a:endParaRPr lang="en-US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Pokud je v jakékoli buňce kapacita rovna požadavku, přesuneme se na další možné místo v následujícím řádku nebo sloupci.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Pokračujeme až do vyplnění celé tabulky.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9F204EC-F744-4FCD-9C01-C9B6328E0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71956"/>
              </p:ext>
            </p:extLst>
          </p:nvPr>
        </p:nvGraphicFramePr>
        <p:xfrm>
          <a:off x="1210574" y="5100644"/>
          <a:ext cx="5787126" cy="907288"/>
        </p:xfrm>
        <a:graphic>
          <a:graphicData uri="http://schemas.openxmlformats.org/drawingml/2006/table">
            <a:tbl>
              <a:tblPr/>
              <a:tblGrid>
                <a:gridCol w="1287863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236954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21270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164192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885417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</a:tblGrid>
              <a:tr h="936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Kapacita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20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cs-CZ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Požadavek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192047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6F7B2DC5-CDB8-42C4-8BA9-5F37ECF97FC0}"/>
              </a:ext>
            </a:extLst>
          </p:cNvPr>
          <p:cNvSpPr/>
          <p:nvPr/>
        </p:nvSpPr>
        <p:spPr>
          <a:xfrm>
            <a:off x="1111180" y="4607859"/>
            <a:ext cx="604306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6 – Přípustné řešení DP získané metodou severozápadního rohu</a:t>
            </a:r>
          </a:p>
        </p:txBody>
      </p:sp>
      <p:sp>
        <p:nvSpPr>
          <p:cNvPr id="11" name="Text Box 1032">
            <a:extLst>
              <a:ext uri="{FF2B5EF4-FFF2-40B4-BE49-F238E27FC236}">
                <a16:creationId xmlns:a16="http://schemas.microsoft.com/office/drawing/2014/main" id="{353283AF-7239-4127-AEE7-63744B554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988" y="5100644"/>
            <a:ext cx="3048227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Hodnota účelové funkce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01410AE-964E-4B6D-8F60-BF27D16A8477}"/>
                  </a:ext>
                </a:extLst>
              </p:cNvPr>
              <p:cNvSpPr txBox="1"/>
              <p:nvPr/>
            </p:nvSpPr>
            <p:spPr>
              <a:xfrm>
                <a:off x="8253453" y="5540549"/>
                <a:ext cx="1167114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9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38250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01410AE-964E-4B6D-8F60-BF27D16A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453" y="5540549"/>
                <a:ext cx="1167114" cy="292388"/>
              </a:xfrm>
              <a:prstGeom prst="rect">
                <a:avLst/>
              </a:prstGeom>
              <a:blipFill>
                <a:blip r:embed="rId6"/>
                <a:stretch>
                  <a:fillRect l="-2618" r="-5236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158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Přípustné řešení </a:t>
            </a:r>
            <a:r>
              <a:rPr lang="en-US" b="1" dirty="0"/>
              <a:t>(</a:t>
            </a:r>
            <a:r>
              <a:rPr lang="cs-CZ" b="1" dirty="0"/>
              <a:t>metoda maticového minima)</a:t>
            </a:r>
            <a:endParaRPr lang="en-US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Vybíráme vždy políčko s minimálními náklady ze všech dosud neobsazených políček.</a:t>
            </a:r>
            <a:endParaRPr lang="en-US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V prvním kroku přiřadíme přepravu dvojici s minimálními jednotkovými přepravními náklady. Hodnota přepravy je rovna minimu zbývající kapacity a zbývajícího požadavku pro tuto dvojici.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V dalším kroku snížíme zbývající kapacitu a zbývající požadavek (pro dvojici dodavatele a odběratele) </a:t>
            </a:r>
            <a:br>
              <a:rPr lang="cs-CZ" dirty="0"/>
            </a:br>
            <a:r>
              <a:rPr lang="cs-CZ" dirty="0"/>
              <a:t>o vypočítanou hodnotu přepravy.</a:t>
            </a:r>
            <a:r>
              <a:rPr lang="en-US" dirty="0"/>
              <a:t> </a:t>
            </a:r>
            <a:endParaRPr lang="cs-CZ" dirty="0"/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Přípustné řešení je nalezeno, jsou-li uspokojeny všechny požadavky, pokud ne, pokračujeme od prvního kroku.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204B426-1426-4C19-BADD-45262B3C6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7996"/>
              </p:ext>
            </p:extLst>
          </p:nvPr>
        </p:nvGraphicFramePr>
        <p:xfrm>
          <a:off x="1278461" y="4500009"/>
          <a:ext cx="5885909" cy="907288"/>
        </p:xfrm>
        <a:graphic>
          <a:graphicData uri="http://schemas.openxmlformats.org/drawingml/2006/table">
            <a:tbl>
              <a:tblPr/>
              <a:tblGrid>
                <a:gridCol w="1309847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258068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23340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184064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900530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Kapacita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20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cs-CZ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Požadavek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192047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A9F71D1A-6611-4427-81CF-D58196A39F9A}"/>
              </a:ext>
            </a:extLst>
          </p:cNvPr>
          <p:cNvSpPr/>
          <p:nvPr/>
        </p:nvSpPr>
        <p:spPr>
          <a:xfrm>
            <a:off x="1179067" y="4007224"/>
            <a:ext cx="580742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Přípustné řešení </a:t>
            </a:r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 získané metodou maticového minima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03F60DA-D935-45E6-9DCA-A603D62748A8}"/>
                  </a:ext>
                </a:extLst>
              </p:cNvPr>
              <p:cNvSpPr txBox="1"/>
              <p:nvPr/>
            </p:nvSpPr>
            <p:spPr>
              <a:xfrm>
                <a:off x="8321340" y="4939914"/>
                <a:ext cx="1197572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9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39500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03F60DA-D935-45E6-9DCA-A603D6274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340" y="4939914"/>
                <a:ext cx="1197572" cy="292388"/>
              </a:xfrm>
              <a:prstGeom prst="rect">
                <a:avLst/>
              </a:prstGeom>
              <a:blipFill>
                <a:blip r:embed="rId2"/>
                <a:stretch>
                  <a:fillRect l="-1015" r="-3553"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32">
            <a:extLst>
              <a:ext uri="{FF2B5EF4-FFF2-40B4-BE49-F238E27FC236}">
                <a16:creationId xmlns:a16="http://schemas.microsoft.com/office/drawing/2014/main" id="{79F82268-767F-4833-BD06-805C6C27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129" y="4500009"/>
            <a:ext cx="3199833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Hodnota účelové funkce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492A008-6AC0-456C-A23E-B98C456B56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1208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492A008-6AC0-456C-A23E-B98C456B5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sp>
        <p:nvSpPr>
          <p:cNvPr id="19" name="Text Box 1032">
            <a:extLst>
              <a:ext uri="{FF2B5EF4-FFF2-40B4-BE49-F238E27FC236}">
                <a16:creationId xmlns:a16="http://schemas.microsoft.com/office/drawing/2014/main" id="{E0B835F0-FD7E-43AB-9820-0A63A74E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8" y="2576515"/>
            <a:ext cx="2436886" cy="3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lvl="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2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3600" indent="-228600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/>
              <a:t>Matematický model</a:t>
            </a:r>
            <a:endParaRPr lang="en-U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F5CF701-DF88-4A7B-8408-F5FB69FB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422" y="1982415"/>
            <a:ext cx="10402967" cy="7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630238" algn="l"/>
              </a:tabLst>
            </a:pPr>
            <a:r>
              <a:rPr kumimoji="0" lang="cs-CZ" altLang="cs-CZ" sz="1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cs-CZ" altLang="cs-CZ" sz="19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objem týdenní přepravy brambor (v tunách) od </a:t>
            </a:r>
            <a:r>
              <a:rPr lang="cs-CZ" alt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tého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dodavatele k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tému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odběrateli</a:t>
            </a:r>
            <a:r>
              <a:rPr lang="cs-CZ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1,2; </a:t>
            </a:r>
            <a:r>
              <a:rPr lang="cs-CZ" alt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j=</a:t>
            </a:r>
            <a:r>
              <a:rPr lang="cs-CZ" alt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1,2,3).</a:t>
            </a:r>
            <a:endParaRPr kumimoji="0" lang="cs-CZ" altLang="cs-CZ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82E4F6A-5FB2-4C81-B9C1-7166B1AE97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80639" y="2956612"/>
                <a:ext cx="1298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Minimalizovat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82E4F6A-5FB2-4C81-B9C1-7166B1AE9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39" y="2956612"/>
                <a:ext cx="1298432" cy="246221"/>
              </a:xfrm>
              <a:prstGeom prst="rect">
                <a:avLst/>
              </a:prstGeom>
              <a:blipFill>
                <a:blip r:embed="rId6"/>
                <a:stretch>
                  <a:fillRect l="-2817" r="-2817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DD288ED-F008-4150-9B7C-9C8C11610C1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822663" y="3701323"/>
                <a:ext cx="10595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Humpolec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DD288ED-F008-4150-9B7C-9C8C11610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63" y="3701323"/>
                <a:ext cx="1059585" cy="246221"/>
              </a:xfrm>
              <a:prstGeom prst="rect">
                <a:avLst/>
              </a:prstGeom>
              <a:blipFill>
                <a:blip r:embed="rId7"/>
                <a:stretch>
                  <a:fillRect l="-9195" t="-24390" r="-1092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285B3B4-97F0-43D8-8410-D5B57464D734}"/>
              </a:ext>
            </a:extLst>
          </p:cNvPr>
          <p:cNvGrpSpPr>
            <a:grpSpLocks noChangeAspect="1"/>
          </p:cNvGrpSpPr>
          <p:nvPr/>
        </p:nvGrpSpPr>
        <p:grpSpPr>
          <a:xfrm>
            <a:off x="3090056" y="2963925"/>
            <a:ext cx="6347765" cy="342899"/>
            <a:chOff x="2384698" y="3774618"/>
            <a:chExt cx="7053106" cy="381000"/>
          </a:xfrm>
        </p:grpSpPr>
        <p:graphicFrame>
          <p:nvGraphicFramePr>
            <p:cNvPr id="22" name="Objekt 21">
              <a:extLst>
                <a:ext uri="{FF2B5EF4-FFF2-40B4-BE49-F238E27FC236}">
                  <a16:creationId xmlns:a16="http://schemas.microsoft.com/office/drawing/2014/main" id="{7A18D1D3-3D38-4EC1-A91E-EBD8427EE8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84698" y="3774618"/>
            <a:ext cx="6756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378200" imgH="190500" progId="Equation.3">
                    <p:embed/>
                  </p:oleObj>
                </mc:Choice>
                <mc:Fallback>
                  <p:oleObj name="Equation" r:id="rId8" imgW="3378200" imgH="190500" progId="Equation.3">
                    <p:embed/>
                    <p:pic>
                      <p:nvPicPr>
                        <p:cNvPr id="22" name="Objekt 21">
                          <a:extLst>
                            <a:ext uri="{FF2B5EF4-FFF2-40B4-BE49-F238E27FC236}">
                              <a16:creationId xmlns:a16="http://schemas.microsoft.com/office/drawing/2014/main" id="{7A18D1D3-3D38-4EC1-A91E-EBD8427EE8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4698" y="3774618"/>
                          <a:ext cx="67564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25E3D54-1E94-4CE3-9F40-E29931DEF4FB}"/>
                </a:ext>
              </a:extLst>
            </p:cNvPr>
            <p:cNvSpPr/>
            <p:nvPr/>
          </p:nvSpPr>
          <p:spPr>
            <a:xfrm>
              <a:off x="8340524" y="3774618"/>
              <a:ext cx="109728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DB8ED904-8AD3-4716-B51E-4D7A42E9F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3494" y="3701867"/>
          <a:ext cx="1897371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190500" progId="Equation.3">
                  <p:embed/>
                </p:oleObj>
              </mc:Choice>
              <mc:Fallback>
                <p:oleObj name="Equation" r:id="rId10" imgW="1054100" imgH="190500" progId="Equation.3">
                  <p:embed/>
                  <p:pic>
                    <p:nvPicPr>
                      <p:cNvPr id="28" name="Objekt 27">
                        <a:extLst>
                          <a:ext uri="{FF2B5EF4-FFF2-40B4-BE49-F238E27FC236}">
                            <a16:creationId xmlns:a16="http://schemas.microsoft.com/office/drawing/2014/main" id="{DB8ED904-8AD3-4716-B51E-4D7A42E9F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494" y="3701867"/>
                        <a:ext cx="1897371" cy="34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>
            <a:extLst>
              <a:ext uri="{FF2B5EF4-FFF2-40B4-BE49-F238E27FC236}">
                <a16:creationId xmlns:a16="http://schemas.microsoft.com/office/drawing/2014/main" id="{AC6918A2-8F1A-4D58-A2F2-EC9B46850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3494" y="4126801"/>
          <a:ext cx="1897371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100" imgH="190500" progId="Equation.3">
                  <p:embed/>
                </p:oleObj>
              </mc:Choice>
              <mc:Fallback>
                <p:oleObj name="Equation" r:id="rId12" imgW="1054100" imgH="190500" progId="Equation.3">
                  <p:embed/>
                  <p:pic>
                    <p:nvPicPr>
                      <p:cNvPr id="29" name="Objekt 28">
                        <a:extLst>
                          <a:ext uri="{FF2B5EF4-FFF2-40B4-BE49-F238E27FC236}">
                            <a16:creationId xmlns:a16="http://schemas.microsoft.com/office/drawing/2014/main" id="{AC6918A2-8F1A-4D58-A2F2-EC9B46850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494" y="4126801"/>
                        <a:ext cx="1897371" cy="34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id="{0495E7A6-BC4B-4146-91E1-CCA5B5509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3498" y="4575814"/>
          <a:ext cx="1371000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669" imgH="190417" progId="Equation.3">
                  <p:embed/>
                </p:oleObj>
              </mc:Choice>
              <mc:Fallback>
                <p:oleObj name="Equation" r:id="rId14" imgW="761669" imgH="190417" progId="Equation.3">
                  <p:embed/>
                  <p:pic>
                    <p:nvPicPr>
                      <p:cNvPr id="30" name="Objekt 29">
                        <a:extLst>
                          <a:ext uri="{FF2B5EF4-FFF2-40B4-BE49-F238E27FC236}">
                            <a16:creationId xmlns:a16="http://schemas.microsoft.com/office/drawing/2014/main" id="{0495E7A6-BC4B-4146-91E1-CCA5B5509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498" y="4575814"/>
                        <a:ext cx="1371000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>
            <a:extLst>
              <a:ext uri="{FF2B5EF4-FFF2-40B4-BE49-F238E27FC236}">
                <a16:creationId xmlns:a16="http://schemas.microsoft.com/office/drawing/2014/main" id="{7CE3831C-228F-4A7C-BE08-60C0CAE0F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2492" y="4995874"/>
          <a:ext cx="1371000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1669" imgH="190417" progId="Equation.3">
                  <p:embed/>
                </p:oleObj>
              </mc:Choice>
              <mc:Fallback>
                <p:oleObj name="Equation" r:id="rId16" imgW="761669" imgH="190417" progId="Equation.3">
                  <p:embed/>
                  <p:pic>
                    <p:nvPicPr>
                      <p:cNvPr id="35" name="Objekt 34">
                        <a:extLst>
                          <a:ext uri="{FF2B5EF4-FFF2-40B4-BE49-F238E27FC236}">
                            <a16:creationId xmlns:a16="http://schemas.microsoft.com/office/drawing/2014/main" id="{7CE3831C-228F-4A7C-BE08-60C0CAE0F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492" y="4995874"/>
                        <a:ext cx="1371000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5">
            <a:extLst>
              <a:ext uri="{FF2B5EF4-FFF2-40B4-BE49-F238E27FC236}">
                <a16:creationId xmlns:a16="http://schemas.microsoft.com/office/drawing/2014/main" id="{03F08251-39A8-4AA0-9CDF-CF6777747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2487" y="5444721"/>
          <a:ext cx="134873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300" imgH="190500" progId="Equation.3">
                  <p:embed/>
                </p:oleObj>
              </mc:Choice>
              <mc:Fallback>
                <p:oleObj name="Equation" r:id="rId18" imgW="749300" imgH="190500" progId="Equation.3">
                  <p:embed/>
                  <p:pic>
                    <p:nvPicPr>
                      <p:cNvPr id="36" name="Objekt 35">
                        <a:extLst>
                          <a:ext uri="{FF2B5EF4-FFF2-40B4-BE49-F238E27FC236}">
                            <a16:creationId xmlns:a16="http://schemas.microsoft.com/office/drawing/2014/main" id="{03F08251-39A8-4AA0-9CDF-CF6777747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487" y="5444721"/>
                        <a:ext cx="1348734" cy="342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CCD1EBC-172C-4E4F-9DBA-0252A118C5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297416" y="3318071"/>
                <a:ext cx="12327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za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podm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nek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0CCD1EBC-172C-4E4F-9DBA-0252A118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6" y="3318071"/>
                <a:ext cx="1232709" cy="246221"/>
              </a:xfrm>
              <a:prstGeom prst="rect">
                <a:avLst/>
              </a:prstGeom>
              <a:blipFill>
                <a:blip r:embed="rId20"/>
                <a:stretch>
                  <a:fillRect l="-1980" t="-2439" r="-4455" b="-365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Skupina 37">
            <a:extLst>
              <a:ext uri="{FF2B5EF4-FFF2-40B4-BE49-F238E27FC236}">
                <a16:creationId xmlns:a16="http://schemas.microsoft.com/office/drawing/2014/main" id="{7105B9AB-18B6-407A-9CD2-DDF20F6B6454}"/>
              </a:ext>
            </a:extLst>
          </p:cNvPr>
          <p:cNvGrpSpPr>
            <a:grpSpLocks noChangeAspect="1"/>
          </p:cNvGrpSpPr>
          <p:nvPr/>
        </p:nvGrpSpPr>
        <p:grpSpPr>
          <a:xfrm>
            <a:off x="1516063" y="5864223"/>
            <a:ext cx="2594646" cy="388938"/>
            <a:chOff x="1517316" y="6707844"/>
            <a:chExt cx="2043783" cy="43215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Objekt 38">
                  <a:extLst>
                    <a:ext uri="{FF2B5EF4-FFF2-40B4-BE49-F238E27FC236}">
                      <a16:creationId xmlns:a16="http://schemas.microsoft.com/office/drawing/2014/main" id="{2D23E84E-6FC2-4A10-A7B2-BEBDAA4F2CF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17316" y="6707844"/>
                <a:ext cx="735544" cy="432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1" imgW="368140" imgH="215806" progId="Equation.3">
                        <p:embed/>
                      </p:oleObj>
                    </mc:Choice>
                    <mc:Fallback>
                      <p:oleObj name="Equation" r:id="rId21" imgW="368140" imgH="215806" progId="Equation.3">
                        <p:embed/>
                        <p:pic>
                          <p:nvPicPr>
                            <p:cNvPr id="39" name="Objekt 38">
                              <a:extLst>
                                <a:ext uri="{FF2B5EF4-FFF2-40B4-BE49-F238E27FC236}">
                                  <a16:creationId xmlns:a16="http://schemas.microsoft.com/office/drawing/2014/main" id="{2D23E84E-6FC2-4A10-A7B2-BEBDAA4F2CF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7316" y="6707844"/>
                              <a:ext cx="735544" cy="432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9" name="Objekt 38">
                  <a:extLst>
                    <a:ext uri="{FF2B5EF4-FFF2-40B4-BE49-F238E27FC236}">
                      <a16:creationId xmlns:a16="http://schemas.microsoft.com/office/drawing/2014/main" id="{2D23E84E-6FC2-4A10-A7B2-BEBDAA4F2CF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17316" y="6707844"/>
                <a:ext cx="735544" cy="432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359" name="Equation" r:id="rId23" imgW="368140" imgH="215806" progId="Equation.3">
                        <p:embed/>
                      </p:oleObj>
                    </mc:Choice>
                    <mc:Fallback>
                      <p:oleObj name="Equation" r:id="rId23" imgW="368140" imgH="215806" progId="Equation.3">
                        <p:embed/>
                        <p:pic>
                          <p:nvPicPr>
                            <p:cNvPr id="39" name="Objekt 38">
                              <a:extLst>
                                <a:ext uri="{FF2B5EF4-FFF2-40B4-BE49-F238E27FC236}">
                                  <a16:creationId xmlns:a16="http://schemas.microsoft.com/office/drawing/2014/main" id="{2D23E84E-6FC2-4A10-A7B2-BEBDAA4F2CF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7316" y="6707844"/>
                              <a:ext cx="735544" cy="432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8789EFF1-90AF-457D-9A07-D86A291E991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354639" y="6712924"/>
                  <a:ext cx="1206460" cy="3248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 sz="1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cs-CZ" sz="19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cs-CZ" sz="1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1</m:t>
                        </m:r>
                        <m:r>
                          <m:rPr>
                            <m:nor/>
                          </m:rPr>
                          <a:rPr lang="en-US" altLang="cs-CZ" sz="19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cs-CZ" sz="1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2; </m:t>
                        </m:r>
                        <m:r>
                          <m:rPr>
                            <m:nor/>
                          </m:rPr>
                          <a:rPr lang="en-US" altLang="cs-CZ" sz="19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cs-CZ" sz="19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cs-CZ" sz="1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cs-CZ" sz="19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cs-CZ" sz="1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cs-CZ" sz="19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cs-CZ" sz="1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cs-CZ" sz="1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8789EFF1-90AF-457D-9A07-D86A291E9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639" y="6712924"/>
                  <a:ext cx="1206460" cy="324876"/>
                </a:xfrm>
                <a:prstGeom prst="rect">
                  <a:avLst/>
                </a:prstGeom>
                <a:blipFill>
                  <a:blip r:embed="rId25"/>
                  <a:stretch>
                    <a:fillRect l="-1195" r="-5578" b="-3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FBD56556-3FAB-4376-BFB5-7D8C97614B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828273" y="4121527"/>
                <a:ext cx="10483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Pelh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ř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imov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FBD56556-3FAB-4376-BFB5-7D8C97614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73" y="4121527"/>
                <a:ext cx="1048364" cy="246221"/>
              </a:xfrm>
              <a:prstGeom prst="rect">
                <a:avLst/>
              </a:prstGeom>
              <a:blipFill>
                <a:blip r:embed="rId26"/>
                <a:stretch>
                  <a:fillRect l="-9884" t="-25000" r="-10465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3BED6A6-1F6A-40BE-A704-F6715F030E6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822663" y="4572439"/>
                <a:ext cx="934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Bene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š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ov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3BED6A6-1F6A-40BE-A704-F6715F0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63" y="4572439"/>
                <a:ext cx="934551" cy="246221"/>
              </a:xfrm>
              <a:prstGeom prst="rect">
                <a:avLst/>
              </a:prstGeom>
              <a:blipFill>
                <a:blip r:embed="rId27"/>
                <a:stretch>
                  <a:fillRect l="-10458" t="-25000" r="-13072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FB9A425A-177E-4CD0-87FF-BDA03205739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822663" y="4992643"/>
                <a:ext cx="7742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Jihlava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FB9A425A-177E-4CD0-87FF-BDA032057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63" y="4992643"/>
                <a:ext cx="774251" cy="246221"/>
              </a:xfrm>
              <a:prstGeom prst="rect">
                <a:avLst/>
              </a:prstGeom>
              <a:blipFill>
                <a:blip r:embed="rId28"/>
                <a:stretch>
                  <a:fillRect l="-12598" t="-25000" r="-15748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1C82909-ADA4-4ECA-8EB6-657D86737C5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822663" y="5448433"/>
                <a:ext cx="673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bor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1C82909-ADA4-4ECA-8EB6-657D8673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63" y="5448433"/>
                <a:ext cx="673261" cy="246221"/>
              </a:xfrm>
              <a:prstGeom prst="rect">
                <a:avLst/>
              </a:prstGeom>
              <a:blipFill>
                <a:blip r:embed="rId29"/>
                <a:stretch>
                  <a:fillRect l="-14414" t="-27500" r="-1711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76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C949DC46-B8B9-4729-A3FC-91B35B133D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5415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C949DC46-B8B9-4729-A3FC-91B35B133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973322"/>
            <a:ext cx="6535739" cy="1217677"/>
          </a:xfrm>
        </p:spPr>
        <p:txBody>
          <a:bodyPr vert="horz">
            <a:normAutofit fontScale="90000"/>
          </a:bodyPr>
          <a:lstStyle/>
          <a:p>
            <a:r>
              <a:rPr lang="cs-CZ"/>
              <a:t>Úvod do operačního výzkumu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cs-CZ" smtClean="0"/>
              <a:t>4</a:t>
            </a:fld>
            <a:endParaRPr lang="cs-CZ"/>
          </a:p>
        </p:txBody>
      </p:sp>
      <p:pic>
        <p:nvPicPr>
          <p:cNvPr id="37" name="Zástupný symbol obrázku 36">
            <a:extLst>
              <a:ext uri="{FF2B5EF4-FFF2-40B4-BE49-F238E27FC236}">
                <a16:creationId xmlns:a16="http://schemas.microsoft.com/office/drawing/2014/main" id="{BE53BC20-CD45-49D0-A278-7BB822E1750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6838"/>
          <a:stretch>
            <a:fillRect/>
          </a:stretch>
        </p:blipFill>
        <p:spPr>
          <a:xfrm>
            <a:off x="7749459" y="-37322"/>
            <a:ext cx="4442541" cy="6180138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537204-4523-4E23-B3C5-2FB5AFE2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754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492A008-6AC0-456C-A23E-B98C456B56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492A008-6AC0-456C-A23E-B98C456B5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Obecný matematický model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FB83BDC-96EE-4E29-8283-AF0175010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1699"/>
              </p:ext>
            </p:extLst>
          </p:nvPr>
        </p:nvGraphicFramePr>
        <p:xfrm>
          <a:off x="1502865" y="2027977"/>
          <a:ext cx="2190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60500" imgH="508000" progId="Equation.DSMT4">
                  <p:embed/>
                </p:oleObj>
              </mc:Choice>
              <mc:Fallback>
                <p:oleObj r:id="rId5" imgW="14605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865" y="2027977"/>
                        <a:ext cx="2190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4ADBED7-7D4B-413A-AEE1-A60D7F8E2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36783"/>
              </p:ext>
            </p:extLst>
          </p:nvPr>
        </p:nvGraphicFramePr>
        <p:xfrm>
          <a:off x="1502865" y="2923553"/>
          <a:ext cx="2381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87500" imgH="508000" progId="Equation.DSMT4">
                  <p:embed/>
                </p:oleObj>
              </mc:Choice>
              <mc:Fallback>
                <p:oleObj r:id="rId7" imgW="1587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865" y="2923553"/>
                        <a:ext cx="2381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B236A17F-F7CC-4F7B-AE9B-F0A73B3AF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45509"/>
              </p:ext>
            </p:extLst>
          </p:nvPr>
        </p:nvGraphicFramePr>
        <p:xfrm>
          <a:off x="1502865" y="3713224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600200" imgH="482600" progId="Equation.DSMT4">
                  <p:embed/>
                </p:oleObj>
              </mc:Choice>
              <mc:Fallback>
                <p:oleObj r:id="rId9" imgW="16002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865" y="3713224"/>
                        <a:ext cx="2400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58C5A223-D019-4FC5-B683-111BFAE3F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15186"/>
              </p:ext>
            </p:extLst>
          </p:nvPr>
        </p:nvGraphicFramePr>
        <p:xfrm>
          <a:off x="1502865" y="4567129"/>
          <a:ext cx="3105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070100" imgH="241300" progId="Equation.DSMT4">
                  <p:embed/>
                </p:oleObj>
              </mc:Choice>
              <mc:Fallback>
                <p:oleObj r:id="rId11" imgW="20701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865" y="4567129"/>
                        <a:ext cx="3105150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446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14166BB4-0380-4AE9-B099-351CDDFE00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4143816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Proměnné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marL="3810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Hodnota účelové funkce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cs-CZ" dirty="0"/>
              <a:t>Přídatné proměnné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Dopravní problém</a:t>
            </a:r>
            <a:endParaRPr lang="en-US"/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356896D0-B506-4675-AD65-06ECAC6A7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26089"/>
              </p:ext>
            </p:extLst>
          </p:nvPr>
        </p:nvGraphicFramePr>
        <p:xfrm>
          <a:off x="1539008" y="2863210"/>
          <a:ext cx="5996110" cy="907288"/>
        </p:xfrm>
        <a:graphic>
          <a:graphicData uri="http://schemas.openxmlformats.org/drawingml/2006/table">
            <a:tbl>
              <a:tblPr/>
              <a:tblGrid>
                <a:gridCol w="1334371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281622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256493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206233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917391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</a:tblGrid>
              <a:tr h="9170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Kapacita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20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4BA82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cs-CZ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Požadavek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192047"/>
                  </a:ext>
                </a:extLst>
              </a:tr>
            </a:tbl>
          </a:graphicData>
        </a:graphic>
      </p:graphicFrame>
      <p:sp>
        <p:nvSpPr>
          <p:cNvPr id="16" name="Obdélník 15">
            <a:extLst>
              <a:ext uri="{FF2B5EF4-FFF2-40B4-BE49-F238E27FC236}">
                <a16:creationId xmlns:a16="http://schemas.microsoft.com/office/drawing/2014/main" id="{993D2FDF-0EDE-4F98-AFAD-EA671A805BDB}"/>
              </a:ext>
            </a:extLst>
          </p:cNvPr>
          <p:cNvSpPr/>
          <p:nvPr/>
        </p:nvSpPr>
        <p:spPr>
          <a:xfrm>
            <a:off x="1439614" y="2370425"/>
            <a:ext cx="228889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řešení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474D2B5-4714-432D-B4BE-972973B73CE4}"/>
                  </a:ext>
                </a:extLst>
              </p:cNvPr>
              <p:cNvSpPr txBox="1"/>
              <p:nvPr/>
            </p:nvSpPr>
            <p:spPr>
              <a:xfrm>
                <a:off x="1439614" y="4273900"/>
                <a:ext cx="1209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37250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474D2B5-4714-432D-B4BE-972973B7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14" y="4273900"/>
                <a:ext cx="1209369" cy="276999"/>
              </a:xfrm>
              <a:prstGeom prst="rect">
                <a:avLst/>
              </a:prstGeom>
              <a:blipFill>
                <a:blip r:embed="rId2"/>
                <a:stretch>
                  <a:fillRect l="-2513" r="-452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C262FC2-D267-4671-9172-282D5BFA47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439616" y="5038286"/>
                <a:ext cx="8356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cs-CZ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C262FC2-D267-4671-9172-282D5BFA4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16" y="5038286"/>
                <a:ext cx="835613" cy="553998"/>
              </a:xfrm>
              <a:prstGeom prst="rect">
                <a:avLst/>
              </a:prstGeom>
              <a:blipFill>
                <a:blip r:embed="rId3"/>
                <a:stretch>
                  <a:fillRect l="-10219" r="-2920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291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D850296-AE55-4A54-AE38-EA28565F79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990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D850296-AE55-4A54-AE38-EA28565F7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4DEB9D-C525-446E-917B-0E9C5E3834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5B7E03-1A0E-4D96-AF2F-27FD6F30A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130FC0-EC2F-4CBC-8C43-39E9DF450EFB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Vychází z dopravního problému.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 přepravě jsou využívány </a:t>
            </a:r>
            <a:r>
              <a:rPr lang="cs-CZ" dirty="0">
                <a:solidFill>
                  <a:srgbClr val="4BA82E"/>
                </a:solidFill>
              </a:rPr>
              <a:t>kontejnery stejné kapacity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BA82E"/>
                </a:solidFill>
              </a:rPr>
              <a:t>Přepravní náklady nejsou vztaženy na přepravovanou jednotku</a:t>
            </a:r>
            <a:r>
              <a:rPr lang="cs-CZ" dirty="0"/>
              <a:t>, ale na </a:t>
            </a:r>
            <a:r>
              <a:rPr lang="cs-CZ" dirty="0">
                <a:solidFill>
                  <a:srgbClr val="4BA82E"/>
                </a:solidFill>
              </a:rPr>
              <a:t>přepravu jednoho kontejneru</a:t>
            </a:r>
            <a:r>
              <a:rPr lang="cs-CZ" dirty="0"/>
              <a:t> mezi dodavatelem a odběratelem.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Cílem je určit </a:t>
            </a:r>
            <a:r>
              <a:rPr lang="cs-CZ" dirty="0">
                <a:solidFill>
                  <a:srgbClr val="4BA82E"/>
                </a:solidFill>
              </a:rPr>
              <a:t>objem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přepravy </a:t>
            </a:r>
            <a:r>
              <a:rPr lang="cs-CZ" dirty="0"/>
              <a:t>mezi dodavatelem a odběratelem a </a:t>
            </a:r>
            <a:r>
              <a:rPr lang="cs-CZ" dirty="0">
                <a:solidFill>
                  <a:srgbClr val="4BA82E"/>
                </a:solidFill>
              </a:rPr>
              <a:t>počet kontejnerů </a:t>
            </a:r>
            <a:r>
              <a:rPr lang="cs-CZ" dirty="0"/>
              <a:t>použitých k přepravě.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2C086-CC57-45FE-8CA9-261B1DFD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100D482-19B7-4D66-8FFE-D7AA11A8C2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Kontejnerový dopravní problém</a:t>
            </a:r>
          </a:p>
        </p:txBody>
      </p:sp>
    </p:spTree>
    <p:extLst>
      <p:ext uri="{BB962C8B-B14F-4D97-AF65-F5344CB8AC3E}">
        <p14:creationId xmlns:p14="http://schemas.microsoft.com/office/powerpoint/2010/main" val="507372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43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Předpokládejme, že si v předešlém příkladu</a:t>
            </a:r>
            <a:r>
              <a:rPr lang="cs-CZ" dirty="0"/>
              <a:t> bude přepravní společnost účtovat ceny za přepravu (pronájem) jednoho vagónu mezi jednotlivými dodavateli a odběrateli.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K přepravě lze použít </a:t>
            </a:r>
            <a:r>
              <a:rPr lang="cs-CZ" dirty="0">
                <a:solidFill>
                  <a:srgbClr val="4BA82E"/>
                </a:solidFill>
              </a:rPr>
              <a:t>vagóny </a:t>
            </a:r>
            <a:r>
              <a:rPr lang="cs-CZ" dirty="0"/>
              <a:t>o</a:t>
            </a:r>
            <a:r>
              <a:rPr lang="cs-CZ" dirty="0">
                <a:solidFill>
                  <a:srgbClr val="4BA82E"/>
                </a:solidFill>
              </a:rPr>
              <a:t> kapacitě 18 tun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jednak určit, </a:t>
            </a:r>
            <a:r>
              <a:rPr lang="cs-CZ" dirty="0">
                <a:solidFill>
                  <a:srgbClr val="4BA82E"/>
                </a:solidFill>
              </a:rPr>
              <a:t>kolik tun brambor se bude přepravovat mezi jednotlivými místy</a:t>
            </a:r>
            <a:r>
              <a:rPr lang="cs-CZ" dirty="0"/>
              <a:t>, ale také stanovit, </a:t>
            </a:r>
            <a:r>
              <a:rPr lang="cs-CZ" dirty="0">
                <a:solidFill>
                  <a:srgbClr val="4BA82E"/>
                </a:solidFill>
              </a:rPr>
              <a:t>kolik vagónů bude na tuto přepravu použito</a:t>
            </a:r>
            <a:r>
              <a:rPr lang="cs-CZ" dirty="0"/>
              <a:t>, aby i v tomto případě byly celkové přepravní</a:t>
            </a:r>
            <a:r>
              <a:rPr lang="cs-CZ" dirty="0">
                <a:solidFill>
                  <a:srgbClr val="4BA82E"/>
                </a:solidFill>
              </a:rPr>
              <a:t> náklady minimální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Kontejnerový dopravní problém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58178D9-B98C-464C-B48A-DCACF725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DB1247-C28B-42A8-8784-272894897322}"/>
              </a:ext>
            </a:extLst>
          </p:cNvPr>
          <p:cNvSpPr/>
          <p:nvPr/>
        </p:nvSpPr>
        <p:spPr>
          <a:xfrm>
            <a:off x="1072640" y="3930959"/>
            <a:ext cx="473026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Zadání kontejnerového dopravního problému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23CF005-C1B0-4E4D-9871-5117195AD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76996"/>
              </p:ext>
            </p:extLst>
          </p:nvPr>
        </p:nvGraphicFramePr>
        <p:xfrm>
          <a:off x="1209091" y="4337047"/>
          <a:ext cx="6460336" cy="967740"/>
        </p:xfrm>
        <a:graphic>
          <a:graphicData uri="http://schemas.openxmlformats.org/drawingml/2006/table">
            <a:tbl>
              <a:tblPr/>
              <a:tblGrid>
                <a:gridCol w="1128088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409237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409237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409237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1104537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Kapacita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3700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Požadavek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0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5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36EE770-9B87-4888-8D12-7AE4A387CD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2192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36EE770-9B87-4888-8D12-7AE4A387C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ástupný text 4">
                <a:extLst>
                  <a:ext uri="{FF2B5EF4-FFF2-40B4-BE49-F238E27FC236}">
                    <a16:creationId xmlns:a16="http://schemas.microsoft.com/office/drawing/2014/main" id="{AB1EFCF1-64B5-4DB9-8064-63D400E246EF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317005" cy="4430461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dirty="0">
                    <a:solidFill>
                      <a:srgbClr val="4BA82E"/>
                    </a:solidFill>
                  </a:rPr>
                  <a:t>Matematický model vychází z matematického modelu dopravního problému</a:t>
                </a:r>
                <a:r>
                  <a:rPr lang="cs-CZ" dirty="0"/>
                  <a:t>.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b="1" dirty="0"/>
                  <a:t>Proměnné</a:t>
                </a:r>
              </a:p>
              <a:p>
                <a:pPr lvl="1" indent="0">
                  <a:lnSpc>
                    <a:spcPct val="110000"/>
                  </a:lnSpc>
                  <a:buNone/>
                  <a:tabLst>
                    <a:tab pos="19700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= objem přepravy (v tunách) od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err="1"/>
                  <a:t>tého</a:t>
                </a:r>
                <a:r>
                  <a:rPr lang="cs-CZ" dirty="0"/>
                  <a:t> dodavatele 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err="1"/>
                  <a:t>tému</a:t>
                </a:r>
                <a:r>
                  <a:rPr lang="cs-CZ" dirty="0"/>
                  <a:t> odběrateli.</a:t>
                </a:r>
              </a:p>
              <a:p>
                <a:pPr lvl="1" indent="0">
                  <a:lnSpc>
                    <a:spcPct val="110000"/>
                  </a:lnSpc>
                  <a:buNone/>
                  <a:tabLst>
                    <a:tab pos="19700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= počet kontejnerů, které budou použity k přepravě od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err="1"/>
                  <a:t>tého</a:t>
                </a:r>
                <a:r>
                  <a:rPr lang="cs-CZ" dirty="0"/>
                  <a:t> dodavatele 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err="1"/>
                  <a:t>tému</a:t>
                </a:r>
                <a:r>
                  <a:rPr lang="cs-CZ" dirty="0"/>
                  <a:t> odběrateli.</a:t>
                </a:r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b="1" dirty="0"/>
                  <a:t>Účelová funkce</a:t>
                </a:r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endParaRPr lang="cs-CZ" b="1" dirty="0"/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endParaRPr lang="cs-CZ" b="1" dirty="0"/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b="1" dirty="0"/>
                  <a:t>Omezující podmínky</a:t>
                </a:r>
              </a:p>
              <a:p>
                <a:pPr marL="608400" indent="-230400">
                  <a:lnSpc>
                    <a:spcPct val="110000"/>
                  </a:lnSpc>
                  <a:buFont typeface="Wingdings" panose="05000000000000000000" pitchFamily="2" charset="2"/>
                  <a:buChar char="§"/>
                  <a:tabLst>
                    <a:tab pos="1970088" algn="l"/>
                  </a:tabLst>
                </a:pPr>
                <a:r>
                  <a:rPr lang="cs-CZ" dirty="0"/>
                  <a:t>K podmínkám v dopravním problému je nutné přidat následující omezující podmínky:</a:t>
                </a:r>
              </a:p>
            </p:txBody>
          </p:sp>
        </mc:Choice>
        <mc:Fallback xmlns="">
          <p:sp>
            <p:nvSpPr>
              <p:cNvPr id="18" name="Zástupný text 4">
                <a:extLst>
                  <a:ext uri="{FF2B5EF4-FFF2-40B4-BE49-F238E27FC236}">
                    <a16:creationId xmlns:a16="http://schemas.microsoft.com/office/drawing/2014/main" id="{AB1EFCF1-64B5-4DB9-8064-63D400E24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317005" cy="4430461"/>
              </a:xfrm>
              <a:blipFill>
                <a:blip r:embed="rId6"/>
                <a:stretch>
                  <a:fillRect l="-216" t="-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Kontejnerový dopravní problém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B71B1-CFD9-4EDE-A6CD-AB6CDEB0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28E7F0D-E7B7-43E8-BCD7-BBF50CAC1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57879"/>
              </p:ext>
            </p:extLst>
          </p:nvPr>
        </p:nvGraphicFramePr>
        <p:xfrm>
          <a:off x="1133230" y="3585561"/>
          <a:ext cx="235712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73200" imgH="508000" progId="Equation.DSMT4">
                  <p:embed/>
                </p:oleObj>
              </mc:Choice>
              <mc:Fallback>
                <p:oleObj r:id="rId7" imgW="1473200" imgH="50800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28E7F0D-E7B7-43E8-BCD7-BBF50CAC1B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230" y="3585561"/>
                        <a:ext cx="235712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793BB018-6F7C-4BBF-AE5F-26C01167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8623BF81-7CA2-4823-A664-ABAEFC24B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74125"/>
              </p:ext>
            </p:extLst>
          </p:nvPr>
        </p:nvGraphicFramePr>
        <p:xfrm>
          <a:off x="1133230" y="5235081"/>
          <a:ext cx="357632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35200" imgH="241300" progId="Equation.DSMT4">
                  <p:embed/>
                </p:oleObj>
              </mc:Choice>
              <mc:Fallback>
                <p:oleObj r:id="rId9" imgW="22352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230" y="5235081"/>
                        <a:ext cx="3576320" cy="38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3CFFD5FD-0C58-4711-8C84-ECECA9BC3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8276"/>
              </p:ext>
            </p:extLst>
          </p:nvPr>
        </p:nvGraphicFramePr>
        <p:xfrm>
          <a:off x="1133230" y="5761615"/>
          <a:ext cx="392176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451100" imgH="241300" progId="Equation.DSMT4">
                  <p:embed/>
                </p:oleObj>
              </mc:Choice>
              <mc:Fallback>
                <p:oleObj r:id="rId11" imgW="24511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230" y="5761615"/>
                        <a:ext cx="3921760" cy="38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27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45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Kontejnerový dopravní problém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58178D9-B98C-464C-B48A-DCACF725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DB1247-C28B-42A8-8784-272894897322}"/>
              </a:ext>
            </a:extLst>
          </p:cNvPr>
          <p:cNvSpPr/>
          <p:nvPr/>
        </p:nvSpPr>
        <p:spPr>
          <a:xfrm>
            <a:off x="978856" y="2188723"/>
            <a:ext cx="234981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přepravy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23CF005-C1B0-4E4D-9871-5117195AD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30606"/>
              </p:ext>
            </p:extLst>
          </p:nvPr>
        </p:nvGraphicFramePr>
        <p:xfrm>
          <a:off x="1115307" y="2594811"/>
          <a:ext cx="5062261" cy="725805"/>
        </p:xfrm>
        <a:graphic>
          <a:graphicData uri="http://schemas.openxmlformats.org/drawingml/2006/table">
            <a:tbl>
              <a:tblPr/>
              <a:tblGrid>
                <a:gridCol w="1066261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</a:tbl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id="{D36EDDCE-F1D8-4855-893C-22F55D1BBF4A}"/>
              </a:ext>
            </a:extLst>
          </p:cNvPr>
          <p:cNvSpPr/>
          <p:nvPr/>
        </p:nvSpPr>
        <p:spPr>
          <a:xfrm>
            <a:off x="978856" y="3532192"/>
            <a:ext cx="214757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vagónů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F691E464-55D7-49B4-8224-7CC3437F8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37286"/>
              </p:ext>
            </p:extLst>
          </p:nvPr>
        </p:nvGraphicFramePr>
        <p:xfrm>
          <a:off x="1115307" y="3938280"/>
          <a:ext cx="5062261" cy="725805"/>
        </p:xfrm>
        <a:graphic>
          <a:graphicData uri="http://schemas.openxmlformats.org/drawingml/2006/table">
            <a:tbl>
              <a:tblPr/>
              <a:tblGrid>
                <a:gridCol w="1066261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Benešov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Tábor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Humpolec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Pelhřimov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230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9E7D0FC-D322-49E9-85D2-5B3ACC6094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6067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9E7D0FC-D322-49E9-85D2-5B3ACC609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Zadání úlohy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Dvě množiny</a:t>
            </a:r>
            <a:r>
              <a:rPr lang="en-US" dirty="0"/>
              <a:t> </a:t>
            </a:r>
            <a:r>
              <a:rPr lang="cs-CZ" dirty="0"/>
              <a:t>prvků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Každému prvku </a:t>
            </a:r>
            <a:r>
              <a:rPr lang="cs-CZ" dirty="0"/>
              <a:t>z </a:t>
            </a:r>
            <a:r>
              <a:rPr lang="cs-CZ" dirty="0">
                <a:solidFill>
                  <a:srgbClr val="4BA82E"/>
                </a:solidFill>
              </a:rPr>
              <a:t>první množiny </a:t>
            </a:r>
            <a:r>
              <a:rPr lang="cs-CZ" dirty="0"/>
              <a:t>je</a:t>
            </a:r>
            <a:r>
              <a:rPr lang="cs-CZ" dirty="0">
                <a:solidFill>
                  <a:srgbClr val="4BA82E"/>
                </a:solidFill>
              </a:rPr>
              <a:t> přiřazen právě jeden </a:t>
            </a:r>
            <a:r>
              <a:rPr lang="cs-CZ" dirty="0"/>
              <a:t>prvek z </a:t>
            </a:r>
            <a:r>
              <a:rPr lang="cs-CZ" dirty="0">
                <a:solidFill>
                  <a:srgbClr val="4BA82E"/>
                </a:solidFill>
              </a:rPr>
              <a:t>druhé množiny.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Každému prvku </a:t>
            </a:r>
            <a:r>
              <a:rPr lang="cs-CZ" dirty="0"/>
              <a:t>z </a:t>
            </a:r>
            <a:r>
              <a:rPr lang="cs-CZ" dirty="0">
                <a:solidFill>
                  <a:srgbClr val="4BA82E"/>
                </a:solidFill>
              </a:rPr>
              <a:t>druhé množiny </a:t>
            </a:r>
            <a:r>
              <a:rPr lang="cs-CZ" dirty="0"/>
              <a:t>je</a:t>
            </a:r>
            <a:r>
              <a:rPr lang="cs-CZ" dirty="0">
                <a:solidFill>
                  <a:srgbClr val="4BA82E"/>
                </a:solidFill>
              </a:rPr>
              <a:t> přiřazen právě jeden </a:t>
            </a:r>
            <a:r>
              <a:rPr lang="cs-CZ" dirty="0"/>
              <a:t>prvek z </a:t>
            </a:r>
            <a:r>
              <a:rPr lang="cs-CZ" dirty="0">
                <a:solidFill>
                  <a:srgbClr val="4BA82E"/>
                </a:solidFill>
              </a:rPr>
              <a:t>první množiny.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Přiřazení</a:t>
            </a:r>
            <a:r>
              <a:rPr lang="cs-CZ" dirty="0"/>
              <a:t> každého páru je </a:t>
            </a:r>
            <a:r>
              <a:rPr lang="cs-CZ" dirty="0">
                <a:solidFill>
                  <a:srgbClr val="4BA82E"/>
                </a:solidFill>
              </a:rPr>
              <a:t>ohodnoceno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maximalizovat</a:t>
            </a:r>
            <a:r>
              <a:rPr lang="cs-CZ" dirty="0"/>
              <a:t>/</a:t>
            </a:r>
            <a:r>
              <a:rPr lang="cs-CZ" dirty="0">
                <a:solidFill>
                  <a:srgbClr val="4BA82E"/>
                </a:solidFill>
              </a:rPr>
              <a:t>minimalizovat</a:t>
            </a:r>
            <a:r>
              <a:rPr lang="cs-CZ" dirty="0"/>
              <a:t> celkové ohodnocení </a:t>
            </a:r>
            <a:r>
              <a:rPr lang="cs-CZ" dirty="0">
                <a:solidFill>
                  <a:srgbClr val="4BA82E"/>
                </a:solidFill>
              </a:rPr>
              <a:t>přiřazených prvků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Předpokladem</a:t>
            </a:r>
            <a:r>
              <a:rPr lang="cs-CZ" dirty="0"/>
              <a:t> je stejný počet prvků v obou množinách (</a:t>
            </a:r>
            <a:r>
              <a:rPr lang="cs-CZ" dirty="0">
                <a:solidFill>
                  <a:srgbClr val="4BA82E"/>
                </a:solidFill>
              </a:rPr>
              <a:t>vyrovnaný problém</a:t>
            </a:r>
            <a:r>
              <a:rPr lang="cs-CZ" dirty="0"/>
              <a:t>).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9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24A867B-B4E5-41E1-AE93-9C33ADEFDB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15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24A867B-B4E5-41E1-AE93-9C33ADEFD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Lineární programování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Stavební firma má za úkol vyhloubit základy na čtyřech parcelách v </a:t>
            </a:r>
            <a:r>
              <a:rPr lang="cs-CZ" dirty="0">
                <a:solidFill>
                  <a:srgbClr val="4BA82E"/>
                </a:solidFill>
              </a:rPr>
              <a:t>pražských čtvrtích </a:t>
            </a:r>
            <a:r>
              <a:rPr lang="cs-CZ" dirty="0"/>
              <a:t>(Michle, Prosek, Radlice, Troja).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Výkopové práce </a:t>
            </a:r>
            <a:r>
              <a:rPr lang="cs-CZ" dirty="0"/>
              <a:t>budou provedeny bagry, nacházejícími se ve čtyřech různých garážích. Vzdálenosti (v km) mezi garážemi a parcelami jsou uvedeny v tabulce 12.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minimalizovat</a:t>
            </a:r>
            <a:r>
              <a:rPr lang="cs-CZ" dirty="0"/>
              <a:t> celkovou vzdálenost, nutnou pro přepravu bagrů na staveniště. Předpokladem je, že výkopové práce na všech parcelách budou probíhat současně, tj. na každé parcele bude pracovat právě jeden bagr.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6B2D565-280A-4E5C-A3D9-6CBE5A49F912}"/>
              </a:ext>
            </a:extLst>
          </p:cNvPr>
          <p:cNvSpPr/>
          <p:nvPr/>
        </p:nvSpPr>
        <p:spPr>
          <a:xfrm>
            <a:off x="1070347" y="3970738"/>
            <a:ext cx="52752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Vzdálenosti mezi garážemi a stavebními parcelami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B12DD57A-24CF-4096-8B00-CE3CD627A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59022"/>
              </p:ext>
            </p:extLst>
          </p:nvPr>
        </p:nvGraphicFramePr>
        <p:xfrm>
          <a:off x="1159609" y="4375339"/>
          <a:ext cx="4839798" cy="1245675"/>
        </p:xfrm>
        <a:graphic>
          <a:graphicData uri="http://schemas.openxmlformats.org/drawingml/2006/table">
            <a:tbl>
              <a:tblPr/>
              <a:tblGrid>
                <a:gridCol w="1239798">
                  <a:extLst>
                    <a:ext uri="{9D8B030D-6E8A-4147-A177-3AD203B41FA5}">
                      <a16:colId xmlns:a16="http://schemas.microsoft.com/office/drawing/2014/main" val="20774069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711891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8867873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413184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36430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Michle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Prosek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Radlice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Troja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85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247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80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19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09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  <p:grpSp>
        <p:nvGrpSpPr>
          <p:cNvPr id="31" name="Group 51">
            <a:extLst>
              <a:ext uri="{FF2B5EF4-FFF2-40B4-BE49-F238E27FC236}">
                <a16:creationId xmlns:a16="http://schemas.microsoft.com/office/drawing/2014/main" id="{BFF4D187-4B54-4F73-8D5E-F3D18B0EEA82}"/>
              </a:ext>
            </a:extLst>
          </p:cNvPr>
          <p:cNvGrpSpPr>
            <a:grpSpLocks/>
          </p:cNvGrpSpPr>
          <p:nvPr/>
        </p:nvGrpSpPr>
        <p:grpSpPr bwMode="auto">
          <a:xfrm>
            <a:off x="1410714" y="2089096"/>
            <a:ext cx="7764393" cy="1390650"/>
            <a:chOff x="1056" y="2592"/>
            <a:chExt cx="4272" cy="876"/>
          </a:xfrm>
        </p:grpSpPr>
        <p:sp>
          <p:nvSpPr>
            <p:cNvPr id="32" name="Rectangle 46">
              <a:extLst>
                <a:ext uri="{FF2B5EF4-FFF2-40B4-BE49-F238E27FC236}">
                  <a16:creationId xmlns:a16="http://schemas.microsoft.com/office/drawing/2014/main" id="{DDDFE782-33B9-4822-B09E-FDDEA61F6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28"/>
              <a:ext cx="67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i="1" u="none" strike="noStrike" kern="0" cap="none" spc="0" normalizeH="0" baseline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</a:rPr>
                <a:t>x</a:t>
              </a:r>
              <a:r>
                <a:rPr kumimoji="0" lang="en-US" sz="1900" i="1" u="none" strike="noStrike" kern="0" cap="none" spc="0" normalizeH="0" baseline="-30000">
                  <a:ln>
                    <a:noFill/>
                  </a:ln>
                  <a:uLnTx/>
                  <a:uFillTx/>
                  <a:latin typeface="Times New Roman" panose="02020603050405020304" pitchFamily="18" charset="0"/>
                </a:rPr>
                <a:t>ij </a:t>
              </a:r>
              <a:r>
                <a:rPr kumimoji="0" lang="en-US" sz="1900" i="1" u="none" strike="noStrike" kern="0" cap="none" spc="0" normalizeH="0" baseline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33" name="Line 47">
              <a:extLst>
                <a:ext uri="{FF2B5EF4-FFF2-40B4-BE49-F238E27FC236}">
                  <a16:creationId xmlns:a16="http://schemas.microsoft.com/office/drawing/2014/main" id="{0909DC8F-9278-4B64-815B-FD16E5233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784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i="0" u="none" strike="noStrike" kern="0" cap="none" spc="0" normalizeH="0" baseline="0">
                <a:ln>
                  <a:noFill/>
                </a:ln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Line 48">
              <a:extLst>
                <a:ext uri="{FF2B5EF4-FFF2-40B4-BE49-F238E27FC236}">
                  <a16:creationId xmlns:a16="http://schemas.microsoft.com/office/drawing/2014/main" id="{140C106A-3E97-4877-8AFE-0D8598BFC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072"/>
              <a:ext cx="3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i="0" u="none" strike="noStrike" kern="0" cap="none" spc="0" normalizeH="0" baseline="0">
                <a:ln>
                  <a:noFill/>
                </a:ln>
                <a:uLnTx/>
                <a:uFillTx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9">
                  <a:extLst>
                    <a:ext uri="{FF2B5EF4-FFF2-40B4-BE49-F238E27FC236}">
                      <a16:creationId xmlns:a16="http://schemas.microsoft.com/office/drawing/2014/main" id="{888EBC64-01DC-4E19-8686-7248BA33F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592"/>
                  <a:ext cx="3168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74650" marR="0" lvl="0" indent="-37465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00" i="0" u="none" strike="noStrike" kern="0" cap="none" spc="0" normalizeH="0" baseline="0" dirty="0">
                      <a:ln>
                        <a:noFill/>
                      </a:ln>
                      <a:uLnTx/>
                      <a:uFillTx/>
                      <a:latin typeface="Times New Roman" panose="02020603050405020304" pitchFamily="18" charset="0"/>
                    </a:rPr>
                    <a:t>1</a:t>
                  </a:r>
                  <a:r>
                    <a:rPr kumimoji="0" lang="cs-CZ" sz="1900" i="0" u="none" strike="noStrike" kern="0" cap="none" spc="0" normalizeH="0" baseline="0" dirty="0">
                      <a:ln>
                        <a:noFill/>
                      </a:ln>
                      <a:uLnTx/>
                      <a:uFillTx/>
                      <a:latin typeface="Times New Roman" panose="02020603050405020304" pitchFamily="18" charset="0"/>
                    </a:rPr>
                    <a:t>   Jestliže bagr z garáže </a:t>
                  </a:r>
                  <a14:m>
                    <m:oMath xmlns:m="http://schemas.openxmlformats.org/officeDocument/2006/math">
                      <m:r>
                        <a:rPr kumimoji="0" lang="cs-CZ" sz="1900" i="1" u="none" strike="noStrike" kern="0" cap="none" spc="0" normalizeH="0" baseline="0" dirty="0" smtClean="0">
                          <a:ln>
                            <a:noFill/>
                          </a:ln>
                          <a:uLnTx/>
                          <a:uFillTx/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kumimoji="0" lang="cs-CZ" sz="1900" i="0" u="none" strike="noStrike" kern="0" cap="none" spc="0" normalizeH="0" baseline="0" dirty="0">
                      <a:ln>
                        <a:noFill/>
                      </a:ln>
                      <a:uLnTx/>
                      <a:uFillTx/>
                      <a:latin typeface="Times New Roman" panose="02020603050405020304" pitchFamily="18" charset="0"/>
                    </a:rPr>
                    <a:t> bude pracovat na staveništi </a:t>
                  </a:r>
                  <a14:m>
                    <m:oMath xmlns:m="http://schemas.openxmlformats.org/officeDocument/2006/math">
                      <m:r>
                        <a:rPr kumimoji="0" lang="cs-CZ" sz="1900" i="1" u="none" strike="noStrike" kern="0" cap="none" spc="0" normalizeH="0" baseline="0" dirty="0" smtClean="0">
                          <a:ln>
                            <a:noFill/>
                          </a:ln>
                          <a:uLnTx/>
                          <a:uFillTx/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kumimoji="0" lang="cs-CZ" sz="1900" i="0" u="none" strike="noStrike" kern="0" cap="none" spc="0" normalizeH="0" baseline="0" dirty="0">
                      <a:ln>
                        <a:noFill/>
                      </a:ln>
                      <a:uLnTx/>
                      <a:uFillTx/>
                      <a:latin typeface="Times New Roman" panose="02020603050405020304" pitchFamily="18" charset="0"/>
                    </a:rPr>
                    <a:t>,</a:t>
                  </a:r>
                  <a:endParaRPr kumimoji="0" lang="en-US" sz="1900" i="0" u="none" strike="noStrike" kern="0" cap="none" spc="0" normalizeH="0" baseline="0" dirty="0">
                    <a:ln>
                      <a:noFill/>
                    </a:ln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9">
                  <a:extLst>
                    <a:ext uri="{FF2B5EF4-FFF2-40B4-BE49-F238E27FC236}">
                      <a16:creationId xmlns:a16="http://schemas.microsoft.com/office/drawing/2014/main" id="{888EBC64-01DC-4E19-8686-7248BA33F9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60" y="2592"/>
                  <a:ext cx="3168" cy="242"/>
                </a:xfrm>
                <a:prstGeom prst="rect">
                  <a:avLst/>
                </a:prstGeom>
                <a:blipFill>
                  <a:blip r:embed="rId2"/>
                  <a:stretch>
                    <a:fillRect l="-1059" t="-7937" b="-26984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id="{9ED06AED-F062-4D3E-A508-912F3BBD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16"/>
              <a:ext cx="192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i="0" u="none" strike="noStrike" kern="0" cap="none" spc="0" normalizeH="0" baseline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</a:rPr>
                <a:t>0   </a:t>
              </a:r>
              <a:r>
                <a:rPr kumimoji="0" lang="cs-CZ" sz="1900" i="0" u="none" strike="noStrike" kern="0" cap="none" spc="0" normalizeH="0" baseline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</a:rPr>
                <a:t>jinak,</a:t>
              </a:r>
              <a:endParaRPr kumimoji="0" lang="en-US" sz="1900" i="0" u="none" strike="noStrike" kern="0" cap="none" spc="0" normalizeH="0" baseline="0" dirty="0">
                <a:ln>
                  <a:noFill/>
                </a:ln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62A1494-709A-47DF-95D6-B1196A0CF25F}"/>
                  </a:ext>
                </a:extLst>
              </p:cNvPr>
              <p:cNvSpPr txBox="1"/>
              <p:nvPr/>
            </p:nvSpPr>
            <p:spPr>
              <a:xfrm>
                <a:off x="9175107" y="2547456"/>
                <a:ext cx="1140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=1,2,3,4,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62A1494-709A-47DF-95D6-B1196A0C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7" y="2547456"/>
                <a:ext cx="1140633" cy="276999"/>
              </a:xfrm>
              <a:prstGeom prst="rect">
                <a:avLst/>
              </a:prstGeom>
              <a:blipFill>
                <a:blip r:embed="rId3"/>
                <a:stretch>
                  <a:fillRect l="-4813" r="-1070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AE1FC6B-B2A1-4A4A-848C-A530508ABE02}"/>
                  </a:ext>
                </a:extLst>
              </p:cNvPr>
              <p:cNvSpPr txBox="1"/>
              <p:nvPr/>
            </p:nvSpPr>
            <p:spPr>
              <a:xfrm>
                <a:off x="9175107" y="2862844"/>
                <a:ext cx="1146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=1,2,3,4.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AE1FC6B-B2A1-4A4A-848C-A530508A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7" y="2862844"/>
                <a:ext cx="1146916" cy="276999"/>
              </a:xfrm>
              <a:prstGeom prst="rect">
                <a:avLst/>
              </a:prstGeom>
              <a:blipFill>
                <a:blip r:embed="rId4"/>
                <a:stretch>
                  <a:fillRect l="-6915" t="-4444" r="-1064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144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Matematický model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  <p:graphicFrame>
        <p:nvGraphicFramePr>
          <p:cNvPr id="32" name="Objekt 31">
            <a:extLst>
              <a:ext uri="{FF2B5EF4-FFF2-40B4-BE49-F238E27FC236}">
                <a16:creationId xmlns:a16="http://schemas.microsoft.com/office/drawing/2014/main" id="{77248A8B-9FFF-4BFA-B7DB-800B130D5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72" y="2960343"/>
          <a:ext cx="2277872" cy="138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914400" progId="Equation.3">
                  <p:embed/>
                </p:oleObj>
              </mc:Choice>
              <mc:Fallback>
                <p:oleObj name="Equation" r:id="rId2" imgW="1498600" imgH="914400" progId="Equation.3">
                  <p:embed/>
                  <p:pic>
                    <p:nvPicPr>
                      <p:cNvPr id="32" name="Objekt 31">
                        <a:extLst>
                          <a:ext uri="{FF2B5EF4-FFF2-40B4-BE49-F238E27FC236}">
                            <a16:creationId xmlns:a16="http://schemas.microsoft.com/office/drawing/2014/main" id="{77248A8B-9FFF-4BFA-B7DB-800B130D5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972" y="2960343"/>
                        <a:ext cx="2277872" cy="138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>
            <a:extLst>
              <a:ext uri="{FF2B5EF4-FFF2-40B4-BE49-F238E27FC236}">
                <a16:creationId xmlns:a16="http://schemas.microsoft.com/office/drawing/2014/main" id="{379ACC63-39BA-443F-932C-981688B0C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72" y="4709962"/>
          <a:ext cx="2277872" cy="138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914400" progId="Equation.3">
                  <p:embed/>
                </p:oleObj>
              </mc:Choice>
              <mc:Fallback>
                <p:oleObj name="Equation" r:id="rId4" imgW="1498600" imgH="914400" progId="Equation.3">
                  <p:embed/>
                  <p:pic>
                    <p:nvPicPr>
                      <p:cNvPr id="33" name="Objekt 32">
                        <a:extLst>
                          <a:ext uri="{FF2B5EF4-FFF2-40B4-BE49-F238E27FC236}">
                            <a16:creationId xmlns:a16="http://schemas.microsoft.com/office/drawing/2014/main" id="{379ACC63-39BA-443F-932C-981688B0C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972" y="4709962"/>
                        <a:ext cx="2277872" cy="138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CD5D8DD-E525-40FF-AC15-1EA2E35A6D04}"/>
                  </a:ext>
                </a:extLst>
              </p:cNvPr>
              <p:cNvSpPr txBox="1"/>
              <p:nvPr/>
            </p:nvSpPr>
            <p:spPr>
              <a:xfrm>
                <a:off x="1145981" y="2104157"/>
                <a:ext cx="1298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Minimalizovat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CD5D8DD-E525-40FF-AC15-1EA2E35A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81" y="2104157"/>
                <a:ext cx="1298432" cy="246221"/>
              </a:xfrm>
              <a:prstGeom prst="rect">
                <a:avLst/>
              </a:prstGeom>
              <a:blipFill>
                <a:blip r:embed="rId7"/>
                <a:stretch>
                  <a:fillRect l="-3286" r="-2347" b="-97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kt 44">
            <a:extLst>
              <a:ext uri="{FF2B5EF4-FFF2-40B4-BE49-F238E27FC236}">
                <a16:creationId xmlns:a16="http://schemas.microsoft.com/office/drawing/2014/main" id="{CC29168B-CC64-4864-93BA-1A934D63D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77864"/>
              </p:ext>
            </p:extLst>
          </p:nvPr>
        </p:nvGraphicFramePr>
        <p:xfrm>
          <a:off x="2582461" y="2070545"/>
          <a:ext cx="2644648" cy="32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900" imgH="215900" progId="Equation.3">
                  <p:embed/>
                </p:oleObj>
              </mc:Choice>
              <mc:Fallback>
                <p:oleObj name="Equation" r:id="rId8" imgW="1739900" imgH="215900" progId="Equation.3">
                  <p:embed/>
                  <p:pic>
                    <p:nvPicPr>
                      <p:cNvPr id="45" name="Objekt 44">
                        <a:extLst>
                          <a:ext uri="{FF2B5EF4-FFF2-40B4-BE49-F238E27FC236}">
                            <a16:creationId xmlns:a16="http://schemas.microsoft.com/office/drawing/2014/main" id="{CC29168B-CC64-4864-93BA-1A934D63D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461" y="2070545"/>
                        <a:ext cx="2644648" cy="328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DF75062B-4252-458A-AE5F-EE59FEDE5139}"/>
                  </a:ext>
                </a:extLst>
              </p:cNvPr>
              <p:cNvSpPr txBox="1"/>
              <p:nvPr/>
            </p:nvSpPr>
            <p:spPr>
              <a:xfrm>
                <a:off x="4427587" y="2960343"/>
                <a:ext cx="868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Gar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áž 1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DF75062B-4252-458A-AE5F-EE59FEDE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2960343"/>
                <a:ext cx="868828" cy="246221"/>
              </a:xfrm>
              <a:prstGeom prst="rect">
                <a:avLst/>
              </a:prstGeom>
              <a:blipFill>
                <a:blip r:embed="rId10"/>
                <a:stretch>
                  <a:fillRect l="-11189" t="-27500" r="-13287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B3C63015-1D09-4386-B847-9B742DF0B7E6}"/>
                  </a:ext>
                </a:extLst>
              </p:cNvPr>
              <p:cNvSpPr txBox="1"/>
              <p:nvPr/>
            </p:nvSpPr>
            <p:spPr>
              <a:xfrm>
                <a:off x="4427587" y="3310595"/>
                <a:ext cx="868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Gar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áž 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B3C63015-1D09-4386-B847-9B742DF0B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3310595"/>
                <a:ext cx="868828" cy="246221"/>
              </a:xfrm>
              <a:prstGeom prst="rect">
                <a:avLst/>
              </a:prstGeom>
              <a:blipFill>
                <a:blip r:embed="rId11"/>
                <a:stretch>
                  <a:fillRect l="-11189" t="-25000" r="-12587" b="-5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C100315D-DC0A-4602-A1BD-D0C80DCB47A7}"/>
                  </a:ext>
                </a:extLst>
              </p:cNvPr>
              <p:cNvSpPr txBox="1"/>
              <p:nvPr/>
            </p:nvSpPr>
            <p:spPr>
              <a:xfrm>
                <a:off x="4427587" y="3655136"/>
                <a:ext cx="868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Gar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áž 3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C100315D-DC0A-4602-A1BD-D0C80DCB4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3655136"/>
                <a:ext cx="868828" cy="246221"/>
              </a:xfrm>
              <a:prstGeom prst="rect">
                <a:avLst/>
              </a:prstGeom>
              <a:blipFill>
                <a:blip r:embed="rId12"/>
                <a:stretch>
                  <a:fillRect l="-11189" t="-27500" r="-13287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6AD21241-E861-48FB-A295-7553CC50646B}"/>
                  </a:ext>
                </a:extLst>
              </p:cNvPr>
              <p:cNvSpPr txBox="1"/>
              <p:nvPr/>
            </p:nvSpPr>
            <p:spPr>
              <a:xfrm>
                <a:off x="4427587" y="4051427"/>
                <a:ext cx="8688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Gar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áž 4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6AD21241-E861-48FB-A295-7553CC506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4051427"/>
                <a:ext cx="868828" cy="246221"/>
              </a:xfrm>
              <a:prstGeom prst="rect">
                <a:avLst/>
              </a:prstGeom>
              <a:blipFill>
                <a:blip r:embed="rId13"/>
                <a:stretch>
                  <a:fillRect l="-11189" t="-27500" r="-13287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68F6052-C9B5-405A-83D4-9408411600DE}"/>
                  </a:ext>
                </a:extLst>
              </p:cNvPr>
              <p:cNvSpPr txBox="1"/>
              <p:nvPr/>
            </p:nvSpPr>
            <p:spPr>
              <a:xfrm>
                <a:off x="4427587" y="4708001"/>
                <a:ext cx="7293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Michle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B68F6052-C9B5-405A-83D4-94084116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4708001"/>
                <a:ext cx="729367" cy="246221"/>
              </a:xfrm>
              <a:prstGeom prst="rect">
                <a:avLst/>
              </a:prstGeom>
              <a:blipFill>
                <a:blip r:embed="rId15"/>
                <a:stretch>
                  <a:fillRect l="-13333" t="-24390" r="-15833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C053532B-2844-4CC9-9FF9-5365A97D0F6D}"/>
                  </a:ext>
                </a:extLst>
              </p:cNvPr>
              <p:cNvSpPr txBox="1"/>
              <p:nvPr/>
            </p:nvSpPr>
            <p:spPr>
              <a:xfrm>
                <a:off x="4427587" y="5099221"/>
                <a:ext cx="7758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Prosek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C053532B-2844-4CC9-9FF9-5365A97D0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5099221"/>
                <a:ext cx="775853" cy="246221"/>
              </a:xfrm>
              <a:prstGeom prst="rect">
                <a:avLst/>
              </a:prstGeom>
              <a:blipFill>
                <a:blip r:embed="rId16"/>
                <a:stretch>
                  <a:fillRect l="-12500" t="-24390" r="-14844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D7A83673-0BB8-42C3-B51D-1EDBF8A56B39}"/>
                  </a:ext>
                </a:extLst>
              </p:cNvPr>
              <p:cNvSpPr txBox="1"/>
              <p:nvPr/>
            </p:nvSpPr>
            <p:spPr>
              <a:xfrm>
                <a:off x="4427587" y="5437234"/>
                <a:ext cx="819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Radlice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D7A83673-0BB8-42C3-B51D-1EDBF8A56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5437234"/>
                <a:ext cx="819135" cy="246221"/>
              </a:xfrm>
              <a:prstGeom prst="rect">
                <a:avLst/>
              </a:prstGeom>
              <a:blipFill>
                <a:blip r:embed="rId17"/>
                <a:stretch>
                  <a:fillRect l="-11852" t="-27500" r="-1407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92792EC0-8756-4E86-B40F-F88871764CBD}"/>
                  </a:ext>
                </a:extLst>
              </p:cNvPr>
              <p:cNvSpPr txBox="1"/>
              <p:nvPr/>
            </p:nvSpPr>
            <p:spPr>
              <a:xfrm>
                <a:off x="4427587" y="5791362"/>
                <a:ext cx="604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cs-CZ" sz="16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Troja</m:t>
                    </m:r>
                  </m:oMath>
                </a14:m>
                <a:r>
                  <a:rPr lang="cs-CZ" sz="16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92792EC0-8756-4E86-B40F-F88871764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7" y="5791362"/>
                <a:ext cx="604333" cy="246221"/>
              </a:xfrm>
              <a:prstGeom prst="rect">
                <a:avLst/>
              </a:prstGeom>
              <a:blipFill>
                <a:blip r:embed="rId18"/>
                <a:stretch>
                  <a:fillRect l="-16162" t="-25000" r="-20202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B1FEA60-00BC-42CC-A2A5-33405DFE8E66}"/>
                  </a:ext>
                </a:extLst>
              </p:cNvPr>
              <p:cNvSpPr txBox="1"/>
              <p:nvPr/>
            </p:nvSpPr>
            <p:spPr>
              <a:xfrm>
                <a:off x="1145981" y="2665787"/>
                <a:ext cx="12327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za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podm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6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nek</m:t>
                      </m:r>
                    </m:oMath>
                  </m:oMathPara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B1FEA60-00BC-42CC-A2A5-33405DFE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81" y="2665787"/>
                <a:ext cx="1232710" cy="246221"/>
              </a:xfrm>
              <a:prstGeom prst="rect">
                <a:avLst/>
              </a:prstGeom>
              <a:blipFill>
                <a:blip r:embed="rId19"/>
                <a:stretch>
                  <a:fillRect l="-1980" t="-2439" r="-4455" b="-365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8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EEE5C90-8834-4306-B6D5-E3A716E2B6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8802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EEE5C90-8834-4306-B6D5-E3A716E2B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5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Operational / Operations Research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Management Science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Operations Analysis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Quantitative Analysis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Quantitative Methods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Systems Analysis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Decision Analysis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Decision Science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/>
              <a:t>Computer Science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Alternativní názvy v zahraniční literatuře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4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14166BB4-0380-4AE9-B099-351CDDFE00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Proměnné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marL="3810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lvl="1">
              <a:lnSpc>
                <a:spcPct val="110000"/>
              </a:lnSpc>
            </a:pP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Hodnota účelové funkce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EDBB91-476B-4DB2-9890-60440DF20DEC}"/>
              </a:ext>
            </a:extLst>
          </p:cNvPr>
          <p:cNvSpPr/>
          <p:nvPr/>
        </p:nvSpPr>
        <p:spPr>
          <a:xfrm>
            <a:off x="1321359" y="2404295"/>
            <a:ext cx="315451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přiřazení bagrů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C015E9A-33CD-4976-9B48-4270DDA00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82049"/>
              </p:ext>
            </p:extLst>
          </p:nvPr>
        </p:nvGraphicFramePr>
        <p:xfrm>
          <a:off x="1410621" y="2808896"/>
          <a:ext cx="4839798" cy="1245675"/>
        </p:xfrm>
        <a:graphic>
          <a:graphicData uri="http://schemas.openxmlformats.org/drawingml/2006/table">
            <a:tbl>
              <a:tblPr/>
              <a:tblGrid>
                <a:gridCol w="1239798">
                  <a:extLst>
                    <a:ext uri="{9D8B030D-6E8A-4147-A177-3AD203B41FA5}">
                      <a16:colId xmlns:a16="http://schemas.microsoft.com/office/drawing/2014/main" val="20774069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711891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8867873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413184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36430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Michle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Prosek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Radlice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Troja</a:t>
                      </a:r>
                    </a:p>
                  </a:txBody>
                  <a:tcPr marL="44450" marR="44450" marT="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85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247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0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Garáž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190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1BEB376B-05C8-4210-98A5-CB001EE8E1F3}"/>
                  </a:ext>
                </a:extLst>
              </p:cNvPr>
              <p:cNvSpPr txBox="1"/>
              <p:nvPr/>
            </p:nvSpPr>
            <p:spPr>
              <a:xfrm>
                <a:off x="1587763" y="4623643"/>
                <a:ext cx="896207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9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1BEB376B-05C8-4210-98A5-CB001EE8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63" y="4623643"/>
                <a:ext cx="896207" cy="292388"/>
              </a:xfrm>
              <a:prstGeom prst="rect">
                <a:avLst/>
              </a:prstGeom>
              <a:blipFill>
                <a:blip r:embed="rId2"/>
                <a:stretch>
                  <a:fillRect l="-1361" r="-4762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674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8FB862-ACDC-4DAC-84DC-014E2D9A95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Přiřazovací problém</a:t>
            </a:r>
            <a:endParaRPr lang="en-US"/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3E3E12EE-8EC9-42C0-BA85-9D499647A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4193" y="2100360"/>
          <a:ext cx="2107366" cy="74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418918" progId="Equation.3">
                  <p:embed/>
                </p:oleObj>
              </mc:Choice>
              <mc:Fallback>
                <p:oleObj name="Equation" r:id="rId2" imgW="1180588" imgH="418918" progId="Equation.3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3E3E12EE-8EC9-42C0-BA85-9D499647A4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93" y="2100360"/>
                        <a:ext cx="2107366" cy="747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E0C501BF-C6FE-4C4C-B635-ABB333EDF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4193" y="2913757"/>
          <a:ext cx="2153619" cy="7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419100" progId="Equation.3">
                  <p:embed/>
                </p:oleObj>
              </mc:Choice>
              <mc:Fallback>
                <p:oleObj name="Equation" r:id="rId4" imgW="1206500" imgH="419100" progId="Equation.3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E0C501BF-C6FE-4C4C-B635-ABB333EDF3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93" y="2913757"/>
                        <a:ext cx="2153619" cy="7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D9C6DAF3-BC32-4FEB-BD67-44F1FC9BF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4190" y="3842014"/>
          <a:ext cx="2198006" cy="70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393529" progId="Equation.3">
                  <p:embed/>
                </p:oleObj>
              </mc:Choice>
              <mc:Fallback>
                <p:oleObj name="Equation" r:id="rId6" imgW="1231366" imgH="393529" progId="Equation.3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D9C6DAF3-BC32-4FEB-BD67-44F1FC9BF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90" y="3842014"/>
                        <a:ext cx="2198006" cy="702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780975DB-3D0E-4BE5-846D-C593143BCD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4189" y="4892677"/>
          <a:ext cx="3330998" cy="38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090" imgH="215806" progId="Equation.3">
                  <p:embed/>
                </p:oleObj>
              </mc:Choice>
              <mc:Fallback>
                <p:oleObj name="Equation" r:id="rId8" imgW="1866090" imgH="215806" progId="Equation.3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780975DB-3D0E-4BE5-846D-C593143BCD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89" y="4892677"/>
                        <a:ext cx="3330998" cy="385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032">
            <a:extLst>
              <a:ext uri="{FF2B5EF4-FFF2-40B4-BE49-F238E27FC236}">
                <a16:creationId xmlns:a16="http://schemas.microsoft.com/office/drawing/2014/main" id="{6C3A5019-2792-4F90-B0BA-071FACBF6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17" y="1657343"/>
            <a:ext cx="255909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Vyrovnaný problém</a:t>
            </a:r>
            <a:endParaRPr lang="en-US" sz="1600" dirty="0">
              <a:solidFill>
                <a:srgbClr val="4BA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F41C497-6338-4A98-BDAD-73D08C7C7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3508" y="3847252"/>
          <a:ext cx="2198006" cy="70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393529" progId="Equation.3">
                  <p:embed/>
                </p:oleObj>
              </mc:Choice>
              <mc:Fallback>
                <p:oleObj name="Equation" r:id="rId10" imgW="1231366" imgH="393529" progId="Equation.3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F41C497-6338-4A98-BDAD-73D08C7C7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508" y="3847252"/>
                        <a:ext cx="2198006" cy="702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32">
            <a:extLst>
              <a:ext uri="{FF2B5EF4-FFF2-40B4-BE49-F238E27FC236}">
                <a16:creationId xmlns:a16="http://schemas.microsoft.com/office/drawing/2014/main" id="{4A4AC41A-1300-4D10-9B79-C0242E9D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610" y="1653275"/>
            <a:ext cx="3575018" cy="3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Nevyrovnaný problém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63565293-230B-4059-B58D-B46CBB08F5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9423" y="2075918"/>
          <a:ext cx="2107366" cy="74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588" imgH="418918" progId="Equation.3">
                  <p:embed/>
                </p:oleObj>
              </mc:Choice>
              <mc:Fallback>
                <p:oleObj name="Equation" r:id="rId11" imgW="1180588" imgH="418918" progId="Equation.3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63565293-230B-4059-B58D-B46CBB08F5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23" y="2075918"/>
                        <a:ext cx="2107366" cy="747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Skupina 22">
            <a:extLst>
              <a:ext uri="{FF2B5EF4-FFF2-40B4-BE49-F238E27FC236}">
                <a16:creationId xmlns:a16="http://schemas.microsoft.com/office/drawing/2014/main" id="{18F88155-96A1-482D-9587-21DC1A394EB6}"/>
              </a:ext>
            </a:extLst>
          </p:cNvPr>
          <p:cNvGrpSpPr>
            <a:grpSpLocks noChangeAspect="1"/>
          </p:cNvGrpSpPr>
          <p:nvPr/>
        </p:nvGrpSpPr>
        <p:grpSpPr>
          <a:xfrm>
            <a:off x="5933510" y="3003813"/>
            <a:ext cx="2334977" cy="748100"/>
            <a:chOff x="5870753" y="3812812"/>
            <a:chExt cx="2616200" cy="838200"/>
          </a:xfrm>
        </p:grpSpPr>
        <p:graphicFrame>
          <p:nvGraphicFramePr>
            <p:cNvPr id="24" name="Objekt 23">
              <a:extLst>
                <a:ext uri="{FF2B5EF4-FFF2-40B4-BE49-F238E27FC236}">
                  <a16:creationId xmlns:a16="http://schemas.microsoft.com/office/drawing/2014/main" id="{E4104B3E-B35E-4824-A311-5AFCAD1A22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70753" y="3812812"/>
            <a:ext cx="26162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08100" imgH="419100" progId="Equation.3">
                    <p:embed/>
                  </p:oleObj>
                </mc:Choice>
                <mc:Fallback>
                  <p:oleObj name="Equation" r:id="rId13" imgW="1308100" imgH="419100" progId="Equation.3">
                    <p:embed/>
                    <p:pic>
                      <p:nvPicPr>
                        <p:cNvPr id="24" name="Objekt 23">
                          <a:extLst>
                            <a:ext uri="{FF2B5EF4-FFF2-40B4-BE49-F238E27FC236}">
                              <a16:creationId xmlns:a16="http://schemas.microsoft.com/office/drawing/2014/main" id="{E4104B3E-B35E-4824-A311-5AFCAD1A22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0753" y="3812812"/>
                          <a:ext cx="26162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323CD1C8-A654-4FDF-9463-626AD73E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20452" y="3978704"/>
              <a:ext cx="381388" cy="391425"/>
            </a:xfrm>
            <a:prstGeom prst="rect">
              <a:avLst/>
            </a:prstGeom>
          </p:spPr>
        </p:pic>
      </p:grpSp>
      <p:pic>
        <p:nvPicPr>
          <p:cNvPr id="26" name="Obrázek 25">
            <a:extLst>
              <a:ext uri="{FF2B5EF4-FFF2-40B4-BE49-F238E27FC236}">
                <a16:creationId xmlns:a16="http://schemas.microsoft.com/office/drawing/2014/main" id="{EB45D1FE-8264-44C6-853B-F0DAA3A72D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5440" y="3870384"/>
            <a:ext cx="656455" cy="649826"/>
          </a:xfrm>
          <a:prstGeom prst="rect">
            <a:avLst/>
          </a:prstGeom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419A53E-30AF-4037-BC3A-EF9AE52547BB}"/>
              </a:ext>
            </a:extLst>
          </p:cNvPr>
          <p:cNvGrpSpPr>
            <a:grpSpLocks noChangeAspect="1"/>
          </p:cNvGrpSpPr>
          <p:nvPr/>
        </p:nvGrpSpPr>
        <p:grpSpPr>
          <a:xfrm>
            <a:off x="5933511" y="4892676"/>
            <a:ext cx="3344599" cy="393129"/>
            <a:chOff x="5870753" y="5701678"/>
            <a:chExt cx="3747420" cy="440474"/>
          </a:xfrm>
        </p:grpSpPr>
        <p:graphicFrame>
          <p:nvGraphicFramePr>
            <p:cNvPr id="28" name="Objekt 27">
              <a:extLst>
                <a:ext uri="{FF2B5EF4-FFF2-40B4-BE49-F238E27FC236}">
                  <a16:creationId xmlns:a16="http://schemas.microsoft.com/office/drawing/2014/main" id="{DC79567A-8875-4976-9333-101E5BC2E1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70753" y="5701678"/>
            <a:ext cx="3732180" cy="43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866090" imgH="215806" progId="Equation.3">
                    <p:embed/>
                  </p:oleObj>
                </mc:Choice>
                <mc:Fallback>
                  <p:oleObj name="Equation" r:id="rId17" imgW="1866090" imgH="215806" progId="Equation.3">
                    <p:embed/>
                    <p:pic>
                      <p:nvPicPr>
                        <p:cNvPr id="28" name="Objekt 27">
                          <a:extLst>
                            <a:ext uri="{FF2B5EF4-FFF2-40B4-BE49-F238E27FC236}">
                              <a16:creationId xmlns:a16="http://schemas.microsoft.com/office/drawing/2014/main" id="{DC79567A-8875-4976-9333-101E5BC2E1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0753" y="5701678"/>
                          <a:ext cx="3732180" cy="43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8AC1780E-73A2-4DDB-A43C-B874A3A8A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8" r="-497"/>
            <a:stretch/>
          </p:blipFill>
          <p:spPr>
            <a:xfrm>
              <a:off x="7062173" y="5709298"/>
              <a:ext cx="2556000" cy="432854"/>
            </a:xfrm>
            <a:prstGeom prst="rect">
              <a:avLst/>
            </a:prstGeom>
          </p:spPr>
        </p:pic>
      </p:grpSp>
      <p:sp>
        <p:nvSpPr>
          <p:cNvPr id="30" name="Text Box 1032">
            <a:extLst>
              <a:ext uri="{FF2B5EF4-FFF2-40B4-BE49-F238E27FC236}">
                <a16:creationId xmlns:a16="http://schemas.microsoft.com/office/drawing/2014/main" id="{E39953A7-1300-4237-9D2B-76D44BD5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75" y="5449086"/>
            <a:ext cx="38298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nebo použitím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fiktivních prvků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90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FC4F5C0-F5A3-41F3-95FF-E214302F07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B91D8C-6003-44F1-BF17-1AD72D562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0B22A4-2DFB-4884-BE8D-563480DD8A15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úloze o pokrytí je </a:t>
            </a:r>
            <a:r>
              <a:rPr lang="cs-CZ" dirty="0">
                <a:solidFill>
                  <a:srgbClr val="4BA82E"/>
                </a:solidFill>
              </a:rPr>
              <a:t>definovaná množina prvků </a:t>
            </a:r>
            <a:r>
              <a:rPr lang="cs-CZ" dirty="0"/>
              <a:t>(projekty, práce, procesy, aktivity atd.), které musí být </a:t>
            </a:r>
            <a:r>
              <a:rPr lang="cs-CZ" dirty="0">
                <a:solidFill>
                  <a:srgbClr val="4BA82E"/>
                </a:solidFill>
              </a:rPr>
              <a:t>pokryty</a:t>
            </a:r>
            <a:r>
              <a:rPr lang="cs-CZ" dirty="0"/>
              <a:t> několika možnými alternativami (firmy, zaměstnanci, manažeři atd.).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BA82E"/>
                </a:solidFill>
              </a:rPr>
              <a:t>Alternativy</a:t>
            </a:r>
            <a:r>
              <a:rPr lang="cs-CZ" dirty="0"/>
              <a:t> jsou většinou </a:t>
            </a:r>
            <a:r>
              <a:rPr lang="cs-CZ" dirty="0">
                <a:solidFill>
                  <a:srgbClr val="4BA82E"/>
                </a:solidFill>
              </a:rPr>
              <a:t>vybrány podle nákladů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15F88F-074F-47DE-847A-CF90ABBA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E480B98-DB87-4E60-B595-1D9F45A3DC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Úloha o pokrytí</a:t>
            </a:r>
          </a:p>
        </p:txBody>
      </p:sp>
    </p:spTree>
    <p:extLst>
      <p:ext uri="{BB962C8B-B14F-4D97-AF65-F5344CB8AC3E}">
        <p14:creationId xmlns:p14="http://schemas.microsoft.com/office/powerpoint/2010/main" val="1874416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76FACB2-6879-4807-B7AE-04620BFD6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947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76FACB2-6879-4807-B7AE-04620BFD6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53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Lineární programování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Ve </a:t>
            </a:r>
            <a:r>
              <a:rPr lang="cs-CZ" dirty="0">
                <a:solidFill>
                  <a:srgbClr val="4BA82E"/>
                </a:solidFill>
              </a:rPr>
              <a:t>dvou</a:t>
            </a:r>
            <a:r>
              <a:rPr lang="cs-CZ" dirty="0"/>
              <a:t> z šesti městských obvodů je </a:t>
            </a:r>
            <a:r>
              <a:rPr lang="cs-CZ" dirty="0">
                <a:solidFill>
                  <a:srgbClr val="4BA82E"/>
                </a:solidFill>
              </a:rPr>
              <a:t>nutné</a:t>
            </a:r>
            <a:r>
              <a:rPr lang="cs-CZ" dirty="0"/>
              <a:t> zřídit stanice rychlé záchranné služby, </a:t>
            </a:r>
            <a:r>
              <a:rPr lang="cs-CZ" dirty="0">
                <a:solidFill>
                  <a:srgbClr val="4BA82E"/>
                </a:solidFill>
              </a:rPr>
              <a:t>které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pokryjí všechny obvody</a:t>
            </a:r>
            <a:r>
              <a:rPr lang="cs-CZ" dirty="0"/>
              <a:t>.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 tabulce 14 jsou zadány průměrné dojezdové časy (v min) ze stanice, která bude zřízena v daném obvodě (na předem určeném místě), k případům v jednotlivých obvodech.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 posledním řádku tabulky jsou uvedeny </a:t>
            </a:r>
            <a:r>
              <a:rPr lang="cs-CZ" dirty="0">
                <a:solidFill>
                  <a:srgbClr val="4BA82E"/>
                </a:solidFill>
              </a:rPr>
              <a:t>průměrné denní četnosti </a:t>
            </a:r>
            <a:r>
              <a:rPr lang="cs-CZ" dirty="0"/>
              <a:t>zásahů v jednotlivých obvodech.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 je navrhnout</a:t>
            </a:r>
            <a:r>
              <a:rPr lang="cs-CZ" dirty="0"/>
              <a:t>, </a:t>
            </a:r>
            <a:r>
              <a:rPr lang="cs-CZ" dirty="0">
                <a:solidFill>
                  <a:srgbClr val="4BA82E"/>
                </a:solidFill>
              </a:rPr>
              <a:t>kde zřídit stanice </a:t>
            </a:r>
            <a:r>
              <a:rPr lang="cs-CZ" dirty="0"/>
              <a:t>a </a:t>
            </a:r>
            <a:r>
              <a:rPr lang="cs-CZ" dirty="0">
                <a:solidFill>
                  <a:srgbClr val="4BA82E"/>
                </a:solidFill>
              </a:rPr>
              <a:t>přiřadit k těmto stanicím obvody</a:t>
            </a:r>
            <a:r>
              <a:rPr lang="cs-CZ" dirty="0"/>
              <a:t>, </a:t>
            </a:r>
            <a:r>
              <a:rPr lang="cs-CZ" dirty="0">
                <a:solidFill>
                  <a:srgbClr val="4BA82E"/>
                </a:solidFill>
              </a:rPr>
              <a:t>které budou obsluhovat</a:t>
            </a:r>
            <a:r>
              <a:rPr lang="cs-CZ" dirty="0"/>
              <a:t>, aby </a:t>
            </a:r>
            <a:r>
              <a:rPr lang="cs-CZ" dirty="0">
                <a:solidFill>
                  <a:srgbClr val="4BA82E"/>
                </a:solidFill>
              </a:rPr>
              <a:t>průměrná denní doba zásahů byla minimální</a:t>
            </a:r>
            <a:r>
              <a:rPr lang="cs-CZ" dirty="0"/>
              <a:t>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Úloha o pokrytí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58178D9-B98C-464C-B48A-DCACF725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DB1247-C28B-42A8-8784-272894897322}"/>
              </a:ext>
            </a:extLst>
          </p:cNvPr>
          <p:cNvSpPr/>
          <p:nvPr/>
        </p:nvSpPr>
        <p:spPr>
          <a:xfrm>
            <a:off x="1072640" y="3902098"/>
            <a:ext cx="289162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14 – Zadání úlohy o pokrytí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23CF005-C1B0-4E4D-9871-5117195AD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27885"/>
              </p:ext>
            </p:extLst>
          </p:nvPr>
        </p:nvGraphicFramePr>
        <p:xfrm>
          <a:off x="1072640" y="4173267"/>
          <a:ext cx="7136390" cy="2000520"/>
        </p:xfrm>
        <a:graphic>
          <a:graphicData uri="http://schemas.openxmlformats.org/drawingml/2006/table">
            <a:tbl>
              <a:tblPr/>
              <a:tblGrid>
                <a:gridCol w="928607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440286227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2413951999"/>
                    </a:ext>
                  </a:extLst>
                </a:gridCol>
              </a:tblGrid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09237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269107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146507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12390"/>
                  </a:ext>
                </a:extLst>
              </a:tr>
              <a:tr h="250065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četnosti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14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9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1970088" algn="l"/>
              </a:tabLst>
            </a:pPr>
            <a:r>
              <a:rPr lang="cs-CZ" b="1" dirty="0"/>
              <a:t>Proměnné</a:t>
            </a:r>
            <a:endParaRPr lang="en-US" b="1" dirty="0"/>
          </a:p>
          <a:p>
            <a:pPr lvl="1" indent="0">
              <a:lnSpc>
                <a:spcPct val="110000"/>
              </a:lnSpc>
              <a:buNone/>
              <a:tabLst>
                <a:tab pos="1970088" algn="l"/>
              </a:tabLst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Úloha o pokrytí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B71B1-CFD9-4EDE-A6CD-AB6CDEB0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7CFDFE-4F2E-4D1F-8868-8890EA3E3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"/>
          <a:stretch/>
        </p:blipFill>
        <p:spPr>
          <a:xfrm>
            <a:off x="954382" y="2059458"/>
            <a:ext cx="5949127" cy="28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1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1970088" algn="l"/>
              </a:tabLst>
            </a:pPr>
            <a:r>
              <a:rPr lang="cs-CZ" b="1" dirty="0"/>
              <a:t>Účelová funkce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1970088" algn="l"/>
              </a:tabLst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1970088" algn="l"/>
              </a:tabLst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1970088" algn="l"/>
              </a:tabLst>
            </a:pPr>
            <a:r>
              <a:rPr lang="cs-CZ" b="1" dirty="0"/>
              <a:t>Omezující podmínky</a:t>
            </a:r>
            <a:endParaRPr lang="en-US" b="1" dirty="0"/>
          </a:p>
          <a:p>
            <a:pPr>
              <a:lnSpc>
                <a:spcPct val="110000"/>
              </a:lnSpc>
              <a:tabLst>
                <a:tab pos="1970088" algn="l"/>
              </a:tabLst>
            </a:pPr>
            <a:endParaRPr lang="en-US" b="1" dirty="0"/>
          </a:p>
          <a:p>
            <a:pPr lvl="1" indent="0">
              <a:lnSpc>
                <a:spcPct val="110000"/>
              </a:lnSpc>
              <a:buNone/>
              <a:tabLst>
                <a:tab pos="1970088" algn="l"/>
              </a:tabLst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Úloha o pokrytí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B71B1-CFD9-4EDE-A6CD-AB6CDEB0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483F93A9-7DC2-407A-BB64-A42E936A6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64825"/>
              </p:ext>
            </p:extLst>
          </p:nvPr>
        </p:nvGraphicFramePr>
        <p:xfrm>
          <a:off x="1160463" y="2103136"/>
          <a:ext cx="2381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87500" imgH="508000" progId="Equation.DSMT4">
                  <p:embed/>
                </p:oleObj>
              </mc:Choice>
              <mc:Fallback>
                <p:oleObj r:id="rId2" imgW="1587500" imgH="50800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483F93A9-7DC2-407A-BB64-A42E936A6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2103136"/>
                        <a:ext cx="23812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FC2FBFC-1D0B-4B80-B029-DABD6D595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42800"/>
              </p:ext>
            </p:extLst>
          </p:nvPr>
        </p:nvGraphicFramePr>
        <p:xfrm>
          <a:off x="1160462" y="3244526"/>
          <a:ext cx="3276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84400" imgH="508000" progId="Equation.DSMT4">
                  <p:embed/>
                </p:oleObj>
              </mc:Choice>
              <mc:Fallback>
                <p:oleObj r:id="rId4" imgW="2184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2" y="3244526"/>
                        <a:ext cx="32766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B28D537A-9C84-4127-A69F-5794591C2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92146"/>
              </p:ext>
            </p:extLst>
          </p:nvPr>
        </p:nvGraphicFramePr>
        <p:xfrm>
          <a:off x="1160462" y="4003185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0" imgH="482600" progId="Equation.DSMT4">
                  <p:embed/>
                </p:oleObj>
              </mc:Choice>
              <mc:Fallback>
                <p:oleObj r:id="rId6" imgW="1524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2" y="4003185"/>
                        <a:ext cx="2286000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97715A64-91FC-48B2-82B0-899A88826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07532"/>
              </p:ext>
            </p:extLst>
          </p:nvPr>
        </p:nvGraphicFramePr>
        <p:xfrm>
          <a:off x="1160462" y="4775723"/>
          <a:ext cx="1066337" cy="72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10891" imgH="482391" progId="Equation.DSMT4">
                  <p:embed/>
                </p:oleObj>
              </mc:Choice>
              <mc:Fallback>
                <p:oleObj r:id="rId8" imgW="710891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2" y="4775723"/>
                        <a:ext cx="1066337" cy="72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3ED850DC-949E-43E0-8667-6441099B37A2}"/>
              </a:ext>
            </a:extLst>
          </p:cNvPr>
          <p:cNvSpPr txBox="1"/>
          <p:nvPr/>
        </p:nvSpPr>
        <p:spPr>
          <a:xfrm>
            <a:off x="4627853" y="4162280"/>
            <a:ext cx="499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Každý odvod bude obsluhován právě jednou stanicí.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9D8B3AD-D712-4CB1-AFD3-FA3DD21CE81E}"/>
                  </a:ext>
                </a:extLst>
              </p:cNvPr>
              <p:cNvSpPr txBox="1"/>
              <p:nvPr/>
            </p:nvSpPr>
            <p:spPr>
              <a:xfrm>
                <a:off x="4627853" y="4906174"/>
                <a:ext cx="4991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Zřízení přesně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stanic.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9D8B3AD-D712-4CB1-AFD3-FA3DD21CE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53" y="4906174"/>
                <a:ext cx="4991940" cy="369332"/>
              </a:xfrm>
              <a:prstGeom prst="rect">
                <a:avLst/>
              </a:prstGeom>
              <a:blipFill>
                <a:blip r:embed="rId11"/>
                <a:stretch>
                  <a:fillRect l="-611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3CB9F1CE-2E75-4B6F-948B-A710FECD3B87}"/>
              </a:ext>
            </a:extLst>
          </p:cNvPr>
          <p:cNvSpPr txBox="1"/>
          <p:nvPr/>
        </p:nvSpPr>
        <p:spPr>
          <a:xfrm>
            <a:off x="4627853" y="3429000"/>
            <a:ext cx="741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Souvislost mezi zřízení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stanice v obvodě a obsluho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obvodů touto stanicí.</a:t>
            </a:r>
          </a:p>
        </p:txBody>
      </p:sp>
    </p:spTree>
    <p:extLst>
      <p:ext uri="{BB962C8B-B14F-4D97-AF65-F5344CB8AC3E}">
        <p14:creationId xmlns:p14="http://schemas.microsoft.com/office/powerpoint/2010/main" val="2477391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C85765D-F699-454F-8983-924C24BAB0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7178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C85765D-F699-454F-8983-924C24BAB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38F16E-F0BB-4B11-A939-5C5B6F9F5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56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32519-05FB-4F8E-8D03-CD771DED9F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D7D37-DB00-403D-903C-D6C4BAB8F43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773E9A-CCA2-4E70-A727-B0AF3FD64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/>
              <a:t>Úloha o pokrytí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58178D9-B98C-464C-B48A-DCACF725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DB1247-C28B-42A8-8784-272894897322}"/>
              </a:ext>
            </a:extLst>
          </p:cNvPr>
          <p:cNvSpPr/>
          <p:nvPr/>
        </p:nvSpPr>
        <p:spPr>
          <a:xfrm>
            <a:off x="978856" y="2188723"/>
            <a:ext cx="371877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15 – Optimální řešení úlohy o pokrytí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C810A0C2-C1D1-4915-B123-B45C223F4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56549"/>
              </p:ext>
            </p:extLst>
          </p:nvPr>
        </p:nvGraphicFramePr>
        <p:xfrm>
          <a:off x="1188900" y="2523302"/>
          <a:ext cx="7136390" cy="1831186"/>
        </p:xfrm>
        <a:graphic>
          <a:graphicData uri="http://schemas.openxmlformats.org/drawingml/2006/table">
            <a:tbl>
              <a:tblPr/>
              <a:tblGrid>
                <a:gridCol w="928607">
                  <a:extLst>
                    <a:ext uri="{9D8B030D-6E8A-4147-A177-3AD203B41FA5}">
                      <a16:colId xmlns:a16="http://schemas.microsoft.com/office/drawing/2014/main" val="1310751968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2504220162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1020438364"/>
                    </a:ext>
                  </a:extLst>
                </a:gridCol>
                <a:gridCol w="1160040">
                  <a:extLst>
                    <a:ext uri="{9D8B030D-6E8A-4147-A177-3AD203B41FA5}">
                      <a16:colId xmlns:a16="http://schemas.microsoft.com/office/drawing/2014/main" val="2321643661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3332025014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440286227"/>
                    </a:ext>
                  </a:extLst>
                </a:gridCol>
                <a:gridCol w="909221">
                  <a:extLst>
                    <a:ext uri="{9D8B030D-6E8A-4147-A177-3AD203B41FA5}">
                      <a16:colId xmlns:a16="http://schemas.microsoft.com/office/drawing/2014/main" val="2413951999"/>
                    </a:ext>
                  </a:extLst>
                </a:gridCol>
              </a:tblGrid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indent="-31115"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6043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64450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6756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09237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269107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146507"/>
                  </a:ext>
                </a:extLst>
              </a:tr>
              <a:tr h="261598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1239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C53D404-E67C-4E5B-921C-2DFE062264BE}"/>
              </a:ext>
            </a:extLst>
          </p:cNvPr>
          <p:cNvSpPr txBox="1"/>
          <p:nvPr/>
        </p:nvSpPr>
        <p:spPr>
          <a:xfrm>
            <a:off x="783771" y="4693298"/>
            <a:ext cx="1065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První stanice bude zřízena v obvodě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bude obsluhovat (kromě sebe sama) obvody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Druhá stanice bude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zřízena v obvodu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bude obsluhovat (opět kromě sebe sama) obvody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O</a:t>
            </a:r>
            <a:r>
              <a:rPr lang="cs-CZ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79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ED0BCC2-8143-48FF-96C2-39FF8C1B37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7641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ED0BCC2-8143-48FF-96C2-39FF8C1B3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Zadání úlohy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Zadána </a:t>
            </a:r>
            <a:r>
              <a:rPr lang="cs-CZ" dirty="0">
                <a:solidFill>
                  <a:srgbClr val="4BA82E"/>
                </a:solidFill>
              </a:rPr>
              <a:t>množina míst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Každé místo </a:t>
            </a:r>
            <a:r>
              <a:rPr lang="cs-CZ" dirty="0"/>
              <a:t>musí být navštíveno </a:t>
            </a:r>
            <a:r>
              <a:rPr lang="cs-CZ" dirty="0">
                <a:solidFill>
                  <a:srgbClr val="4BA82E"/>
                </a:solidFill>
              </a:rPr>
              <a:t>právě jednou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Výsledná trasa tvoří </a:t>
            </a:r>
            <a:r>
              <a:rPr lang="cs-CZ" dirty="0">
                <a:solidFill>
                  <a:srgbClr val="4BA82E"/>
                </a:solidFill>
              </a:rPr>
              <a:t>okruh</a:t>
            </a:r>
            <a:r>
              <a:rPr lang="cs-CZ" dirty="0"/>
              <a:t> (cyklus) se začátkem a koncem ve </a:t>
            </a:r>
            <a:r>
              <a:rPr lang="cs-CZ" dirty="0">
                <a:solidFill>
                  <a:srgbClr val="4BA82E"/>
                </a:solidFill>
              </a:rPr>
              <a:t>výchozím místě</a:t>
            </a:r>
            <a:r>
              <a:rPr lang="en-US" dirty="0"/>
              <a:t> (index 1).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 </a:t>
            </a:r>
            <a:r>
              <a:rPr lang="cs-CZ" dirty="0"/>
              <a:t>je </a:t>
            </a:r>
            <a:r>
              <a:rPr lang="cs-CZ" dirty="0">
                <a:solidFill>
                  <a:srgbClr val="4BA82E"/>
                </a:solidFill>
              </a:rPr>
              <a:t>minimalizovat celkovou délku  trasy</a:t>
            </a:r>
            <a:r>
              <a:rPr lang="cs-CZ" dirty="0"/>
              <a:t>, celkový čas nebo celkové náklady.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85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99D437B-59AB-4AC7-A785-82D1CD608B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1925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99D437B-59AB-4AC7-A785-82D1CD608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Obchodní zástupce </a:t>
            </a:r>
            <a:r>
              <a:rPr lang="cs-CZ" dirty="0">
                <a:solidFill>
                  <a:srgbClr val="4BA82E"/>
                </a:solidFill>
              </a:rPr>
              <a:t>pivovaru</a:t>
            </a:r>
            <a:r>
              <a:rPr lang="cs-CZ" dirty="0"/>
              <a:t> ve </a:t>
            </a:r>
            <a:r>
              <a:rPr lang="cs-CZ" dirty="0">
                <a:solidFill>
                  <a:srgbClr val="4BA82E"/>
                </a:solidFill>
              </a:rPr>
              <a:t>Velvarech</a:t>
            </a:r>
            <a:r>
              <a:rPr lang="cs-CZ" dirty="0"/>
              <a:t> musí navštívit 7 restaurací v 7 obcích.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V tabulce 16 jsou uvedeny </a:t>
            </a:r>
            <a:r>
              <a:rPr lang="cs-CZ" dirty="0">
                <a:solidFill>
                  <a:srgbClr val="4BA82E"/>
                </a:solidFill>
              </a:rPr>
              <a:t>vzdálenosti</a:t>
            </a:r>
            <a:r>
              <a:rPr lang="cs-CZ" dirty="0"/>
              <a:t> (v km) odpovídající </a:t>
            </a:r>
            <a:r>
              <a:rPr lang="cs-CZ" dirty="0">
                <a:solidFill>
                  <a:srgbClr val="4BA82E"/>
                </a:solidFill>
              </a:rPr>
              <a:t>přímým spojením obcí </a:t>
            </a:r>
            <a:r>
              <a:rPr lang="cs-CZ" dirty="0"/>
              <a:t>(silnicemi). Pomlčka odpovídá situaci, kdy obce nejsou přímo spojeny silnicí.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navštívit všechny restaurace a ujet přitom </a:t>
            </a:r>
            <a:r>
              <a:rPr lang="cs-CZ" dirty="0">
                <a:solidFill>
                  <a:srgbClr val="4BA82E"/>
                </a:solidFill>
              </a:rPr>
              <a:t>minimální vzdálenost</a:t>
            </a:r>
            <a:r>
              <a:rPr lang="cs-CZ" dirty="0"/>
              <a:t>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6B2D565-280A-4E5C-A3D9-6CBE5A49F912}"/>
              </a:ext>
            </a:extLst>
          </p:cNvPr>
          <p:cNvSpPr/>
          <p:nvPr/>
        </p:nvSpPr>
        <p:spPr>
          <a:xfrm>
            <a:off x="1159609" y="3340494"/>
            <a:ext cx="257743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16 – Přímá spojení obcí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D4C955B-9608-46A7-B11F-A40D4A3FEB44}"/>
              </a:ext>
            </a:extLst>
          </p:cNvPr>
          <p:cNvGraphicFramePr>
            <a:graphicFrameLocks noGrp="1"/>
          </p:cNvGraphicFramePr>
          <p:nvPr/>
        </p:nvGraphicFramePr>
        <p:xfrm>
          <a:off x="1353670" y="3706223"/>
          <a:ext cx="7315200" cy="22631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4518711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6460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22167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4263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897975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761688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0395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8102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02341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19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16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Kralupy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015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Libcice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5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64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Zlonice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6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53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88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Veltrusy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71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06BE120-0238-4042-9686-FC765AD31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532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06BE120-0238-4042-9686-FC765AD31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T</a:t>
            </a:r>
            <a:r>
              <a:rPr lang="en-US" dirty="0"/>
              <a:t>a</a:t>
            </a:r>
            <a:r>
              <a:rPr lang="cs-CZ" dirty="0"/>
              <a:t>bulka</a:t>
            </a:r>
            <a:r>
              <a:rPr lang="en-US" dirty="0"/>
              <a:t> </a:t>
            </a:r>
            <a:r>
              <a:rPr lang="cs-CZ" dirty="0"/>
              <a:t>17 obsahuje </a:t>
            </a:r>
            <a:r>
              <a:rPr lang="cs-CZ" dirty="0">
                <a:solidFill>
                  <a:srgbClr val="4BA82E"/>
                </a:solidFill>
              </a:rPr>
              <a:t>matici vzdáleností </a:t>
            </a:r>
            <a:r>
              <a:rPr lang="cs-CZ" dirty="0"/>
              <a:t>mezi dvojicemi míst.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6B2D565-280A-4E5C-A3D9-6CBE5A49F912}"/>
              </a:ext>
            </a:extLst>
          </p:cNvPr>
          <p:cNvSpPr/>
          <p:nvPr/>
        </p:nvSpPr>
        <p:spPr>
          <a:xfrm>
            <a:off x="1123750" y="2581585"/>
            <a:ext cx="353122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17 – Matice vzdáleností mezi místy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D4C955B-9608-46A7-B11F-A40D4A3FEB44}"/>
              </a:ext>
            </a:extLst>
          </p:cNvPr>
          <p:cNvGraphicFramePr>
            <a:graphicFrameLocks noGrp="1"/>
          </p:cNvGraphicFramePr>
          <p:nvPr/>
        </p:nvGraphicFramePr>
        <p:xfrm>
          <a:off x="1317811" y="2947314"/>
          <a:ext cx="7315200" cy="22631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4518711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6460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22167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4263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897975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761688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0395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8102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02341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19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16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Kralupy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015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Libcice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5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64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Zlonice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6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53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88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Veltrusy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1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56C9A1A-51D3-41FC-9D93-EA612DEFC6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886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56C9A1A-51D3-41FC-9D93-EA612DEFC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3F210B-6D36-47DF-BC5A-5DE0CE3292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E82729-82CB-48E1-9717-A11CCE02EA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A8617C-2B8A-49FE-ACBF-21E30759681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11159364" cy="37734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sz="1600" dirty="0"/>
              <a:t>OV je aplikací </a:t>
            </a:r>
            <a:r>
              <a:rPr lang="cs-CZ" altLang="cs-CZ" dirty="0">
                <a:solidFill>
                  <a:schemeClr val="accent6"/>
                </a:solidFill>
              </a:rPr>
              <a:t>vědeckých metod</a:t>
            </a:r>
            <a:r>
              <a:rPr lang="cs-CZ" altLang="cs-CZ" sz="1600" dirty="0"/>
              <a:t>, </a:t>
            </a:r>
            <a:r>
              <a:rPr lang="cs-CZ" altLang="cs-CZ" dirty="0">
                <a:solidFill>
                  <a:schemeClr val="accent6"/>
                </a:solidFill>
              </a:rPr>
              <a:t>technik</a:t>
            </a:r>
            <a:r>
              <a:rPr lang="cs-CZ" altLang="cs-CZ" sz="1600" dirty="0"/>
              <a:t> a </a:t>
            </a:r>
            <a:r>
              <a:rPr lang="cs-CZ" altLang="cs-CZ" dirty="0">
                <a:solidFill>
                  <a:schemeClr val="accent6"/>
                </a:solidFill>
              </a:rPr>
              <a:t>nástrojů</a:t>
            </a:r>
            <a:r>
              <a:rPr lang="cs-CZ" altLang="cs-CZ" sz="1600" dirty="0"/>
              <a:t> na problémy zahrnující systémové operace, tak jako poskytnutí kontroly operacím s </a:t>
            </a:r>
            <a:r>
              <a:rPr lang="cs-CZ" altLang="cs-CZ" dirty="0">
                <a:solidFill>
                  <a:schemeClr val="accent6"/>
                </a:solidFill>
              </a:rPr>
              <a:t>optimálním řešením </a:t>
            </a:r>
            <a:r>
              <a:rPr lang="cs-CZ" altLang="cs-CZ" sz="1600" dirty="0"/>
              <a:t>úloh.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sz="1600" dirty="0"/>
              <a:t>OV je aplikací </a:t>
            </a:r>
            <a:r>
              <a:rPr lang="cs-CZ" altLang="cs-CZ" dirty="0">
                <a:solidFill>
                  <a:schemeClr val="accent6"/>
                </a:solidFill>
              </a:rPr>
              <a:t>vědeckých metod </a:t>
            </a:r>
            <a:r>
              <a:rPr lang="cs-CZ" altLang="cs-CZ" sz="1600" dirty="0"/>
              <a:t>pro studium </a:t>
            </a:r>
            <a:r>
              <a:rPr lang="cs-CZ" altLang="cs-CZ" dirty="0">
                <a:solidFill>
                  <a:schemeClr val="accent6"/>
                </a:solidFill>
              </a:rPr>
              <a:t>rozsáhlých úloh</a:t>
            </a:r>
            <a:r>
              <a:rPr lang="cs-CZ" altLang="cs-CZ" sz="1600" dirty="0"/>
              <a:t>, </a:t>
            </a:r>
            <a:r>
              <a:rPr lang="cs-CZ" altLang="cs-CZ" sz="1500" dirty="0">
                <a:solidFill>
                  <a:schemeClr val="accent6"/>
                </a:solidFill>
              </a:rPr>
              <a:t>složitých</a:t>
            </a:r>
            <a:r>
              <a:rPr lang="cs-CZ" altLang="cs-CZ" dirty="0">
                <a:solidFill>
                  <a:schemeClr val="accent6"/>
                </a:solidFill>
              </a:rPr>
              <a:t> organizací </a:t>
            </a:r>
            <a:r>
              <a:rPr lang="cs-CZ" altLang="cs-CZ" sz="1600" dirty="0"/>
              <a:t>nebo </a:t>
            </a:r>
            <a:r>
              <a:rPr lang="cs-CZ" altLang="cs-CZ" dirty="0">
                <a:solidFill>
                  <a:schemeClr val="accent6"/>
                </a:solidFill>
              </a:rPr>
              <a:t>aktivit</a:t>
            </a:r>
            <a:r>
              <a:rPr lang="cs-CZ" alt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sz="1600" dirty="0"/>
              <a:t>OV je aplikací </a:t>
            </a:r>
            <a:r>
              <a:rPr lang="cs-CZ" altLang="cs-CZ" dirty="0">
                <a:solidFill>
                  <a:schemeClr val="accent6"/>
                </a:solidFill>
              </a:rPr>
              <a:t>vědeckých metod </a:t>
            </a:r>
            <a:r>
              <a:rPr lang="cs-CZ" altLang="cs-CZ" sz="1600" dirty="0"/>
              <a:t>při analýze a řešení </a:t>
            </a:r>
            <a:r>
              <a:rPr lang="cs-CZ" altLang="cs-CZ" sz="1500" dirty="0">
                <a:solidFill>
                  <a:schemeClr val="accent6"/>
                </a:solidFill>
              </a:rPr>
              <a:t>rozhodování manažerských problémů</a:t>
            </a:r>
            <a:r>
              <a:rPr lang="cs-CZ" altLang="cs-CZ" sz="1600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Shrnutí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Aplikace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VĚDĚCKÝCH METOD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Studuje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ROZSÁHLÉ </a:t>
            </a:r>
            <a:r>
              <a:rPr lang="en-US" dirty="0">
                <a:solidFill>
                  <a:srgbClr val="4BA82E"/>
                </a:solidFill>
                <a:ea typeface="Verdana" pitchFamily="34" charset="0"/>
              </a:rPr>
              <a:t>&amp;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 SLOŽITÉ SYSTÉMY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Analyzuje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MANAŽERSKÉ PROBLÉMY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Hledá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OPTIMÁLNÍ ŘEŠENÍ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Používá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MATEMATICKÉ MODELY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Používá </a:t>
            </a:r>
            <a:r>
              <a:rPr lang="cs-CZ" dirty="0">
                <a:solidFill>
                  <a:srgbClr val="4BA82E"/>
                </a:solidFill>
                <a:ea typeface="Verdana" pitchFamily="34" charset="0"/>
              </a:rPr>
              <a:t>SPECIÁLNÍ SOFTWARE</a:t>
            </a:r>
            <a:r>
              <a:rPr lang="cs-CZ" dirty="0"/>
              <a:t>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5C91FD-9E95-4F7C-8BDF-F684E5D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6761801-C96F-45EC-A34B-FC76994BE6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1434291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3D0AB39-84BE-40B8-AC35-DAA7AB0EA9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55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3D0AB39-84BE-40B8-AC35-DAA7AB0EA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Přípustné řešení (metoda nejbližšího souseda)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Vybereme jakékoli místo jako výchozí. 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Najdeme nejbližší místo (z těch, která nebyla dosud zařazena do okruhu) k poslednímu místu na trase a zařadíme jej do trasy. Pokud takové místo neexistuje, pak uzavřeme trasu zařazením výchozího místa na její konec </a:t>
            </a:r>
            <a:br>
              <a:rPr lang="cs-CZ" dirty="0"/>
            </a:br>
            <a:r>
              <a:rPr lang="cs-CZ" dirty="0"/>
              <a:t>a pokračujeme krokem 4. 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Pokračujeme krokem 2. </a:t>
            </a:r>
          </a:p>
          <a:p>
            <a:pPr marL="723900" lvl="1" indent="-342900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Konec.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6B2D565-280A-4E5C-A3D9-6CBE5A49F912}"/>
              </a:ext>
            </a:extLst>
          </p:cNvPr>
          <p:cNvSpPr/>
          <p:nvPr/>
        </p:nvSpPr>
        <p:spPr>
          <a:xfrm>
            <a:off x="3872736" y="3049731"/>
            <a:ext cx="603184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18 – Přípustné řešení TSP získané metodou nejbližšího souseda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D4C955B-9608-46A7-B11F-A40D4A3FE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53631"/>
              </p:ext>
            </p:extLst>
          </p:nvPr>
        </p:nvGraphicFramePr>
        <p:xfrm>
          <a:off x="4055016" y="3379574"/>
          <a:ext cx="7315200" cy="22631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4518711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6460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22167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4263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897975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761688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0395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8102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02341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19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16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Kralupy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15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Libcice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5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64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Zlonice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6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53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488187"/>
                  </a:ext>
                </a:extLst>
              </a:tr>
              <a:tr h="944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Veltrusy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41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29A0637-60F4-40B1-9777-5C3BF8A2BC37}"/>
              </a:ext>
            </a:extLst>
          </p:cNvPr>
          <p:cNvSpPr txBox="1"/>
          <p:nvPr/>
        </p:nvSpPr>
        <p:spPr>
          <a:xfrm>
            <a:off x="561422" y="5011528"/>
            <a:ext cx="3108337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Hodnota účelové funkce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B9F48B7-C8E6-4993-B378-204780D0692B}"/>
                  </a:ext>
                </a:extLst>
              </p:cNvPr>
              <p:cNvSpPr txBox="1"/>
              <p:nvPr/>
            </p:nvSpPr>
            <p:spPr>
              <a:xfrm>
                <a:off x="1875341" y="5436954"/>
                <a:ext cx="726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B9F48B7-C8E6-4993-B378-204780D06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41" y="5436954"/>
                <a:ext cx="726929" cy="276999"/>
              </a:xfrm>
              <a:prstGeom prst="rect">
                <a:avLst/>
              </a:prstGeom>
              <a:blipFill>
                <a:blip r:embed="rId6"/>
                <a:stretch>
                  <a:fillRect l="-4202" r="-8403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133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Proměnné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F2058-DB7C-4E1E-AF9C-A7BDEB8B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83" y="33738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40EE4C5-D803-4E96-9FE0-F8C1A1EF9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3261"/>
              </p:ext>
            </p:extLst>
          </p:nvPr>
        </p:nvGraphicFramePr>
        <p:xfrm>
          <a:off x="1366816" y="2086554"/>
          <a:ext cx="5885321" cy="128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95700" imgH="914400" progId="Equation.DSMT4">
                  <p:embed/>
                </p:oleObj>
              </mc:Choice>
              <mc:Fallback>
                <p:oleObj r:id="rId2" imgW="3695700" imgH="91440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B40EE4C5-D803-4E96-9FE0-F8C1A1EF9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16" y="2086554"/>
                        <a:ext cx="5885321" cy="1287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B8CC78B-2441-4C19-B4F1-87DE9089CBF2}"/>
                  </a:ext>
                </a:extLst>
              </p:cNvPr>
              <p:cNvSpPr txBox="1"/>
              <p:nvPr/>
            </p:nvSpPr>
            <p:spPr>
              <a:xfrm>
                <a:off x="1366818" y="3787016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B8CC78B-2441-4C19-B4F1-87DE9089C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18" y="3787016"/>
                <a:ext cx="260584" cy="276999"/>
              </a:xfrm>
              <a:prstGeom prst="rect">
                <a:avLst/>
              </a:prstGeom>
              <a:blipFill>
                <a:blip r:embed="rId5"/>
                <a:stretch>
                  <a:fillRect l="-13953" r="-930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89BE1DC0-2916-4450-8CAF-1918B2246A32}"/>
              </a:ext>
            </a:extLst>
          </p:cNvPr>
          <p:cNvSpPr txBox="1">
            <a:spLocks noChangeAspect="1"/>
          </p:cNvSpPr>
          <p:nvPr/>
        </p:nvSpPr>
        <p:spPr>
          <a:xfrm>
            <a:off x="1627402" y="3779338"/>
            <a:ext cx="8188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umělá proměnná v omezujících podmínkách zabraňujících vytváření parciálních cyklů.</a:t>
            </a:r>
          </a:p>
        </p:txBody>
      </p:sp>
    </p:spTree>
    <p:extLst>
      <p:ext uri="{BB962C8B-B14F-4D97-AF65-F5344CB8AC3E}">
        <p14:creationId xmlns:p14="http://schemas.microsoft.com/office/powerpoint/2010/main" val="140208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B1EFCF1-64B5-4DB9-8064-63D400E246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Matematický model</a:t>
            </a:r>
            <a:endParaRPr lang="en-US" b="1" dirty="0"/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811985E-CCD8-EB87-BD18-4C38C1F0A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19509"/>
              </p:ext>
            </p:extLst>
          </p:nvPr>
        </p:nvGraphicFramePr>
        <p:xfrm>
          <a:off x="2118231" y="2143973"/>
          <a:ext cx="2346429" cy="82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6518" imgH="514532" progId="Equation.DSMT4">
                  <p:embed/>
                </p:oleObj>
              </mc:Choice>
              <mc:Fallback>
                <p:oleObj name="Equation" r:id="rId2" imgW="1466518" imgH="514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8231" y="2143973"/>
                        <a:ext cx="2346429" cy="82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CE39B984-0A34-7F12-4CD8-8989C5E53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84026"/>
              </p:ext>
            </p:extLst>
          </p:nvPr>
        </p:nvGraphicFramePr>
        <p:xfrm>
          <a:off x="2118231" y="2830083"/>
          <a:ext cx="2391918" cy="82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4949" imgH="514532" progId="Equation.DSMT4">
                  <p:embed/>
                </p:oleObj>
              </mc:Choice>
              <mc:Fallback>
                <p:oleObj name="Equation" r:id="rId4" imgW="1494949" imgH="514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231" y="2830083"/>
                        <a:ext cx="2391918" cy="82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A7E8C2B-72A2-AF68-A267-C69437111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94133"/>
              </p:ext>
            </p:extLst>
          </p:nvPr>
        </p:nvGraphicFramePr>
        <p:xfrm>
          <a:off x="2118231" y="3633162"/>
          <a:ext cx="2437406" cy="76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79" imgH="476365" progId="Equation.DSMT4">
                  <p:embed/>
                </p:oleObj>
              </mc:Choice>
              <mc:Fallback>
                <p:oleObj name="Equation" r:id="rId6" imgW="1523379" imgH="4763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231" y="3633162"/>
                        <a:ext cx="2437406" cy="76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2A6C647-48E1-4AF6-CBFB-CA0FC1737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85333"/>
              </p:ext>
            </p:extLst>
          </p:nvPr>
        </p:nvGraphicFramePr>
        <p:xfrm>
          <a:off x="2118231" y="4499435"/>
          <a:ext cx="5103987" cy="38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89992" imgH="238002" progId="Equation.DSMT4">
                  <p:embed/>
                </p:oleObj>
              </mc:Choice>
              <mc:Fallback>
                <p:oleObj name="Equation" r:id="rId8" imgW="3189992" imgH="2380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231" y="4499435"/>
                        <a:ext cx="5103987" cy="38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3A5797B-4409-F17E-05B0-3CA258CC9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317520"/>
              </p:ext>
            </p:extLst>
          </p:nvPr>
        </p:nvGraphicFramePr>
        <p:xfrm>
          <a:off x="2118231" y="5009696"/>
          <a:ext cx="3671370" cy="4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94606" imgH="257086" progId="Equation.DSMT4">
                  <p:embed/>
                </p:oleObj>
              </mc:Choice>
              <mc:Fallback>
                <p:oleObj name="Equation" r:id="rId10" imgW="2294606" imgH="2570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231" y="5009696"/>
                        <a:ext cx="3671370" cy="41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B37CE5FF-6F51-0889-9C79-276972872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0287"/>
              </p:ext>
            </p:extLst>
          </p:nvPr>
        </p:nvGraphicFramePr>
        <p:xfrm>
          <a:off x="2118231" y="5526117"/>
          <a:ext cx="1995760" cy="36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7350" imgH="228641" progId="Equation.DSMT4">
                  <p:embed/>
                </p:oleObj>
              </mc:Choice>
              <mc:Fallback>
                <p:oleObj name="Equation" r:id="rId12" imgW="1247350" imgH="228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231" y="5526117"/>
                        <a:ext cx="1995760" cy="365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51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C06B5E8-2225-4090-8508-72696E88E6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158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C06B5E8-2225-4090-8508-72696E88E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Lineární programování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sz="1800" dirty="0"/>
              <a:t>Úloha obchodního cestujícího</a:t>
            </a:r>
            <a:endParaRPr lang="en-US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6B2D565-280A-4E5C-A3D9-6CBE5A49F912}"/>
              </a:ext>
            </a:extLst>
          </p:cNvPr>
          <p:cNvSpPr/>
          <p:nvPr/>
        </p:nvSpPr>
        <p:spPr>
          <a:xfrm>
            <a:off x="1043615" y="2145758"/>
            <a:ext cx="243797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19 – Optimální řešení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9A0637-60F4-40B1-9777-5C3BF8A2BC37}"/>
              </a:ext>
            </a:extLst>
          </p:cNvPr>
          <p:cNvSpPr txBox="1"/>
          <p:nvPr/>
        </p:nvSpPr>
        <p:spPr>
          <a:xfrm>
            <a:off x="8736176" y="2672175"/>
            <a:ext cx="3208897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Hodnota účelové funkce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C0FB7BA-B5DC-4A55-8FF0-84BBCD0954D5}"/>
                  </a:ext>
                </a:extLst>
              </p:cNvPr>
              <p:cNvSpPr txBox="1"/>
              <p:nvPr/>
            </p:nvSpPr>
            <p:spPr>
              <a:xfrm>
                <a:off x="9702485" y="3136612"/>
                <a:ext cx="824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C0FB7BA-B5DC-4A55-8FF0-84BBCD095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85" y="3136612"/>
                <a:ext cx="824649" cy="276999"/>
              </a:xfrm>
              <a:prstGeom prst="rect">
                <a:avLst/>
              </a:prstGeom>
              <a:blipFill>
                <a:blip r:embed="rId6"/>
                <a:stretch>
                  <a:fillRect l="-3704" r="-666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69F70397-069C-4D2E-BF14-8BE069BF2AB5}"/>
              </a:ext>
            </a:extLst>
          </p:cNvPr>
          <p:cNvGraphicFramePr>
            <a:graphicFrameLocks noGrp="1"/>
          </p:cNvGraphicFramePr>
          <p:nvPr/>
        </p:nvGraphicFramePr>
        <p:xfrm>
          <a:off x="1258220" y="2672175"/>
          <a:ext cx="7315200" cy="22631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4518711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6460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22167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4263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897975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761688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820395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8102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02341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919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Velvary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16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Kralupy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015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Libcice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56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64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Zlonice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6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53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88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Veltrusy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8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4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644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5D44D0F-F99E-4CB8-A699-D0A65A5AA6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851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5D44D0F-F99E-4CB8-A699-D0A65A5AA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3</a:t>
            </a:r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en-US" smtClean="0"/>
              <a:t>64</a:t>
            </a:fld>
            <a:endParaRPr lang="en-US"/>
          </a:p>
        </p:txBody>
      </p:sp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5B3EA87A-2211-4D8D-AA7D-71F22C00DE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772"/>
          <a:stretch/>
        </p:blipFill>
        <p:spPr>
          <a:xfrm>
            <a:off x="7749459" y="0"/>
            <a:ext cx="4442541" cy="618013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A05F69-A2C8-4390-901B-47053206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08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FB5F879-7EBA-4F56-9B0F-13C1E57112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6476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FB5F879-7EBA-4F56-9B0F-13C1E5711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Sedm </a:t>
            </a:r>
            <a:r>
              <a:rPr lang="cs-CZ" b="1" dirty="0" err="1"/>
              <a:t>königsbergských</a:t>
            </a:r>
            <a:r>
              <a:rPr lang="cs-CZ" b="1" dirty="0"/>
              <a:t> mostů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7937A9-4910-4AFD-98DD-549B19491D70}"/>
              </a:ext>
            </a:extLst>
          </p:cNvPr>
          <p:cNvSpPr/>
          <p:nvPr/>
        </p:nvSpPr>
        <p:spPr>
          <a:xfrm>
            <a:off x="1329788" y="5825193"/>
            <a:ext cx="214327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Reálná situace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mosty">
            <a:extLst>
              <a:ext uri="{FF2B5EF4-FFF2-40B4-BE49-F238E27FC236}">
                <a16:creationId xmlns:a16="http://schemas.microsoft.com/office/drawing/2014/main" id="{5F50B3BF-AC00-43BE-B3B9-7DE9526CF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2" b="-683"/>
          <a:stretch/>
        </p:blipFill>
        <p:spPr bwMode="auto">
          <a:xfrm>
            <a:off x="1354501" y="2650180"/>
            <a:ext cx="3240087" cy="284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5">
            <a:extLst>
              <a:ext uri="{FF2B5EF4-FFF2-40B4-BE49-F238E27FC236}">
                <a16:creationId xmlns:a16="http://schemas.microsoft.com/office/drawing/2014/main" id="{C1E7BD3C-F523-4961-9E2C-63565F3DC7C9}"/>
              </a:ext>
            </a:extLst>
          </p:cNvPr>
          <p:cNvGrpSpPr>
            <a:grpSpLocks/>
          </p:cNvGrpSpPr>
          <p:nvPr/>
        </p:nvGrpSpPr>
        <p:grpSpPr bwMode="auto">
          <a:xfrm>
            <a:off x="5974610" y="2623191"/>
            <a:ext cx="2833370" cy="2866340"/>
            <a:chOff x="2654" y="2069"/>
            <a:chExt cx="1456" cy="1499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33033CF5-2B1C-4004-B608-BACD6A928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4" y="2069"/>
              <a:ext cx="1456" cy="1499"/>
              <a:chOff x="2654" y="2069"/>
              <a:chExt cx="1456" cy="1499"/>
            </a:xfrm>
          </p:grpSpPr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12102059-702B-4569-BD24-25FA14169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7" y="2861"/>
                <a:ext cx="618" cy="5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EC6ACBA4-419D-430A-A25D-D84965EF1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" y="2771"/>
                <a:ext cx="107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DF7A18C2-D43C-4DFD-BC3E-97FF71619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3" y="2249"/>
                <a:ext cx="546" cy="4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80FD772A-C0F6-4CEC-9169-BB1B1563C4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529284">
                <a:off x="2831" y="2818"/>
                <a:ext cx="525" cy="590"/>
              </a:xfrm>
              <a:custGeom>
                <a:avLst/>
                <a:gdLst>
                  <a:gd name="T0" fmla="*/ 1455 w 1455"/>
                  <a:gd name="T1" fmla="*/ 0 h 1292"/>
                  <a:gd name="T2" fmla="*/ 1335 w 1455"/>
                  <a:gd name="T3" fmla="*/ 420 h 1292"/>
                  <a:gd name="T4" fmla="*/ 1020 w 1455"/>
                  <a:gd name="T5" fmla="*/ 885 h 1292"/>
                  <a:gd name="T6" fmla="*/ 555 w 1455"/>
                  <a:gd name="T7" fmla="*/ 1155 h 1292"/>
                  <a:gd name="T8" fmla="*/ 0 w 1455"/>
                  <a:gd name="T9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5" h="1292">
                    <a:moveTo>
                      <a:pt x="1455" y="0"/>
                    </a:moveTo>
                    <a:cubicBezTo>
                      <a:pt x="1435" y="70"/>
                      <a:pt x="1407" y="273"/>
                      <a:pt x="1335" y="420"/>
                    </a:cubicBezTo>
                    <a:cubicBezTo>
                      <a:pt x="1263" y="567"/>
                      <a:pt x="1150" y="762"/>
                      <a:pt x="1020" y="885"/>
                    </a:cubicBezTo>
                    <a:cubicBezTo>
                      <a:pt x="890" y="1008"/>
                      <a:pt x="725" y="1087"/>
                      <a:pt x="555" y="1155"/>
                    </a:cubicBezTo>
                    <a:cubicBezTo>
                      <a:pt x="385" y="1223"/>
                      <a:pt x="116" y="1264"/>
                      <a:pt x="0" y="12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EE27A68A-5C80-4FCA-AB97-7E2C445FB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255"/>
                <a:ext cx="564" cy="517"/>
              </a:xfrm>
              <a:custGeom>
                <a:avLst/>
                <a:gdLst>
                  <a:gd name="T0" fmla="*/ 1455 w 1455"/>
                  <a:gd name="T1" fmla="*/ 0 h 1292"/>
                  <a:gd name="T2" fmla="*/ 1335 w 1455"/>
                  <a:gd name="T3" fmla="*/ 420 h 1292"/>
                  <a:gd name="T4" fmla="*/ 1020 w 1455"/>
                  <a:gd name="T5" fmla="*/ 885 h 1292"/>
                  <a:gd name="T6" fmla="*/ 555 w 1455"/>
                  <a:gd name="T7" fmla="*/ 1155 h 1292"/>
                  <a:gd name="T8" fmla="*/ 0 w 1455"/>
                  <a:gd name="T9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5" h="1292">
                    <a:moveTo>
                      <a:pt x="1455" y="0"/>
                    </a:moveTo>
                    <a:cubicBezTo>
                      <a:pt x="1435" y="70"/>
                      <a:pt x="1407" y="273"/>
                      <a:pt x="1335" y="420"/>
                    </a:cubicBezTo>
                    <a:cubicBezTo>
                      <a:pt x="1263" y="567"/>
                      <a:pt x="1150" y="762"/>
                      <a:pt x="1020" y="885"/>
                    </a:cubicBezTo>
                    <a:cubicBezTo>
                      <a:pt x="890" y="1008"/>
                      <a:pt x="725" y="1087"/>
                      <a:pt x="555" y="1155"/>
                    </a:cubicBezTo>
                    <a:cubicBezTo>
                      <a:pt x="385" y="1223"/>
                      <a:pt x="116" y="1264"/>
                      <a:pt x="0" y="12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9EBC4300-1D2A-4205-934C-BB1416969B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750083" flipH="1">
                <a:off x="2767" y="2859"/>
                <a:ext cx="458" cy="621"/>
              </a:xfrm>
              <a:custGeom>
                <a:avLst/>
                <a:gdLst>
                  <a:gd name="T0" fmla="*/ 0 w 960"/>
                  <a:gd name="T1" fmla="*/ 1215 h 1215"/>
                  <a:gd name="T2" fmla="*/ 60 w 960"/>
                  <a:gd name="T3" fmla="*/ 825 h 1215"/>
                  <a:gd name="T4" fmla="*/ 285 w 960"/>
                  <a:gd name="T5" fmla="*/ 405 h 1215"/>
                  <a:gd name="T6" fmla="*/ 630 w 960"/>
                  <a:gd name="T7" fmla="*/ 135 h 1215"/>
                  <a:gd name="T8" fmla="*/ 960 w 960"/>
                  <a:gd name="T9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0" h="1215">
                    <a:moveTo>
                      <a:pt x="0" y="1215"/>
                    </a:moveTo>
                    <a:cubicBezTo>
                      <a:pt x="10" y="1150"/>
                      <a:pt x="13" y="960"/>
                      <a:pt x="60" y="825"/>
                    </a:cubicBezTo>
                    <a:cubicBezTo>
                      <a:pt x="107" y="690"/>
                      <a:pt x="190" y="520"/>
                      <a:pt x="285" y="405"/>
                    </a:cubicBezTo>
                    <a:cubicBezTo>
                      <a:pt x="380" y="290"/>
                      <a:pt x="518" y="202"/>
                      <a:pt x="630" y="135"/>
                    </a:cubicBezTo>
                    <a:cubicBezTo>
                      <a:pt x="742" y="68"/>
                      <a:pt x="891" y="28"/>
                      <a:pt x="96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CE053601-7934-49AA-AAC4-8BC0F12C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165"/>
                <a:ext cx="528" cy="546"/>
              </a:xfrm>
              <a:custGeom>
                <a:avLst/>
                <a:gdLst>
                  <a:gd name="T0" fmla="*/ 0 w 1320"/>
                  <a:gd name="T1" fmla="*/ 1365 h 1365"/>
                  <a:gd name="T2" fmla="*/ 120 w 1320"/>
                  <a:gd name="T3" fmla="*/ 855 h 1365"/>
                  <a:gd name="T4" fmla="*/ 435 w 1320"/>
                  <a:gd name="T5" fmla="*/ 405 h 1365"/>
                  <a:gd name="T6" fmla="*/ 870 w 1320"/>
                  <a:gd name="T7" fmla="*/ 120 h 1365"/>
                  <a:gd name="T8" fmla="*/ 1320 w 1320"/>
                  <a:gd name="T9" fmla="*/ 0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0" h="1365">
                    <a:moveTo>
                      <a:pt x="0" y="1365"/>
                    </a:moveTo>
                    <a:cubicBezTo>
                      <a:pt x="20" y="1280"/>
                      <a:pt x="48" y="1015"/>
                      <a:pt x="120" y="855"/>
                    </a:cubicBezTo>
                    <a:cubicBezTo>
                      <a:pt x="192" y="695"/>
                      <a:pt x="310" y="527"/>
                      <a:pt x="435" y="405"/>
                    </a:cubicBezTo>
                    <a:cubicBezTo>
                      <a:pt x="560" y="283"/>
                      <a:pt x="722" y="187"/>
                      <a:pt x="870" y="120"/>
                    </a:cubicBezTo>
                    <a:cubicBezTo>
                      <a:pt x="1018" y="53"/>
                      <a:pt x="1226" y="25"/>
                      <a:pt x="132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1" name="Group 14">
                <a:extLst>
                  <a:ext uri="{FF2B5EF4-FFF2-40B4-BE49-F238E27FC236}">
                    <a16:creationId xmlns:a16="http://schemas.microsoft.com/office/drawing/2014/main" id="{B3499418-F181-427D-B1F5-F1A7A7C5E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4" y="2670"/>
                <a:ext cx="227" cy="227"/>
                <a:chOff x="3855" y="2718"/>
                <a:chExt cx="567" cy="567"/>
              </a:xfrm>
            </p:grpSpPr>
            <p:sp>
              <p:nvSpPr>
                <p:cNvPr id="31" name="Oval 15">
                  <a:extLst>
                    <a:ext uri="{FF2B5EF4-FFF2-40B4-BE49-F238E27FC236}">
                      <a16:creationId xmlns:a16="http://schemas.microsoft.com/office/drawing/2014/main" id="{DEEA8AD9-9C49-4970-B5CB-E24D005DF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5" y="2718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" name="Text Box 16">
                  <a:extLst>
                    <a:ext uri="{FF2B5EF4-FFF2-40B4-BE49-F238E27FC236}">
                      <a16:creationId xmlns:a16="http://schemas.microsoft.com/office/drawing/2014/main" id="{A12F7577-9D3F-4287-BD3B-95F4C32D32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7" y="2750"/>
                  <a:ext cx="495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8032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826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cs-CZ" altLang="cs-CZ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grpSp>
            <p:nvGrpSpPr>
              <p:cNvPr id="22" name="Group 17">
                <a:extLst>
                  <a:ext uri="{FF2B5EF4-FFF2-40B4-BE49-F238E27FC236}">
                    <a16:creationId xmlns:a16="http://schemas.microsoft.com/office/drawing/2014/main" id="{1226C6CC-415A-404E-92FB-6BAED7A8E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" y="2069"/>
                <a:ext cx="227" cy="227"/>
                <a:chOff x="4980" y="1215"/>
                <a:chExt cx="567" cy="567"/>
              </a:xfrm>
            </p:grpSpPr>
            <p:sp>
              <p:nvSpPr>
                <p:cNvPr id="29" name="Oval 18">
                  <a:extLst>
                    <a:ext uri="{FF2B5EF4-FFF2-40B4-BE49-F238E27FC236}">
                      <a16:creationId xmlns:a16="http://schemas.microsoft.com/office/drawing/2014/main" id="{72674038-B269-4244-99A3-D134FFE6D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0" y="1215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" name="Text Box 19">
                  <a:extLst>
                    <a:ext uri="{FF2B5EF4-FFF2-40B4-BE49-F238E27FC236}">
                      <a16:creationId xmlns:a16="http://schemas.microsoft.com/office/drawing/2014/main" id="{F68F9A35-36DD-4274-967C-CA3C1B471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5" y="1223"/>
                  <a:ext cx="495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8032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826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cs-CZ" altLang="cs-CZ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23" name="Group 20">
                <a:extLst>
                  <a:ext uri="{FF2B5EF4-FFF2-40B4-BE49-F238E27FC236}">
                    <a16:creationId xmlns:a16="http://schemas.microsoft.com/office/drawing/2014/main" id="{AD921C08-CD42-43F7-801A-61182E2F0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3" y="2699"/>
                <a:ext cx="227" cy="227"/>
                <a:chOff x="6075" y="2745"/>
                <a:chExt cx="567" cy="567"/>
              </a:xfrm>
            </p:grpSpPr>
            <p:sp>
              <p:nvSpPr>
                <p:cNvPr id="27" name="Oval 21">
                  <a:extLst>
                    <a:ext uri="{FF2B5EF4-FFF2-40B4-BE49-F238E27FC236}">
                      <a16:creationId xmlns:a16="http://schemas.microsoft.com/office/drawing/2014/main" id="{8F3E84F6-87BF-422A-A475-DE65B99D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5" y="2745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" name="Text Box 22">
                  <a:extLst>
                    <a:ext uri="{FF2B5EF4-FFF2-40B4-BE49-F238E27FC236}">
                      <a16:creationId xmlns:a16="http://schemas.microsoft.com/office/drawing/2014/main" id="{C917E3C5-F2DF-4ACC-B6DB-6F9137F180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9" y="2782"/>
                  <a:ext cx="495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8032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826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cs-CZ" altLang="cs-CZ" sz="2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cs-CZ" altLang="cs-CZ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0197452-E73B-44A2-BCDC-25249380F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1" y="3341"/>
                <a:ext cx="227" cy="227"/>
                <a:chOff x="5160" y="4140"/>
                <a:chExt cx="567" cy="567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D57CCAB-4E55-4057-BB6D-BBCBCBF57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0" y="4140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" name="Text Box 25">
                  <a:extLst>
                    <a:ext uri="{FF2B5EF4-FFF2-40B4-BE49-F238E27FC236}">
                      <a16:creationId xmlns:a16="http://schemas.microsoft.com/office/drawing/2014/main" id="{4C842F87-5C5C-4C67-813E-C453B97898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20" y="4200"/>
                  <a:ext cx="495" cy="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8032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826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cs-CZ" altLang="cs-CZ" sz="12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1614BB28-EB4E-451F-A133-F62E450E9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" y="3355"/>
              <a:ext cx="19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3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82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3" name="Obdélník 32">
            <a:extLst>
              <a:ext uri="{FF2B5EF4-FFF2-40B4-BE49-F238E27FC236}">
                <a16:creationId xmlns:a16="http://schemas.microsoft.com/office/drawing/2014/main" id="{264052FC-D144-4273-9CC8-3979C4C9534B}"/>
              </a:ext>
            </a:extLst>
          </p:cNvPr>
          <p:cNvSpPr/>
          <p:nvPr/>
        </p:nvSpPr>
        <p:spPr>
          <a:xfrm>
            <a:off x="6259115" y="5827790"/>
            <a:ext cx="274761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v podobě grafu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768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5B319C3-AB0C-4A3A-AE48-12842F3F44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0912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5B319C3-AB0C-4A3A-AE48-12842F3F4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1FBB6D-CBED-4617-B0E8-70240ED9B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29"/>
          <a:stretch/>
        </p:blipFill>
        <p:spPr>
          <a:xfrm>
            <a:off x="1222866" y="1994548"/>
            <a:ext cx="6682644" cy="402626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9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C5E5482-B50B-4507-BF01-D7A3AA4997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8808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C5E5482-B50B-4507-BF01-D7A3AA499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33E726-63BC-4B56-A9FD-CF5FE5CC2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3"/>
          <a:stretch/>
        </p:blipFill>
        <p:spPr>
          <a:xfrm>
            <a:off x="1344195" y="2006334"/>
            <a:ext cx="6804384" cy="4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6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502072C-0E1D-40BB-B57C-4F83064B76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45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502072C-0E1D-40BB-B57C-4F83064B7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1C83F3-4248-402B-9B4A-240ADA3C6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738" y="2008591"/>
            <a:ext cx="6776265" cy="42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18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Souvislý a nesouvislý graf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DB8BCE7-BFA3-485B-A31B-E25A992A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81" y="2862683"/>
            <a:ext cx="4549229" cy="19716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00D292A-C8E7-424C-B854-76055C392154}"/>
              </a:ext>
            </a:extLst>
          </p:cNvPr>
          <p:cNvSpPr/>
          <p:nvPr/>
        </p:nvSpPr>
        <p:spPr>
          <a:xfrm>
            <a:off x="1013062" y="5158215"/>
            <a:ext cx="20150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Souvislý graf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70AD87-41DC-4385-B250-9341A9F1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16" y="2865017"/>
            <a:ext cx="4549229" cy="1967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428F0F4B-E25E-4924-BD7E-01E62178D906}"/>
              </a:ext>
            </a:extLst>
          </p:cNvPr>
          <p:cNvSpPr/>
          <p:nvPr/>
        </p:nvSpPr>
        <p:spPr>
          <a:xfrm>
            <a:off x="6311616" y="5210608"/>
            <a:ext cx="232281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Nesouvislý graf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3F210B-6D36-47DF-BC5A-5DE0CE3292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E82729-82CB-48E1-9717-A11CCE02EA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5C91FD-9E95-4F7C-8BDF-F684E5D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D1E2A7-070F-410C-88DC-DE401E5066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Software</a:t>
            </a: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0489E26D-0FD2-40FC-90AE-FD5D1827E0D5}"/>
              </a:ext>
            </a:extLst>
          </p:cNvPr>
          <p:cNvSpPr txBox="1">
            <a:spLocks/>
          </p:cNvSpPr>
          <p:nvPr/>
        </p:nvSpPr>
        <p:spPr>
          <a:xfrm>
            <a:off x="438469" y="1647547"/>
            <a:ext cx="9264016" cy="290478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D9D9D9"/>
              </a:buClr>
              <a:buSzTx/>
              <a:buFont typeface="Wingdings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2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3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MPL </a:t>
            </a:r>
            <a:r>
              <a:rPr lang="cs-CZ" dirty="0" err="1"/>
              <a:t>for</a:t>
            </a:r>
            <a:r>
              <a:rPr lang="cs-CZ" dirty="0"/>
              <a:t> Windows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AMPL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Lingo (LINDO)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XPRESS (FICO)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AIMMS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CPLEX (IBM ILOG)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Gurobi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MS Excel (FRONTLINE SOLVERS)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PLANT SIMULATION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SIMPROCESS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SIMUL 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25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Cyklus (okruh)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00D292A-C8E7-424C-B854-76055C392154}"/>
              </a:ext>
            </a:extLst>
          </p:cNvPr>
          <p:cNvSpPr/>
          <p:nvPr/>
        </p:nvSpPr>
        <p:spPr>
          <a:xfrm>
            <a:off x="934612" y="5641321"/>
            <a:ext cx="156754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Cyklus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7825457-A914-4232-80B5-810C735E6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2" y="2483399"/>
            <a:ext cx="5095885" cy="30417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5524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Základní pojmy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Strom a kostra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00D292A-C8E7-424C-B854-76055C392154}"/>
              </a:ext>
            </a:extLst>
          </p:cNvPr>
          <p:cNvSpPr/>
          <p:nvPr/>
        </p:nvSpPr>
        <p:spPr>
          <a:xfrm>
            <a:off x="835493" y="5541591"/>
            <a:ext cx="160948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962382-CD7F-4E2B-A43E-A44F578C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3" y="2917492"/>
            <a:ext cx="2501470" cy="17192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C3E2A6D-528B-4C78-990A-F988DC456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03" y="2202304"/>
            <a:ext cx="1436604" cy="12972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D5CE64-2636-413E-976A-480CE5C42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14" y="3565961"/>
            <a:ext cx="2284626" cy="18393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4EBB57F7-0BA8-4F8B-9578-8976A1052168}"/>
              </a:ext>
            </a:extLst>
          </p:cNvPr>
          <p:cNvSpPr/>
          <p:nvPr/>
        </p:nvSpPr>
        <p:spPr>
          <a:xfrm>
            <a:off x="6441002" y="5541591"/>
            <a:ext cx="205511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Kostra grafu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8179E01-2F49-4A5C-B2EE-777D9C69E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002" y="3323829"/>
            <a:ext cx="4828074" cy="20517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02580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72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Teorie grafů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najít nejkratší cestu mezi dvojicí uzlů</a:t>
            </a:r>
            <a:r>
              <a:rPr lang="cs-CZ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Úloha řešená na každodenní bázi při používání navigace v autě či hledání spojení na některém mapovém portálu.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Existuje mnoho algoritmů, s jejichž pomocí lze snadno najít všechny vzdálenosti mezi všemi dvojicemi uzlů v zadaném grafu.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err="1"/>
              <a:t>Dijkstrův</a:t>
            </a:r>
            <a:r>
              <a:rPr lang="cs-CZ" dirty="0"/>
              <a:t> algoritmus je určen pro hledání nejkratších cest z jednoho konkrétního uzlu do všech ostatních uzlů v grafu.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Hledání nejkratší cesty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66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A712E06-E3BD-4C65-81B1-A44D7D2AD2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1557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A712E06-E3BD-4C65-81B1-A44D7D2AD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73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Hledání nejkratší cesty</a:t>
            </a:r>
            <a:endParaRPr lang="en-US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2FD373F-F25C-4248-B4CD-952EE0DE8AF7}"/>
              </a:ext>
            </a:extLst>
          </p:cNvPr>
          <p:cNvGrpSpPr>
            <a:grpSpLocks/>
          </p:cNvGrpSpPr>
          <p:nvPr/>
        </p:nvGrpSpPr>
        <p:grpSpPr bwMode="auto">
          <a:xfrm>
            <a:off x="1870242" y="2098987"/>
            <a:ext cx="5109338" cy="3362661"/>
            <a:chOff x="814" y="6462"/>
            <a:chExt cx="5200" cy="3474"/>
          </a:xfrm>
        </p:grpSpPr>
        <p:cxnSp>
          <p:nvCxnSpPr>
            <p:cNvPr id="12" name="Line 385">
              <a:extLst>
                <a:ext uri="{FF2B5EF4-FFF2-40B4-BE49-F238E27FC236}">
                  <a16:creationId xmlns:a16="http://schemas.microsoft.com/office/drawing/2014/main" id="{7AF55F8B-367D-4818-B2C6-1D10A06D36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93" y="8628"/>
              <a:ext cx="147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386">
              <a:extLst>
                <a:ext uri="{FF2B5EF4-FFF2-40B4-BE49-F238E27FC236}">
                  <a16:creationId xmlns:a16="http://schemas.microsoft.com/office/drawing/2014/main" id="{AC0729A7-8A7A-4ED0-A309-B6EE1BC52F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2" y="8459"/>
              <a:ext cx="1344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387">
              <a:extLst>
                <a:ext uri="{FF2B5EF4-FFF2-40B4-BE49-F238E27FC236}">
                  <a16:creationId xmlns:a16="http://schemas.microsoft.com/office/drawing/2014/main" id="{56B3206B-F0BA-4321-B7C5-1BBE21EDE3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0" y="9006"/>
              <a:ext cx="2399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88">
              <a:extLst>
                <a:ext uri="{FF2B5EF4-FFF2-40B4-BE49-F238E27FC236}">
                  <a16:creationId xmlns:a16="http://schemas.microsoft.com/office/drawing/2014/main" id="{82ACBF93-28D5-4D17-8DF0-40F122A12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82" y="8380"/>
              <a:ext cx="601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89">
              <a:extLst>
                <a:ext uri="{FF2B5EF4-FFF2-40B4-BE49-F238E27FC236}">
                  <a16:creationId xmlns:a16="http://schemas.microsoft.com/office/drawing/2014/main" id="{4509F79B-FB4B-4E5E-870B-45B5CF940D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" y="7555"/>
              <a:ext cx="354" cy="12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90">
              <a:extLst>
                <a:ext uri="{FF2B5EF4-FFF2-40B4-BE49-F238E27FC236}">
                  <a16:creationId xmlns:a16="http://schemas.microsoft.com/office/drawing/2014/main" id="{041D1927-6116-4C3C-B287-7224A3BAC9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22" y="7511"/>
              <a:ext cx="1020" cy="7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391">
              <a:extLst>
                <a:ext uri="{FF2B5EF4-FFF2-40B4-BE49-F238E27FC236}">
                  <a16:creationId xmlns:a16="http://schemas.microsoft.com/office/drawing/2014/main" id="{B3B897FE-F231-4039-8231-6FC677F4C0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88" y="7261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392">
              <a:extLst>
                <a:ext uri="{FF2B5EF4-FFF2-40B4-BE49-F238E27FC236}">
                  <a16:creationId xmlns:a16="http://schemas.microsoft.com/office/drawing/2014/main" id="{56D3355A-A258-481F-A87D-A6588248BE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3" y="7740"/>
              <a:ext cx="1441" cy="8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93">
              <a:extLst>
                <a:ext uri="{FF2B5EF4-FFF2-40B4-BE49-F238E27FC236}">
                  <a16:creationId xmlns:a16="http://schemas.microsoft.com/office/drawing/2014/main" id="{F1C05E65-3130-4EAF-B1D2-215DFE2C5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89" y="7105"/>
              <a:ext cx="1424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94">
              <a:extLst>
                <a:ext uri="{FF2B5EF4-FFF2-40B4-BE49-F238E27FC236}">
                  <a16:creationId xmlns:a16="http://schemas.microsoft.com/office/drawing/2014/main" id="{95907D9A-11E6-4680-8D85-2B1071A0E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8" y="6685"/>
              <a:ext cx="294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95">
              <a:extLst>
                <a:ext uri="{FF2B5EF4-FFF2-40B4-BE49-F238E27FC236}">
                  <a16:creationId xmlns:a16="http://schemas.microsoft.com/office/drawing/2014/main" id="{2808C335-05E4-497D-A95E-BAD7FF321B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3" y="8365"/>
              <a:ext cx="2936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96">
              <a:extLst>
                <a:ext uri="{FF2B5EF4-FFF2-40B4-BE49-F238E27FC236}">
                  <a16:creationId xmlns:a16="http://schemas.microsoft.com/office/drawing/2014/main" id="{F9A091FF-8092-4B4A-B650-4E306660D2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80" y="7695"/>
              <a:ext cx="1293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97">
              <a:extLst>
                <a:ext uri="{FF2B5EF4-FFF2-40B4-BE49-F238E27FC236}">
                  <a16:creationId xmlns:a16="http://schemas.microsoft.com/office/drawing/2014/main" id="{564E65F3-4CE9-4042-9719-28AB654F1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32" y="6804"/>
              <a:ext cx="1316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398">
              <a:extLst>
                <a:ext uri="{FF2B5EF4-FFF2-40B4-BE49-F238E27FC236}">
                  <a16:creationId xmlns:a16="http://schemas.microsoft.com/office/drawing/2014/main" id="{C281750E-8FA4-4CD0-A99A-4B557D824E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96" y="6694"/>
              <a:ext cx="1070" cy="6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399">
              <a:extLst>
                <a:ext uri="{FF2B5EF4-FFF2-40B4-BE49-F238E27FC236}">
                  <a16:creationId xmlns:a16="http://schemas.microsoft.com/office/drawing/2014/main" id="{97155B19-8D0D-4F85-984E-99359AEEC1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57" y="6840"/>
              <a:ext cx="2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" name="Group 400">
              <a:extLst>
                <a:ext uri="{FF2B5EF4-FFF2-40B4-BE49-F238E27FC236}">
                  <a16:creationId xmlns:a16="http://schemas.microsoft.com/office/drawing/2014/main" id="{298D8033-B8D0-49CF-972E-FA5DB0159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" y="7176"/>
              <a:ext cx="476" cy="537"/>
              <a:chOff x="2846" y="10262"/>
              <a:chExt cx="476" cy="537"/>
            </a:xfrm>
          </p:grpSpPr>
          <p:sp>
            <p:nvSpPr>
              <p:cNvPr id="64" name="Oval 401">
                <a:extLst>
                  <a:ext uri="{FF2B5EF4-FFF2-40B4-BE49-F238E27FC236}">
                    <a16:creationId xmlns:a16="http://schemas.microsoft.com/office/drawing/2014/main" id="{74594CC0-904B-4A31-A0DD-E4BDDBBF0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62"/>
                <a:ext cx="425" cy="4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5" name="Text Box 402">
                <a:extLst>
                  <a:ext uri="{FF2B5EF4-FFF2-40B4-BE49-F238E27FC236}">
                    <a16:creationId xmlns:a16="http://schemas.microsoft.com/office/drawing/2014/main" id="{3F654E96-61AB-4842-9814-A23020CA5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6" y="10323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8" name="Group 403">
              <a:extLst>
                <a:ext uri="{FF2B5EF4-FFF2-40B4-BE49-F238E27FC236}">
                  <a16:creationId xmlns:a16="http://schemas.microsoft.com/office/drawing/2014/main" id="{30B6FAED-9B8A-4969-8D4E-58E6CE74D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8127"/>
              <a:ext cx="476" cy="547"/>
              <a:chOff x="3679" y="12366"/>
              <a:chExt cx="476" cy="547"/>
            </a:xfrm>
          </p:grpSpPr>
          <p:sp>
            <p:nvSpPr>
              <p:cNvPr id="62" name="Oval 404">
                <a:extLst>
                  <a:ext uri="{FF2B5EF4-FFF2-40B4-BE49-F238E27FC236}">
                    <a16:creationId xmlns:a16="http://schemas.microsoft.com/office/drawing/2014/main" id="{94C48501-F739-4CF8-BA43-52AF14393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3" name="Text Box 405">
                <a:extLst>
                  <a:ext uri="{FF2B5EF4-FFF2-40B4-BE49-F238E27FC236}">
                    <a16:creationId xmlns:a16="http://schemas.microsoft.com/office/drawing/2014/main" id="{A5562A1D-A656-43CD-8637-0EA5C7538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9" y="1243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52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29" name="Group 406">
              <a:extLst>
                <a:ext uri="{FF2B5EF4-FFF2-40B4-BE49-F238E27FC236}">
                  <a16:creationId xmlns:a16="http://schemas.microsoft.com/office/drawing/2014/main" id="{F42E0C2C-0B75-496B-8C3B-6DCCF40A4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6462"/>
              <a:ext cx="476" cy="527"/>
              <a:chOff x="2574" y="10703"/>
              <a:chExt cx="476" cy="527"/>
            </a:xfrm>
          </p:grpSpPr>
          <p:sp>
            <p:nvSpPr>
              <p:cNvPr id="60" name="Oval 407">
                <a:extLst>
                  <a:ext uri="{FF2B5EF4-FFF2-40B4-BE49-F238E27FC236}">
                    <a16:creationId xmlns:a16="http://schemas.microsoft.com/office/drawing/2014/main" id="{39221C2D-2A92-4325-A4EF-7CF0BDC6A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1" name="Text Box 408">
                <a:extLst>
                  <a:ext uri="{FF2B5EF4-FFF2-40B4-BE49-F238E27FC236}">
                    <a16:creationId xmlns:a16="http://schemas.microsoft.com/office/drawing/2014/main" id="{E5C14B21-9C08-48E4-9114-E7305FC8A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" y="1075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30" name="Group 409">
              <a:extLst>
                <a:ext uri="{FF2B5EF4-FFF2-40B4-BE49-F238E27FC236}">
                  <a16:creationId xmlns:a16="http://schemas.microsoft.com/office/drawing/2014/main" id="{3FEFB71D-8BBB-4B15-B126-234863A8C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0" y="7413"/>
              <a:ext cx="476" cy="537"/>
              <a:chOff x="2574" y="10703"/>
              <a:chExt cx="476" cy="537"/>
            </a:xfrm>
          </p:grpSpPr>
          <p:sp>
            <p:nvSpPr>
              <p:cNvPr id="58" name="Oval 410">
                <a:extLst>
                  <a:ext uri="{FF2B5EF4-FFF2-40B4-BE49-F238E27FC236}">
                    <a16:creationId xmlns:a16="http://schemas.microsoft.com/office/drawing/2014/main" id="{2E835F40-AEA5-444D-9888-5CF9F4CE5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9" name="Text Box 411">
                <a:extLst>
                  <a:ext uri="{FF2B5EF4-FFF2-40B4-BE49-F238E27FC236}">
                    <a16:creationId xmlns:a16="http://schemas.microsoft.com/office/drawing/2014/main" id="{A839C37F-D749-4B24-8445-46DCAA524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" y="1076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31" name="Group 412">
              <a:extLst>
                <a:ext uri="{FF2B5EF4-FFF2-40B4-BE49-F238E27FC236}">
                  <a16:creationId xmlns:a16="http://schemas.microsoft.com/office/drawing/2014/main" id="{8F0F464E-F55E-46CF-892C-2B0C468E7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1" y="6828"/>
              <a:ext cx="476" cy="527"/>
              <a:chOff x="2566" y="10703"/>
              <a:chExt cx="476" cy="527"/>
            </a:xfrm>
          </p:grpSpPr>
          <p:sp>
            <p:nvSpPr>
              <p:cNvPr id="56" name="Oval 413">
                <a:extLst>
                  <a:ext uri="{FF2B5EF4-FFF2-40B4-BE49-F238E27FC236}">
                    <a16:creationId xmlns:a16="http://schemas.microsoft.com/office/drawing/2014/main" id="{CB65A747-3CC7-40D0-A99D-E98FF800C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7" name="Text Box 414">
                <a:extLst>
                  <a:ext uri="{FF2B5EF4-FFF2-40B4-BE49-F238E27FC236}">
                    <a16:creationId xmlns:a16="http://schemas.microsoft.com/office/drawing/2014/main" id="{ED172AAC-2662-4EE4-A16F-A13DF93A2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1075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324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32" name="Group 415">
              <a:extLst>
                <a:ext uri="{FF2B5EF4-FFF2-40B4-BE49-F238E27FC236}">
                  <a16:creationId xmlns:a16="http://schemas.microsoft.com/office/drawing/2014/main" id="{14761094-09CE-435F-835B-191CC4BDD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9" y="8448"/>
              <a:ext cx="476" cy="540"/>
              <a:chOff x="2574" y="10703"/>
              <a:chExt cx="476" cy="540"/>
            </a:xfrm>
          </p:grpSpPr>
          <p:sp>
            <p:nvSpPr>
              <p:cNvPr id="54" name="Oval 416">
                <a:extLst>
                  <a:ext uri="{FF2B5EF4-FFF2-40B4-BE49-F238E27FC236}">
                    <a16:creationId xmlns:a16="http://schemas.microsoft.com/office/drawing/2014/main" id="{28E312A0-0079-45D9-AAD8-21D8C6ABA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5" name="Text Box 417">
                <a:extLst>
                  <a:ext uri="{FF2B5EF4-FFF2-40B4-BE49-F238E27FC236}">
                    <a16:creationId xmlns:a16="http://schemas.microsoft.com/office/drawing/2014/main" id="{F461E22B-839C-46FE-BCFB-42CF7FEF4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" y="1076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</a:p>
            </p:txBody>
          </p:sp>
        </p:grpSp>
        <p:sp>
          <p:nvSpPr>
            <p:cNvPr id="33" name="Text Box 418">
              <a:extLst>
                <a:ext uri="{FF2B5EF4-FFF2-40B4-BE49-F238E27FC236}">
                  <a16:creationId xmlns:a16="http://schemas.microsoft.com/office/drawing/2014/main" id="{F0D6A6A2-5356-4B55-B894-4CE6DC4BA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6706"/>
              <a:ext cx="595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4" name="Text Box 419">
              <a:extLst>
                <a:ext uri="{FF2B5EF4-FFF2-40B4-BE49-F238E27FC236}">
                  <a16:creationId xmlns:a16="http://schemas.microsoft.com/office/drawing/2014/main" id="{5DCCECAC-E317-45DD-8D4E-F569717F2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8061"/>
              <a:ext cx="56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5" name="Text Box 420">
              <a:extLst>
                <a:ext uri="{FF2B5EF4-FFF2-40B4-BE49-F238E27FC236}">
                  <a16:creationId xmlns:a16="http://schemas.microsoft.com/office/drawing/2014/main" id="{0D6F7BD8-D551-4A6E-B365-8D3D51CD6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7236"/>
              <a:ext cx="646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6" name="Text Box 421">
              <a:extLst>
                <a:ext uri="{FF2B5EF4-FFF2-40B4-BE49-F238E27FC236}">
                  <a16:creationId xmlns:a16="http://schemas.microsoft.com/office/drawing/2014/main" id="{325E3271-32B7-4E3E-9798-26C3DC082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4" y="6856"/>
              <a:ext cx="59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7" name="Text Box 422">
              <a:extLst>
                <a:ext uri="{FF2B5EF4-FFF2-40B4-BE49-F238E27FC236}">
                  <a16:creationId xmlns:a16="http://schemas.microsoft.com/office/drawing/2014/main" id="{292FCA91-0CEF-46C7-B112-DF007C857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7619"/>
              <a:ext cx="59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8" name="Text Box 423">
              <a:extLst>
                <a:ext uri="{FF2B5EF4-FFF2-40B4-BE49-F238E27FC236}">
                  <a16:creationId xmlns:a16="http://schemas.microsoft.com/office/drawing/2014/main" id="{40975647-3770-4318-B641-1B682A1F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8126"/>
              <a:ext cx="59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39" name="Text Box 424">
              <a:extLst>
                <a:ext uri="{FF2B5EF4-FFF2-40B4-BE49-F238E27FC236}">
                  <a16:creationId xmlns:a16="http://schemas.microsoft.com/office/drawing/2014/main" id="{B84BA660-8ADE-44CA-A8C1-B79DA928F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7733"/>
              <a:ext cx="59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40" name="Text Box 425">
              <a:extLst>
                <a:ext uri="{FF2B5EF4-FFF2-40B4-BE49-F238E27FC236}">
                  <a16:creationId xmlns:a16="http://schemas.microsoft.com/office/drawing/2014/main" id="{2F4EBF50-8B8B-4EF1-B743-40B8700B8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" y="7042"/>
              <a:ext cx="59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1" name="Text Box 426">
              <a:extLst>
                <a:ext uri="{FF2B5EF4-FFF2-40B4-BE49-F238E27FC236}">
                  <a16:creationId xmlns:a16="http://schemas.microsoft.com/office/drawing/2014/main" id="{03A9A333-C27B-4593-B3F3-BB84C4382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" y="7719"/>
              <a:ext cx="5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2" name="Text Box 427">
              <a:extLst>
                <a:ext uri="{FF2B5EF4-FFF2-40B4-BE49-F238E27FC236}">
                  <a16:creationId xmlns:a16="http://schemas.microsoft.com/office/drawing/2014/main" id="{0C8863D8-685F-4004-BED3-F4FC1657E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6481"/>
              <a:ext cx="74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16</a:t>
              </a:r>
            </a:p>
          </p:txBody>
        </p:sp>
        <p:grpSp>
          <p:nvGrpSpPr>
            <p:cNvPr id="43" name="Group 428">
              <a:extLst>
                <a:ext uri="{FF2B5EF4-FFF2-40B4-BE49-F238E27FC236}">
                  <a16:creationId xmlns:a16="http://schemas.microsoft.com/office/drawing/2014/main" id="{2DA06506-51CF-4F8C-8D4D-1A7D8358F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" y="8747"/>
              <a:ext cx="476" cy="527"/>
              <a:chOff x="3679" y="12366"/>
              <a:chExt cx="476" cy="527"/>
            </a:xfrm>
          </p:grpSpPr>
          <p:sp>
            <p:nvSpPr>
              <p:cNvPr id="52" name="Oval 429">
                <a:extLst>
                  <a:ext uri="{FF2B5EF4-FFF2-40B4-BE49-F238E27FC236}">
                    <a16:creationId xmlns:a16="http://schemas.microsoft.com/office/drawing/2014/main" id="{6CFA55D3-09E9-45FB-9D55-531A14CB4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3" name="Text Box 430">
                <a:extLst>
                  <a:ext uri="{FF2B5EF4-FFF2-40B4-BE49-F238E27FC236}">
                    <a16:creationId xmlns:a16="http://schemas.microsoft.com/office/drawing/2014/main" id="{5A941D58-24F3-4A8B-89FB-199AF426C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9" y="1241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44" name="Group 431">
              <a:extLst>
                <a:ext uri="{FF2B5EF4-FFF2-40B4-BE49-F238E27FC236}">
                  <a16:creationId xmlns:a16="http://schemas.microsoft.com/office/drawing/2014/main" id="{DA854669-1525-457E-A74A-1D940BD47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" y="9399"/>
              <a:ext cx="476" cy="537"/>
              <a:chOff x="2574" y="10703"/>
              <a:chExt cx="476" cy="537"/>
            </a:xfrm>
          </p:grpSpPr>
          <p:sp>
            <p:nvSpPr>
              <p:cNvPr id="50" name="Oval 432">
                <a:extLst>
                  <a:ext uri="{FF2B5EF4-FFF2-40B4-BE49-F238E27FC236}">
                    <a16:creationId xmlns:a16="http://schemas.microsoft.com/office/drawing/2014/main" id="{90CDB1B4-5C34-48C6-B208-0328BAF45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1" name="Text Box 433">
                <a:extLst>
                  <a:ext uri="{FF2B5EF4-FFF2-40B4-BE49-F238E27FC236}">
                    <a16:creationId xmlns:a16="http://schemas.microsoft.com/office/drawing/2014/main" id="{BB11B631-9C55-4CA1-B03A-C316A82E3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" y="1076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88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45" name="Text Box 434">
              <a:extLst>
                <a:ext uri="{FF2B5EF4-FFF2-40B4-BE49-F238E27FC236}">
                  <a16:creationId xmlns:a16="http://schemas.microsoft.com/office/drawing/2014/main" id="{EAE76AF7-C816-42D8-B0E9-6E07DC309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7527"/>
              <a:ext cx="68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6" name="Text Box 435">
              <a:extLst>
                <a:ext uri="{FF2B5EF4-FFF2-40B4-BE49-F238E27FC236}">
                  <a16:creationId xmlns:a16="http://schemas.microsoft.com/office/drawing/2014/main" id="{DF9FE07C-92C3-4F74-83A6-415EECF5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8289"/>
              <a:ext cx="540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" name="Text Box 436">
              <a:extLst>
                <a:ext uri="{FF2B5EF4-FFF2-40B4-BE49-F238E27FC236}">
                  <a16:creationId xmlns:a16="http://schemas.microsoft.com/office/drawing/2014/main" id="{CE777DDD-0B19-4317-9A68-D9471F191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9219"/>
              <a:ext cx="74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8" name="Text Box 437">
              <a:extLst>
                <a:ext uri="{FF2B5EF4-FFF2-40B4-BE49-F238E27FC236}">
                  <a16:creationId xmlns:a16="http://schemas.microsoft.com/office/drawing/2014/main" id="{D583F50A-5C08-4284-B3CD-FA2EB8750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8775"/>
              <a:ext cx="74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 Box 439">
              <a:extLst>
                <a:ext uri="{FF2B5EF4-FFF2-40B4-BE49-F238E27FC236}">
                  <a16:creationId xmlns:a16="http://schemas.microsoft.com/office/drawing/2014/main" id="{AA30621F-33D4-4419-B36B-053445769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8619"/>
              <a:ext cx="74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</a:p>
          </p:txBody>
        </p:sp>
      </p:grpSp>
      <p:sp>
        <p:nvSpPr>
          <p:cNvPr id="66" name="Obdélník 65">
            <a:extLst>
              <a:ext uri="{FF2B5EF4-FFF2-40B4-BE49-F238E27FC236}">
                <a16:creationId xmlns:a16="http://schemas.microsoft.com/office/drawing/2014/main" id="{9C58911E-7DFE-4740-8FF3-569B15051032}"/>
              </a:ext>
            </a:extLst>
          </p:cNvPr>
          <p:cNvSpPr/>
          <p:nvPr/>
        </p:nvSpPr>
        <p:spPr>
          <a:xfrm>
            <a:off x="1804743" y="5515850"/>
            <a:ext cx="521303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14 – Distribuční síť pro přepravu nadměrného nákladu</a:t>
            </a:r>
          </a:p>
        </p:txBody>
      </p:sp>
    </p:spTree>
    <p:extLst>
      <p:ext uri="{BB962C8B-B14F-4D97-AF65-F5344CB8AC3E}">
        <p14:creationId xmlns:p14="http://schemas.microsoft.com/office/powerpoint/2010/main" val="10657565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D519DF1-38F8-4BD1-A345-14FE2B3591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2094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D519DF1-38F8-4BD1-A345-14FE2B359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74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317005" cy="4526241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V prvním kroku algoritmu sestavíme tabulku 20. V prvním řádku je seznam všech uzlů. Druhý řádek je určený pro vypočítané vzdálenosti odpovídající nejkratším cestám z uzlu 1 k ostatním uzlům. Vzdálenost z uzlu 1 do uzlu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 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 V poslední části tabulky je pro každý uzel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uvedený seznam uzlů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, do kterých z něj vede hrana. V závorce je uvedena délka této hrany, obecně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lvl="0">
                  <a:lnSpc>
                    <a:spcPct val="110000"/>
                  </a:lnSpc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V dalších krocích se budeme zabývat jen sloupci, v nichž je již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vypočtena. Hledáme vždy nejkratší cesty právě z těchto uzlů do uzlů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, jejichž 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doposud určena není, a to přes hrany uvedené v seznamu.</a:t>
                </a:r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317005" cy="4526241"/>
              </a:xfrm>
              <a:blipFill>
                <a:blip r:embed="rId6"/>
                <a:stretch>
                  <a:fillRect l="-216" t="-2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Hledání nejkratší cesty</a:t>
            </a:r>
            <a:endParaRPr lang="en-US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A8D2260-BC04-4CB0-9748-BA0D7BF6B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33316"/>
              </p:ext>
            </p:extLst>
          </p:nvPr>
        </p:nvGraphicFramePr>
        <p:xfrm>
          <a:off x="1499734" y="3189227"/>
          <a:ext cx="7442056" cy="238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216978" imgH="1675648" progId="Word.Document.12">
                  <p:embed/>
                </p:oleObj>
              </mc:Choice>
              <mc:Fallback>
                <p:oleObj name="Document" r:id="rId7" imgW="5216978" imgH="1675648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A8D2260-BC04-4CB0-9748-BA0D7BF6B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9734" y="3189227"/>
                        <a:ext cx="7442056" cy="238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bdélník 66">
            <a:extLst>
              <a:ext uri="{FF2B5EF4-FFF2-40B4-BE49-F238E27FC236}">
                <a16:creationId xmlns:a16="http://schemas.microsoft.com/office/drawing/2014/main" id="{D957D06B-6AA9-46B1-9873-172BD0D4A441}"/>
              </a:ext>
            </a:extLst>
          </p:cNvPr>
          <p:cNvSpPr/>
          <p:nvPr/>
        </p:nvSpPr>
        <p:spPr>
          <a:xfrm>
            <a:off x="1230647" y="2878259"/>
            <a:ext cx="441287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20 – Vstupní data pro výpočet nejkratší cesty</a:t>
            </a:r>
          </a:p>
        </p:txBody>
      </p:sp>
    </p:spTree>
    <p:extLst>
      <p:ext uri="{BB962C8B-B14F-4D97-AF65-F5344CB8AC3E}">
        <p14:creationId xmlns:p14="http://schemas.microsoft.com/office/powerpoint/2010/main" val="32948315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4126CC6-37E5-4D5F-ABE8-F07017953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995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4126CC6-37E5-4D5F-ABE8-F0701795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75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/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Ve druhém kroku se tedy budeme zabývat pouze prvním sloupcem a uzly 2 a 4. 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Z uzlu 1 vedou dvě přímé cesty, a to do uzlu 2, která má délku (0+8), a do uzlu 4 o délce (0+7). Vybereme minimum </a:t>
                </a:r>
                <a:br>
                  <a:rPr lang="cs-CZ" dirty="0"/>
                </a:br>
                <a:r>
                  <a:rPr lang="cs-CZ" dirty="0"/>
                  <a:t>z těchto dvou hodnot, tedy 7 a tuto hodnotu zapíšeme k příslušnému uzlu, tedy k uzlu 4. Platí tedy</a:t>
                </a:r>
                <a:r>
                  <a:rPr lang="cs-CZ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cs-CZ" dirty="0"/>
                  <a:t>. </a:t>
                </a:r>
                <a:r>
                  <a:rPr lang="cs-CZ" dirty="0">
                    <a:solidFill>
                      <a:srgbClr val="4BA82E"/>
                    </a:solidFill>
                  </a:rPr>
                  <a:t>Orámujeme vybranou hranu </a:t>
                </a:r>
                <a:r>
                  <a:rPr lang="cs-CZ" dirty="0"/>
                  <a:t>a </a:t>
                </a:r>
                <a:r>
                  <a:rPr lang="cs-CZ" dirty="0">
                    <a:solidFill>
                      <a:srgbClr val="4BA82E"/>
                    </a:solidFill>
                  </a:rPr>
                  <a:t>odstraníme všechny hrany</a:t>
                </a:r>
                <a:r>
                  <a:rPr lang="cs-CZ" dirty="0"/>
                  <a:t>, </a:t>
                </a:r>
                <a:r>
                  <a:rPr lang="cs-CZ" dirty="0">
                    <a:solidFill>
                      <a:srgbClr val="4BA82E"/>
                    </a:solidFill>
                  </a:rPr>
                  <a:t>které vedou do uzlu</a:t>
                </a:r>
                <a:r>
                  <a:rPr lang="cs-CZ" dirty="0"/>
                  <a:t> 4.</a:t>
                </a:r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blipFill>
                <a:blip r:embed="rId6"/>
                <a:stretch>
                  <a:fillRect l="-216" t="-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Hledání nejkratší cesty</a:t>
            </a:r>
            <a:endParaRPr lang="en-US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EC52AB0-57C7-4930-A8BB-6F7E8C394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9734" y="3390976"/>
          <a:ext cx="7435011" cy="238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216978" imgH="1675648" progId="Word.Document.12">
                  <p:embed/>
                </p:oleObj>
              </mc:Choice>
              <mc:Fallback>
                <p:oleObj name="Document" r:id="rId7" imgW="5216978" imgH="1675648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EC52AB0-57C7-4930-A8BB-6F7E8C394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9734" y="3390976"/>
                        <a:ext cx="7435011" cy="238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bdélník 66">
            <a:extLst>
              <a:ext uri="{FF2B5EF4-FFF2-40B4-BE49-F238E27FC236}">
                <a16:creationId xmlns:a16="http://schemas.microsoft.com/office/drawing/2014/main" id="{D957D06B-6AA9-46B1-9873-172BD0D4A441}"/>
              </a:ext>
            </a:extLst>
          </p:cNvPr>
          <p:cNvSpPr/>
          <p:nvPr/>
        </p:nvSpPr>
        <p:spPr>
          <a:xfrm>
            <a:off x="1230647" y="3080008"/>
            <a:ext cx="379732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21 – Výpočet nejkratší cesty do uzlu 4</a:t>
            </a:r>
          </a:p>
        </p:txBody>
      </p:sp>
    </p:spTree>
    <p:extLst>
      <p:ext uri="{BB962C8B-B14F-4D97-AF65-F5344CB8AC3E}">
        <p14:creationId xmlns:p14="http://schemas.microsoft.com/office/powerpoint/2010/main" val="24860489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4126CC6-37E5-4D5F-ABE8-F07017953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4862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4126CC6-37E5-4D5F-ABE8-F0701795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76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/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Ve třetím kroku, jehož základem je tabulka 21, hledáme minimum ze dvou hodnot (0+8) a (7+15). V dalším kroku hledáme min(8+10, 8+16, 7+15) = 8+10 = 18.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Pokračujeme do té doby, dokud nejsou známé všechny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blipFill>
                <a:blip r:embed="rId6"/>
                <a:stretch>
                  <a:fillRect l="-216" t="-323" b="-25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Hledání nejkratší cesty</a:t>
            </a:r>
            <a:endParaRPr lang="en-US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AE8FB377-9703-4F5D-A006-4B7F63A39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9734" y="2705170"/>
          <a:ext cx="7435011" cy="238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216978" imgH="1675648" progId="Word.Document.12">
                  <p:embed/>
                </p:oleObj>
              </mc:Choice>
              <mc:Fallback>
                <p:oleObj name="Document" r:id="rId7" imgW="5216978" imgH="1675648" progId="Word.Documen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AE8FB377-9703-4F5D-A006-4B7F63A39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9734" y="2705170"/>
                        <a:ext cx="7435011" cy="238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bdélník 66">
            <a:extLst>
              <a:ext uri="{FF2B5EF4-FFF2-40B4-BE49-F238E27FC236}">
                <a16:creationId xmlns:a16="http://schemas.microsoft.com/office/drawing/2014/main" id="{D957D06B-6AA9-46B1-9873-172BD0D4A441}"/>
              </a:ext>
            </a:extLst>
          </p:cNvPr>
          <p:cNvSpPr/>
          <p:nvPr/>
        </p:nvSpPr>
        <p:spPr>
          <a:xfrm>
            <a:off x="1230647" y="2394202"/>
            <a:ext cx="379732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nejkratší cesty do uzlu 2</a:t>
            </a:r>
          </a:p>
        </p:txBody>
      </p:sp>
    </p:spTree>
    <p:extLst>
      <p:ext uri="{BB962C8B-B14F-4D97-AF65-F5344CB8AC3E}">
        <p14:creationId xmlns:p14="http://schemas.microsoft.com/office/powerpoint/2010/main" val="33743022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4126CC6-37E5-4D5F-ABE8-F07017953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1501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4126CC6-37E5-4D5F-ABE8-F0701795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18DE7B1-EB9A-41F4-A978-969DC257D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9734" y="2030252"/>
          <a:ext cx="7435008" cy="23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216978" imgH="1675648" progId="Word.Document.12">
                  <p:embed/>
                </p:oleObj>
              </mc:Choice>
              <mc:Fallback>
                <p:oleObj name="Document" r:id="rId5" imgW="5216978" imgH="1675648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18DE7B1-EB9A-41F4-A978-969DC257D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734" y="2030252"/>
                        <a:ext cx="7435008" cy="23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77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0C9786-0F4A-48A8-BFD5-A53F153645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dirty="0"/>
              <a:t>Hledání nejkratší cesty</a:t>
            </a:r>
            <a:endParaRPr lang="en-US" dirty="0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D957D06B-6AA9-46B1-9873-172BD0D4A441}"/>
              </a:ext>
            </a:extLst>
          </p:cNvPr>
          <p:cNvSpPr/>
          <p:nvPr/>
        </p:nvSpPr>
        <p:spPr>
          <a:xfrm>
            <a:off x="1230647" y="1730171"/>
            <a:ext cx="35392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23 – Řešení hledání nejkratší cesty</a:t>
            </a:r>
          </a:p>
        </p:txBody>
      </p:sp>
    </p:spTree>
    <p:extLst>
      <p:ext uri="{BB962C8B-B14F-4D97-AF65-F5344CB8AC3E}">
        <p14:creationId xmlns:p14="http://schemas.microsoft.com/office/powerpoint/2010/main" val="787188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4126CC6-37E5-4D5F-ABE8-F070179532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4126CC6-37E5-4D5F-ABE8-F0701795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cs-CZ" noProof="0" smtClean="0"/>
              <a:pPr/>
              <a:t>78</a:t>
            </a:fld>
            <a:endParaRPr lang="cs-CZ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894764-8E63-4FAB-B126-BA0B0282E3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dirty="0"/>
              <a:t>Hledání nejkratší cesty</a:t>
            </a:r>
            <a:endParaRPr lang="en-US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C8CEFE5-4DB9-4CDD-B807-A43CBB7DAD03}"/>
              </a:ext>
            </a:extLst>
          </p:cNvPr>
          <p:cNvGrpSpPr>
            <a:grpSpLocks/>
          </p:cNvGrpSpPr>
          <p:nvPr/>
        </p:nvGrpSpPr>
        <p:grpSpPr bwMode="auto">
          <a:xfrm>
            <a:off x="2162328" y="2166756"/>
            <a:ext cx="4284000" cy="3003608"/>
            <a:chOff x="847" y="6462"/>
            <a:chExt cx="4921" cy="3444"/>
          </a:xfrm>
        </p:grpSpPr>
        <p:cxnSp>
          <p:nvCxnSpPr>
            <p:cNvPr id="13" name="Line 387">
              <a:extLst>
                <a:ext uri="{FF2B5EF4-FFF2-40B4-BE49-F238E27FC236}">
                  <a16:creationId xmlns:a16="http://schemas.microsoft.com/office/drawing/2014/main" id="{B88794CC-A6F7-4C57-93FE-8C7EFE2270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36" y="8978"/>
              <a:ext cx="2283" cy="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385">
              <a:extLst>
                <a:ext uri="{FF2B5EF4-FFF2-40B4-BE49-F238E27FC236}">
                  <a16:creationId xmlns:a16="http://schemas.microsoft.com/office/drawing/2014/main" id="{ECEA9E43-4FF3-4D08-9F5D-2A259FA3E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1" y="8789"/>
              <a:ext cx="1286" cy="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89">
              <a:extLst>
                <a:ext uri="{FF2B5EF4-FFF2-40B4-BE49-F238E27FC236}">
                  <a16:creationId xmlns:a16="http://schemas.microsoft.com/office/drawing/2014/main" id="{888484FE-1338-4119-BFC1-37602B2D9E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" y="7399"/>
              <a:ext cx="352" cy="1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94">
              <a:extLst>
                <a:ext uri="{FF2B5EF4-FFF2-40B4-BE49-F238E27FC236}">
                  <a16:creationId xmlns:a16="http://schemas.microsoft.com/office/drawing/2014/main" id="{1F39FCE6-5F41-4D76-AA68-205785906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45" y="6679"/>
              <a:ext cx="2936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96">
              <a:extLst>
                <a:ext uri="{FF2B5EF4-FFF2-40B4-BE49-F238E27FC236}">
                  <a16:creationId xmlns:a16="http://schemas.microsoft.com/office/drawing/2014/main" id="{50CB10F2-5754-4205-A776-A5B091BD6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35" y="7734"/>
              <a:ext cx="1389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398">
              <a:extLst>
                <a:ext uri="{FF2B5EF4-FFF2-40B4-BE49-F238E27FC236}">
                  <a16:creationId xmlns:a16="http://schemas.microsoft.com/office/drawing/2014/main" id="{5702716E-232E-4E1D-8FBD-74C357BD85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94" y="6783"/>
              <a:ext cx="1083" cy="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399">
              <a:extLst>
                <a:ext uri="{FF2B5EF4-FFF2-40B4-BE49-F238E27FC236}">
                  <a16:creationId xmlns:a16="http://schemas.microsoft.com/office/drawing/2014/main" id="{A3302879-48D6-4241-8526-A2F35C1618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57" y="6795"/>
              <a:ext cx="2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400">
              <a:extLst>
                <a:ext uri="{FF2B5EF4-FFF2-40B4-BE49-F238E27FC236}">
                  <a16:creationId xmlns:a16="http://schemas.microsoft.com/office/drawing/2014/main" id="{FC2B16D5-00C1-4831-BDCF-48F4165F1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" y="7176"/>
              <a:ext cx="476" cy="518"/>
              <a:chOff x="2879" y="10262"/>
              <a:chExt cx="476" cy="518"/>
            </a:xfrm>
          </p:grpSpPr>
          <p:sp>
            <p:nvSpPr>
              <p:cNvPr id="49" name="Oval 401">
                <a:extLst>
                  <a:ext uri="{FF2B5EF4-FFF2-40B4-BE49-F238E27FC236}">
                    <a16:creationId xmlns:a16="http://schemas.microsoft.com/office/drawing/2014/main" id="{9CC3A489-7408-48E1-87A6-AB76CA9C1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62"/>
                <a:ext cx="425" cy="4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0" name="Text Box 402">
                <a:extLst>
                  <a:ext uri="{FF2B5EF4-FFF2-40B4-BE49-F238E27FC236}">
                    <a16:creationId xmlns:a16="http://schemas.microsoft.com/office/drawing/2014/main" id="{0EC608E5-B5FC-419A-915E-305DABE1C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9" y="1030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1" name="Group 403">
              <a:extLst>
                <a:ext uri="{FF2B5EF4-FFF2-40B4-BE49-F238E27FC236}">
                  <a16:creationId xmlns:a16="http://schemas.microsoft.com/office/drawing/2014/main" id="{64714CD4-4B98-44A0-9D2C-BB5DFC1E1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" y="8127"/>
              <a:ext cx="486" cy="518"/>
              <a:chOff x="3713" y="12366"/>
              <a:chExt cx="486" cy="518"/>
            </a:xfrm>
          </p:grpSpPr>
          <p:sp>
            <p:nvSpPr>
              <p:cNvPr id="47" name="Oval 404">
                <a:extLst>
                  <a:ext uri="{FF2B5EF4-FFF2-40B4-BE49-F238E27FC236}">
                    <a16:creationId xmlns:a16="http://schemas.microsoft.com/office/drawing/2014/main" id="{2324DEB7-609A-4BFC-B0F9-168A7A563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8" name="Text Box 405">
                <a:extLst>
                  <a:ext uri="{FF2B5EF4-FFF2-40B4-BE49-F238E27FC236}">
                    <a16:creationId xmlns:a16="http://schemas.microsoft.com/office/drawing/2014/main" id="{A485F38D-A729-4750-A4A3-784C5992F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3" y="12408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52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22" name="Group 406">
              <a:extLst>
                <a:ext uri="{FF2B5EF4-FFF2-40B4-BE49-F238E27FC236}">
                  <a16:creationId xmlns:a16="http://schemas.microsoft.com/office/drawing/2014/main" id="{90F759E4-5119-4080-9430-904D5F950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" y="6462"/>
              <a:ext cx="486" cy="507"/>
              <a:chOff x="2608" y="10703"/>
              <a:chExt cx="486" cy="507"/>
            </a:xfrm>
          </p:grpSpPr>
          <p:sp>
            <p:nvSpPr>
              <p:cNvPr id="45" name="Oval 407">
                <a:extLst>
                  <a:ext uri="{FF2B5EF4-FFF2-40B4-BE49-F238E27FC236}">
                    <a16:creationId xmlns:a16="http://schemas.microsoft.com/office/drawing/2014/main" id="{7329C257-7E5F-4E03-9F4B-5CDF57995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6" name="Text Box 408">
                <a:extLst>
                  <a:ext uri="{FF2B5EF4-FFF2-40B4-BE49-F238E27FC236}">
                    <a16:creationId xmlns:a16="http://schemas.microsoft.com/office/drawing/2014/main" id="{40EF760F-45F8-421D-AFE5-3955A9659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8" y="1073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3" name="Group 409">
              <a:extLst>
                <a:ext uri="{FF2B5EF4-FFF2-40B4-BE49-F238E27FC236}">
                  <a16:creationId xmlns:a16="http://schemas.microsoft.com/office/drawing/2014/main" id="{F3FC1ED5-9A9A-4D11-930A-938880E96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3" y="7413"/>
              <a:ext cx="476" cy="507"/>
              <a:chOff x="2607" y="10703"/>
              <a:chExt cx="476" cy="507"/>
            </a:xfrm>
          </p:grpSpPr>
          <p:sp>
            <p:nvSpPr>
              <p:cNvPr id="43" name="Oval 410">
                <a:extLst>
                  <a:ext uri="{FF2B5EF4-FFF2-40B4-BE49-F238E27FC236}">
                    <a16:creationId xmlns:a16="http://schemas.microsoft.com/office/drawing/2014/main" id="{FAA50447-3CF8-4A03-AB8D-FCDD3056F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4" name="Text Box 411">
                <a:extLst>
                  <a:ext uri="{FF2B5EF4-FFF2-40B4-BE49-F238E27FC236}">
                    <a16:creationId xmlns:a16="http://schemas.microsoft.com/office/drawing/2014/main" id="{E634AD26-5343-4307-8895-E388AEC9C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7" y="1073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4" name="Group 412">
              <a:extLst>
                <a:ext uri="{FF2B5EF4-FFF2-40B4-BE49-F238E27FC236}">
                  <a16:creationId xmlns:a16="http://schemas.microsoft.com/office/drawing/2014/main" id="{FFCFB3CF-5A9A-4513-BDFB-DFC93FAA8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4" y="6828"/>
              <a:ext cx="476" cy="496"/>
              <a:chOff x="2599" y="10703"/>
              <a:chExt cx="476" cy="496"/>
            </a:xfrm>
          </p:grpSpPr>
          <p:sp>
            <p:nvSpPr>
              <p:cNvPr id="41" name="Oval 413">
                <a:extLst>
                  <a:ext uri="{FF2B5EF4-FFF2-40B4-BE49-F238E27FC236}">
                    <a16:creationId xmlns:a16="http://schemas.microsoft.com/office/drawing/2014/main" id="{8658CFAA-12B1-4B99-930C-32CC9FFBB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2" name="Text Box 414">
                <a:extLst>
                  <a:ext uri="{FF2B5EF4-FFF2-40B4-BE49-F238E27FC236}">
                    <a16:creationId xmlns:a16="http://schemas.microsoft.com/office/drawing/2014/main" id="{47513EEF-6F85-48C0-A0A6-4616322BC9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" y="10723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324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25" name="Group 415">
              <a:extLst>
                <a:ext uri="{FF2B5EF4-FFF2-40B4-BE49-F238E27FC236}">
                  <a16:creationId xmlns:a16="http://schemas.microsoft.com/office/drawing/2014/main" id="{B003492B-E643-42C0-AFE7-FA99BE29E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" y="8448"/>
              <a:ext cx="476" cy="509"/>
              <a:chOff x="2607" y="10703"/>
              <a:chExt cx="476" cy="509"/>
            </a:xfrm>
          </p:grpSpPr>
          <p:sp>
            <p:nvSpPr>
              <p:cNvPr id="39" name="Oval 416">
                <a:extLst>
                  <a:ext uri="{FF2B5EF4-FFF2-40B4-BE49-F238E27FC236}">
                    <a16:creationId xmlns:a16="http://schemas.microsoft.com/office/drawing/2014/main" id="{AB2B2736-08D7-4405-B962-819CCD7C3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0" name="Text Box 417">
                <a:extLst>
                  <a:ext uri="{FF2B5EF4-FFF2-40B4-BE49-F238E27FC236}">
                    <a16:creationId xmlns:a16="http://schemas.microsoft.com/office/drawing/2014/main" id="{A9EED37B-D932-43BD-9DB6-8BF042B64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7" y="1073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828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</a:p>
            </p:txBody>
          </p:sp>
        </p:grpSp>
        <p:sp>
          <p:nvSpPr>
            <p:cNvPr id="26" name="Text Box 418">
              <a:extLst>
                <a:ext uri="{FF2B5EF4-FFF2-40B4-BE49-F238E27FC236}">
                  <a16:creationId xmlns:a16="http://schemas.microsoft.com/office/drawing/2014/main" id="{8EBD05BB-BD9D-4ACD-8B81-6F2502245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6706"/>
              <a:ext cx="595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Text Box 419">
              <a:extLst>
                <a:ext uri="{FF2B5EF4-FFF2-40B4-BE49-F238E27FC236}">
                  <a16:creationId xmlns:a16="http://schemas.microsoft.com/office/drawing/2014/main" id="{8C90C637-EEC6-4F22-B294-6D74C64E7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8061"/>
              <a:ext cx="56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" name="Text Box 420">
              <a:extLst>
                <a:ext uri="{FF2B5EF4-FFF2-40B4-BE49-F238E27FC236}">
                  <a16:creationId xmlns:a16="http://schemas.microsoft.com/office/drawing/2014/main" id="{434BF4F2-F8F9-462A-B744-1093304A8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7236"/>
              <a:ext cx="646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9" name="Text Box 422">
              <a:extLst>
                <a:ext uri="{FF2B5EF4-FFF2-40B4-BE49-F238E27FC236}">
                  <a16:creationId xmlns:a16="http://schemas.microsoft.com/office/drawing/2014/main" id="{E74D6D3B-03DF-43BC-AA10-7AEABB162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7619"/>
              <a:ext cx="59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0" name="Text Box 427">
              <a:extLst>
                <a:ext uri="{FF2B5EF4-FFF2-40B4-BE49-F238E27FC236}">
                  <a16:creationId xmlns:a16="http://schemas.microsoft.com/office/drawing/2014/main" id="{1BF662F6-0DFD-4008-958E-2DEA29D31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6481"/>
              <a:ext cx="74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16</a:t>
              </a:r>
            </a:p>
          </p:txBody>
        </p:sp>
        <p:grpSp>
          <p:nvGrpSpPr>
            <p:cNvPr id="31" name="Group 428">
              <a:extLst>
                <a:ext uri="{FF2B5EF4-FFF2-40B4-BE49-F238E27FC236}">
                  <a16:creationId xmlns:a16="http://schemas.microsoft.com/office/drawing/2014/main" id="{09244E27-1A38-41AD-BB05-871C20B3B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747"/>
              <a:ext cx="476" cy="507"/>
              <a:chOff x="3712" y="12366"/>
              <a:chExt cx="476" cy="507"/>
            </a:xfrm>
          </p:grpSpPr>
          <p:sp>
            <p:nvSpPr>
              <p:cNvPr id="37" name="Oval 429">
                <a:extLst>
                  <a:ext uri="{FF2B5EF4-FFF2-40B4-BE49-F238E27FC236}">
                    <a16:creationId xmlns:a16="http://schemas.microsoft.com/office/drawing/2014/main" id="{CDAC394B-06F4-448C-9D68-0037B700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8" name="Text Box 430">
                <a:extLst>
                  <a:ext uri="{FF2B5EF4-FFF2-40B4-BE49-F238E27FC236}">
                    <a16:creationId xmlns:a16="http://schemas.microsoft.com/office/drawing/2014/main" id="{32368C8C-29DB-48C0-8CCE-B30258E1D3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2" y="1239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32" name="Group 431">
              <a:extLst>
                <a:ext uri="{FF2B5EF4-FFF2-40B4-BE49-F238E27FC236}">
                  <a16:creationId xmlns:a16="http://schemas.microsoft.com/office/drawing/2014/main" id="{30764002-1061-4AD2-A90F-FDBA47B36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9399"/>
              <a:ext cx="476" cy="507"/>
              <a:chOff x="2607" y="10703"/>
              <a:chExt cx="476" cy="507"/>
            </a:xfrm>
          </p:grpSpPr>
          <p:sp>
            <p:nvSpPr>
              <p:cNvPr id="35" name="Oval 432">
                <a:extLst>
                  <a:ext uri="{FF2B5EF4-FFF2-40B4-BE49-F238E27FC236}">
                    <a16:creationId xmlns:a16="http://schemas.microsoft.com/office/drawing/2014/main" id="{C0F61698-702D-4DC1-ACBB-C0D94C980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79200" tIns="21600" rIns="91440" bIns="45720" anchor="t" anchorCtr="0" upright="1">
                <a:noAutofit/>
              </a:bodyPr>
              <a:lstStyle/>
              <a:p>
                <a:pPr algn="ctr">
                  <a:spcAft>
                    <a:spcPts val="2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6" name="Text Box 433">
                <a:extLst>
                  <a:ext uri="{FF2B5EF4-FFF2-40B4-BE49-F238E27FC236}">
                    <a16:creationId xmlns:a16="http://schemas.microsoft.com/office/drawing/2014/main" id="{FBA3BBCE-1CA5-4F79-B7E1-03E080BB1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7" y="1073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79200" tIns="28800" rIns="91440" bIns="45720" anchor="t" anchorCtr="0" upright="1">
                <a:noAutofit/>
              </a:bodyPr>
              <a:lstStyle/>
              <a:p>
                <a:pPr algn="just">
                  <a:spcAft>
                    <a:spcPts val="200"/>
                  </a:spcAft>
                </a:pPr>
                <a:r>
                  <a:rPr lang="cs-CZ" sz="16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cs-CZ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3" name="Text Box 436">
              <a:extLst>
                <a:ext uri="{FF2B5EF4-FFF2-40B4-BE49-F238E27FC236}">
                  <a16:creationId xmlns:a16="http://schemas.microsoft.com/office/drawing/2014/main" id="{78A6FDC9-3B37-4630-91BB-85C4104D5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9219"/>
              <a:ext cx="74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34" name="Text Box 437">
              <a:extLst>
                <a:ext uri="{FF2B5EF4-FFF2-40B4-BE49-F238E27FC236}">
                  <a16:creationId xmlns:a16="http://schemas.microsoft.com/office/drawing/2014/main" id="{C4B4ACC5-E90E-4507-A143-3D4B5A816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8775"/>
              <a:ext cx="74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2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07" name="Obdélník 106">
            <a:extLst>
              <a:ext uri="{FF2B5EF4-FFF2-40B4-BE49-F238E27FC236}">
                <a16:creationId xmlns:a16="http://schemas.microsoft.com/office/drawing/2014/main" id="{E368D894-4988-4B43-9BDC-24E4693EA431}"/>
              </a:ext>
            </a:extLst>
          </p:cNvPr>
          <p:cNvSpPr/>
          <p:nvPr/>
        </p:nvSpPr>
        <p:spPr>
          <a:xfrm>
            <a:off x="1804743" y="5515850"/>
            <a:ext cx="502387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 – </a:t>
            </a:r>
            <a:r>
              <a:rPr lang="pl-PL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Nejkratší cesty z uzlu 1 do všech ostatních uzlů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03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9" y="1647546"/>
                <a:ext cx="10713236" cy="3773488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Zadání úlohy</a:t>
                </a:r>
                <a:endParaRPr lang="en-US" b="1" dirty="0"/>
              </a:p>
              <a:p>
                <a:pPr lvl="1">
                  <a:lnSpc>
                    <a:spcPct val="110000"/>
                  </a:lnSpc>
                </a:pPr>
                <a:r>
                  <a:rPr lang="cs-CZ" dirty="0">
                    <a:solidFill>
                      <a:srgbClr val="4BA82E"/>
                    </a:solidFill>
                  </a:rPr>
                  <a:t>Graf </a:t>
                </a:r>
                <a:r>
                  <a:rPr lang="cs-CZ" dirty="0">
                    <a:solidFill>
                      <a:schemeClr val="tx1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rgbClr val="4BA82E"/>
                    </a:solidFill>
                  </a:rPr>
                  <a:t>uzly</a:t>
                </a:r>
                <a:r>
                  <a:rPr lang="cs-CZ" dirty="0">
                    <a:solidFill>
                      <a:schemeClr val="tx1"/>
                    </a:solidFill>
                  </a:rPr>
                  <a:t> a </a:t>
                </a:r>
                <a:r>
                  <a:rPr lang="cs-CZ" dirty="0">
                    <a:solidFill>
                      <a:srgbClr val="4BA82E"/>
                    </a:solidFill>
                  </a:rPr>
                  <a:t>množinou ohodnocených hran</a:t>
                </a:r>
                <a:r>
                  <a:rPr lang="cs-CZ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cs-CZ" dirty="0">
                    <a:solidFill>
                      <a:srgbClr val="4BA82E"/>
                    </a:solidFill>
                  </a:rPr>
                  <a:t>Cílem</a:t>
                </a:r>
                <a:r>
                  <a:rPr lang="cs-CZ" dirty="0"/>
                  <a:t> je nalézt </a:t>
                </a:r>
                <a:r>
                  <a:rPr lang="cs-CZ" dirty="0">
                    <a:solidFill>
                      <a:srgbClr val="4BA82E"/>
                    </a:solidFill>
                  </a:rPr>
                  <a:t>kostru grafu </a:t>
                </a:r>
                <a:r>
                  <a:rPr lang="cs-CZ" dirty="0"/>
                  <a:t>s </a:t>
                </a:r>
                <a:r>
                  <a:rPr lang="cs-CZ" dirty="0">
                    <a:solidFill>
                      <a:srgbClr val="4BA82E"/>
                    </a:solidFill>
                  </a:rPr>
                  <a:t>celkovou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4BA82E"/>
                    </a:solidFill>
                  </a:rPr>
                  <a:t>minimální hodnotou </a:t>
                </a:r>
                <a:r>
                  <a:rPr lang="cs-CZ" dirty="0"/>
                  <a:t>přiřazenou ke zvoleným hranám.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Optimalizační metoda</a:t>
                </a:r>
                <a:endParaRPr lang="en-US" b="1" dirty="0"/>
              </a:p>
              <a:p>
                <a:pPr marL="723900" lvl="1" indent="-3429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cs-CZ" dirty="0"/>
                  <a:t>Setřídíme hrany vzestupně podle jejich ohodnocení.</a:t>
                </a:r>
              </a:p>
              <a:p>
                <a:pPr marL="723900" lvl="1" indent="-3429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cs-CZ" dirty="0"/>
                  <a:t>Vybereme dvě hrany s minimálním ohodnocením a zařadíme je do množiny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723900" lvl="1" indent="-3429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cs-CZ" dirty="0"/>
                  <a:t>Ze seznamu hran vybereme další hranu. Pokud hrana tvoří cyklus s některými hranami z množiny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/>
                  <a:t>, musíme ji vyloučit ze seznamu hran.</a:t>
                </a:r>
              </a:p>
              <a:p>
                <a:pPr marL="723900" lvl="1" indent="-3429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cs-CZ" dirty="0"/>
                  <a:t>Opakujeme krok 3, dokud množina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/>
                  <a:t> nebude obsahovat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hran.</a:t>
                </a:r>
              </a:p>
              <a:p>
                <a:pPr marL="723900" lvl="1" indent="-3429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cs-CZ" dirty="0"/>
                  <a:t>Minimální kostra grafu je určena množinou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33502196-6FCB-40AA-8BBA-D5F9D6D1C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9" y="1647546"/>
                <a:ext cx="10713236" cy="3773488"/>
              </a:xfrm>
              <a:blipFill>
                <a:blip r:embed="rId2"/>
                <a:stretch>
                  <a:fillRect l="-228" t="-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Optimální spojení míst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Dvě nebo více možností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Výsledek</a:t>
            </a:r>
            <a:r>
              <a:rPr lang="en-US" dirty="0"/>
              <a:t> = </a:t>
            </a:r>
            <a:r>
              <a:rPr lang="cs-CZ" dirty="0"/>
              <a:t>rozhodnutí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Systematický proces</a:t>
            </a:r>
            <a:r>
              <a:rPr lang="en-US" dirty="0"/>
              <a:t>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C4651C19-76C0-4C04-9FEF-DEE86C33B3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Rozhodovací problém</a:t>
            </a:r>
            <a:endParaRPr 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4C62A25-3998-45A1-A687-049A16F7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321" y="3058164"/>
            <a:ext cx="1850054" cy="675877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  <a:effectLst/>
        </p:spPr>
        <p:txBody>
          <a:bodyPr wrap="square" tIns="10800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Definice problému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83FFBA17-3BBF-43AC-833D-04B31DAE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674" y="4556201"/>
            <a:ext cx="2489062" cy="675877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  <a:effectLst/>
        </p:spPr>
        <p:txBody>
          <a:bodyPr wrap="square" tIns="10800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Hledání možných řešení úlohy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2022C70A-E627-47FD-A793-D42C8849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239" y="4304440"/>
            <a:ext cx="1840461" cy="675877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  <a:effectLst/>
        </p:spPr>
        <p:txBody>
          <a:bodyPr wrap="square" tIns="10800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Zvolení jedné možnosti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5EC015EB-9EF5-41CA-A34F-E302EEDE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3054"/>
            <a:ext cx="2028826" cy="666062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  <a:effectLst/>
        </p:spPr>
        <p:txBody>
          <a:bodyPr wrap="square" tIns="108000" bIns="3600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Vyhodnocení možností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FE960E3A-32C9-4364-BAD0-9862AAE4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374" y="3829248"/>
            <a:ext cx="152400" cy="533400"/>
          </a:xfrm>
          <a:prstGeom prst="line">
            <a:avLst/>
          </a:prstGeom>
          <a:noFill/>
          <a:ln w="76200">
            <a:solidFill>
              <a:srgbClr val="4BA82E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957BCB95-03D8-4C8A-B241-8072812C5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7871" y="3419027"/>
            <a:ext cx="762000" cy="838200"/>
          </a:xfrm>
          <a:prstGeom prst="line">
            <a:avLst/>
          </a:prstGeom>
          <a:noFill/>
          <a:ln w="76200">
            <a:solidFill>
              <a:srgbClr val="4BA82E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1A2BA8AD-5199-49B8-9A12-2B1AFF01D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289" y="3486348"/>
            <a:ext cx="228600" cy="609600"/>
          </a:xfrm>
          <a:prstGeom prst="line">
            <a:avLst/>
          </a:prstGeom>
          <a:noFill/>
          <a:ln w="76200">
            <a:solidFill>
              <a:srgbClr val="4BA82E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C414CC-328C-4C89-A6E0-69FD72764AE2}"/>
              </a:ext>
            </a:extLst>
          </p:cNvPr>
          <p:cNvSpPr/>
          <p:nvPr/>
        </p:nvSpPr>
        <p:spPr>
          <a:xfrm>
            <a:off x="2674321" y="5531052"/>
            <a:ext cx="45606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–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Schéma procesu rozhodovacího problému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089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Manažer zajišťující výstavu softwarových produktů musí </a:t>
            </a:r>
            <a:r>
              <a:rPr lang="cs-CZ" dirty="0">
                <a:solidFill>
                  <a:srgbClr val="4BA82E"/>
                </a:solidFill>
              </a:rPr>
              <a:t>zabezpečit dodávku elektrické energie </a:t>
            </a:r>
            <a:r>
              <a:rPr lang="cs-CZ" dirty="0"/>
              <a:t>ze </a:t>
            </a:r>
            <a:r>
              <a:rPr lang="cs-CZ" dirty="0">
                <a:solidFill>
                  <a:srgbClr val="4BA82E"/>
                </a:solidFill>
              </a:rPr>
              <a:t>zdroje</a:t>
            </a:r>
            <a:r>
              <a:rPr lang="cs-CZ" dirty="0"/>
              <a:t> do 9 </a:t>
            </a:r>
            <a:r>
              <a:rPr lang="cs-CZ" dirty="0">
                <a:solidFill>
                  <a:srgbClr val="4BA82E"/>
                </a:solidFill>
              </a:rPr>
              <a:t>míst</a:t>
            </a:r>
            <a:r>
              <a:rPr lang="cs-CZ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Cílem</a:t>
            </a:r>
            <a:r>
              <a:rPr lang="cs-CZ" dirty="0"/>
              <a:t> je stanovit </a:t>
            </a:r>
            <a:r>
              <a:rPr lang="cs-CZ" dirty="0">
                <a:solidFill>
                  <a:srgbClr val="4BA82E"/>
                </a:solidFill>
              </a:rPr>
              <a:t>minimální celkové náklady </a:t>
            </a:r>
            <a:r>
              <a:rPr lang="cs-CZ" dirty="0"/>
              <a:t>na pořízení kabelu a určit, kudy spojovací kabely povedou.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Vzdálenosti</a:t>
            </a:r>
            <a:r>
              <a:rPr lang="cs-CZ" dirty="0"/>
              <a:t> (v metrech) mezi místy jsou vyjádřeny v grafu na obr. 16.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Místo 1</a:t>
            </a:r>
            <a:r>
              <a:rPr lang="cs-CZ" dirty="0"/>
              <a:t> je zdrojem elektrické energie.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4BA82E"/>
                </a:solidFill>
              </a:rPr>
              <a:t>Cena</a:t>
            </a:r>
            <a:r>
              <a:rPr lang="cs-CZ" dirty="0"/>
              <a:t> kabelu za metr je 10 Kč.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Optimální spojení míst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0E96050-B0D4-4D35-8F6F-FBE549F7202D}"/>
              </a:ext>
            </a:extLst>
          </p:cNvPr>
          <p:cNvSpPr/>
          <p:nvPr/>
        </p:nvSpPr>
        <p:spPr>
          <a:xfrm>
            <a:off x="5158211" y="5964028"/>
            <a:ext cx="187557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Výstaviště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C5B9271-D231-4BB6-837F-8DE69C7C5B28}"/>
              </a:ext>
            </a:extLst>
          </p:cNvPr>
          <p:cNvGrpSpPr>
            <a:grpSpLocks/>
          </p:cNvGrpSpPr>
          <p:nvPr/>
        </p:nvGrpSpPr>
        <p:grpSpPr bwMode="auto">
          <a:xfrm>
            <a:off x="5081254" y="3126721"/>
            <a:ext cx="5183752" cy="2735501"/>
            <a:chOff x="580" y="1774"/>
            <a:chExt cx="6761" cy="3619"/>
          </a:xfrm>
        </p:grpSpPr>
        <p:cxnSp>
          <p:nvCxnSpPr>
            <p:cNvPr id="12" name="Line 446">
              <a:extLst>
                <a:ext uri="{FF2B5EF4-FFF2-40B4-BE49-F238E27FC236}">
                  <a16:creationId xmlns:a16="http://schemas.microsoft.com/office/drawing/2014/main" id="{99A97C4E-C76B-4292-9087-7EA5F7847C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9" y="2598"/>
              <a:ext cx="163" cy="2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47">
              <a:extLst>
                <a:ext uri="{FF2B5EF4-FFF2-40B4-BE49-F238E27FC236}">
                  <a16:creationId xmlns:a16="http://schemas.microsoft.com/office/drawing/2014/main" id="{856A03EA-FE4F-4FF4-9C05-48F44D5BC0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2" y="3926"/>
              <a:ext cx="746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48">
              <a:extLst>
                <a:ext uri="{FF2B5EF4-FFF2-40B4-BE49-F238E27FC236}">
                  <a16:creationId xmlns:a16="http://schemas.microsoft.com/office/drawing/2014/main" id="{47787537-BDA3-4B8A-A491-9973BEFF5A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79" y="4714"/>
              <a:ext cx="2399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49">
              <a:extLst>
                <a:ext uri="{FF2B5EF4-FFF2-40B4-BE49-F238E27FC236}">
                  <a16:creationId xmlns:a16="http://schemas.microsoft.com/office/drawing/2014/main" id="{79595E69-526D-47D6-836A-6B4F502784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36" y="2652"/>
              <a:ext cx="587" cy="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50">
              <a:extLst>
                <a:ext uri="{FF2B5EF4-FFF2-40B4-BE49-F238E27FC236}">
                  <a16:creationId xmlns:a16="http://schemas.microsoft.com/office/drawing/2014/main" id="{4155C851-EF5A-48BC-BB40-AB170DC56D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1" y="2201"/>
              <a:ext cx="1308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51">
              <a:extLst>
                <a:ext uri="{FF2B5EF4-FFF2-40B4-BE49-F238E27FC236}">
                  <a16:creationId xmlns:a16="http://schemas.microsoft.com/office/drawing/2014/main" id="{43EDA978-7122-44C2-A628-ABBF46B12C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03" y="3926"/>
              <a:ext cx="1384" cy="10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52">
              <a:extLst>
                <a:ext uri="{FF2B5EF4-FFF2-40B4-BE49-F238E27FC236}">
                  <a16:creationId xmlns:a16="http://schemas.microsoft.com/office/drawing/2014/main" id="{7ABFF6EF-8138-44ED-AC9E-C68FA966E4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54" y="3923"/>
              <a:ext cx="1362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53">
              <a:extLst>
                <a:ext uri="{FF2B5EF4-FFF2-40B4-BE49-F238E27FC236}">
                  <a16:creationId xmlns:a16="http://schemas.microsoft.com/office/drawing/2014/main" id="{15565ACC-336E-4129-B687-55C437E01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0" y="4958"/>
              <a:ext cx="2066" cy="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54">
              <a:extLst>
                <a:ext uri="{FF2B5EF4-FFF2-40B4-BE49-F238E27FC236}">
                  <a16:creationId xmlns:a16="http://schemas.microsoft.com/office/drawing/2014/main" id="{1B135AD7-ACCD-47CE-8165-43A580B94A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82" y="3983"/>
              <a:ext cx="441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55">
              <a:extLst>
                <a:ext uri="{FF2B5EF4-FFF2-40B4-BE49-F238E27FC236}">
                  <a16:creationId xmlns:a16="http://schemas.microsoft.com/office/drawing/2014/main" id="{36373F18-EC7B-4503-A975-D2EE71AF2D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4" y="3019"/>
              <a:ext cx="614" cy="17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56">
              <a:extLst>
                <a:ext uri="{FF2B5EF4-FFF2-40B4-BE49-F238E27FC236}">
                  <a16:creationId xmlns:a16="http://schemas.microsoft.com/office/drawing/2014/main" id="{1AD871FB-D600-4682-ADD9-071C0F0B0D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63" y="2970"/>
              <a:ext cx="1008" cy="7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457">
              <a:extLst>
                <a:ext uri="{FF2B5EF4-FFF2-40B4-BE49-F238E27FC236}">
                  <a16:creationId xmlns:a16="http://schemas.microsoft.com/office/drawing/2014/main" id="{53D6DDF6-F276-49DC-A952-C080362244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67" y="2289"/>
              <a:ext cx="595" cy="1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58">
              <a:extLst>
                <a:ext uri="{FF2B5EF4-FFF2-40B4-BE49-F238E27FC236}">
                  <a16:creationId xmlns:a16="http://schemas.microsoft.com/office/drawing/2014/main" id="{441E86FE-C23B-4020-BCC4-B94400E03C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05" y="3127"/>
              <a:ext cx="1560" cy="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459">
              <a:extLst>
                <a:ext uri="{FF2B5EF4-FFF2-40B4-BE49-F238E27FC236}">
                  <a16:creationId xmlns:a16="http://schemas.microsoft.com/office/drawing/2014/main" id="{1DA7CC9F-A376-4665-A6C8-32A145BC64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89" y="2255"/>
              <a:ext cx="785" cy="7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60">
              <a:extLst>
                <a:ext uri="{FF2B5EF4-FFF2-40B4-BE49-F238E27FC236}">
                  <a16:creationId xmlns:a16="http://schemas.microsoft.com/office/drawing/2014/main" id="{9771CE18-1B58-4AD3-B7EE-04607281E8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47" y="2149"/>
              <a:ext cx="2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61">
              <a:extLst>
                <a:ext uri="{FF2B5EF4-FFF2-40B4-BE49-F238E27FC236}">
                  <a16:creationId xmlns:a16="http://schemas.microsoft.com/office/drawing/2014/main" id="{7129038F-0C42-492A-81B9-EBADC4A013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15" y="3837"/>
              <a:ext cx="2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462">
              <a:extLst>
                <a:ext uri="{FF2B5EF4-FFF2-40B4-BE49-F238E27FC236}">
                  <a16:creationId xmlns:a16="http://schemas.microsoft.com/office/drawing/2014/main" id="{038EE92D-EE2C-4EB9-90C1-83045E704D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09" y="3159"/>
              <a:ext cx="1293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463">
              <a:extLst>
                <a:ext uri="{FF2B5EF4-FFF2-40B4-BE49-F238E27FC236}">
                  <a16:creationId xmlns:a16="http://schemas.microsoft.com/office/drawing/2014/main" id="{A2BF6056-4F20-4FC8-8C0C-93AAF9D35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8" y="2239"/>
              <a:ext cx="1339" cy="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64">
              <a:extLst>
                <a:ext uri="{FF2B5EF4-FFF2-40B4-BE49-F238E27FC236}">
                  <a16:creationId xmlns:a16="http://schemas.microsoft.com/office/drawing/2014/main" id="{930660D4-298F-4DAF-8FDF-B9F5DB1656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25" y="2158"/>
              <a:ext cx="1070" cy="6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465">
              <a:extLst>
                <a:ext uri="{FF2B5EF4-FFF2-40B4-BE49-F238E27FC236}">
                  <a16:creationId xmlns:a16="http://schemas.microsoft.com/office/drawing/2014/main" id="{537452F2-F144-47CD-B9FC-7D1C249B6C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86" y="2304"/>
              <a:ext cx="2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466">
              <a:extLst>
                <a:ext uri="{FF2B5EF4-FFF2-40B4-BE49-F238E27FC236}">
                  <a16:creationId xmlns:a16="http://schemas.microsoft.com/office/drawing/2014/main" id="{42408418-8153-4968-A371-55BCC9DD8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" y="2610"/>
              <a:ext cx="483" cy="476"/>
              <a:chOff x="2822" y="10232"/>
              <a:chExt cx="483" cy="476"/>
            </a:xfrm>
          </p:grpSpPr>
          <p:sp>
            <p:nvSpPr>
              <p:cNvPr id="81" name="Oval 467">
                <a:extLst>
                  <a:ext uri="{FF2B5EF4-FFF2-40B4-BE49-F238E27FC236}">
                    <a16:creationId xmlns:a16="http://schemas.microsoft.com/office/drawing/2014/main" id="{78FD2AF3-F8B6-4555-92FC-81458B5E3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62"/>
                <a:ext cx="425" cy="425"/>
              </a:xfrm>
              <a:prstGeom prst="ellipse">
                <a:avLst/>
              </a:prstGeom>
              <a:solidFill>
                <a:srgbClr val="DCDCDC">
                  <a:lumMod val="7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2" name="Text Box 468">
                <a:extLst>
                  <a:ext uri="{FF2B5EF4-FFF2-40B4-BE49-F238E27FC236}">
                    <a16:creationId xmlns:a16="http://schemas.microsoft.com/office/drawing/2014/main" id="{AD5351BB-B23F-40E8-AE6B-6BE4A88C6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10232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3" name="Group 469">
              <a:extLst>
                <a:ext uri="{FF2B5EF4-FFF2-40B4-BE49-F238E27FC236}">
                  <a16:creationId xmlns:a16="http://schemas.microsoft.com/office/drawing/2014/main" id="{4A8DFCDC-F134-40A8-B64C-619849671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7" y="3574"/>
              <a:ext cx="484" cy="476"/>
              <a:chOff x="3654" y="12349"/>
              <a:chExt cx="484" cy="476"/>
            </a:xfrm>
          </p:grpSpPr>
          <p:sp>
            <p:nvSpPr>
              <p:cNvPr id="79" name="Oval 470">
                <a:extLst>
                  <a:ext uri="{FF2B5EF4-FFF2-40B4-BE49-F238E27FC236}">
                    <a16:creationId xmlns:a16="http://schemas.microsoft.com/office/drawing/2014/main" id="{0BCB79F1-2108-44C3-B112-A5C808457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0" name="Text Box 471">
                <a:extLst>
                  <a:ext uri="{FF2B5EF4-FFF2-40B4-BE49-F238E27FC236}">
                    <a16:creationId xmlns:a16="http://schemas.microsoft.com/office/drawing/2014/main" id="{EDDE74FE-D4D2-47E2-8926-BC36DB9D6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4" y="12349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34" name="Group 472">
              <a:extLst>
                <a:ext uri="{FF2B5EF4-FFF2-40B4-BE49-F238E27FC236}">
                  <a16:creationId xmlns:a16="http://schemas.microsoft.com/office/drawing/2014/main" id="{DCAB7482-0A97-47F0-B84C-3C632ED54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" y="1897"/>
              <a:ext cx="476" cy="476"/>
              <a:chOff x="2561" y="10674"/>
              <a:chExt cx="476" cy="476"/>
            </a:xfrm>
          </p:grpSpPr>
          <p:sp>
            <p:nvSpPr>
              <p:cNvPr id="77" name="Oval 473">
                <a:extLst>
                  <a:ext uri="{FF2B5EF4-FFF2-40B4-BE49-F238E27FC236}">
                    <a16:creationId xmlns:a16="http://schemas.microsoft.com/office/drawing/2014/main" id="{7CFB0688-92FA-4780-AD00-EB6084133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8" name="Text Box 474">
                <a:extLst>
                  <a:ext uri="{FF2B5EF4-FFF2-40B4-BE49-F238E27FC236}">
                    <a16:creationId xmlns:a16="http://schemas.microsoft.com/office/drawing/2014/main" id="{4377EA97-C66D-4CEB-9DD6-DCD7638F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1" y="1067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35" name="Group 475">
              <a:extLst>
                <a:ext uri="{FF2B5EF4-FFF2-40B4-BE49-F238E27FC236}">
                  <a16:creationId xmlns:a16="http://schemas.microsoft.com/office/drawing/2014/main" id="{106F61CA-55B2-40A3-AB4F-40DA29437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860"/>
              <a:ext cx="476" cy="476"/>
              <a:chOff x="2562" y="10686"/>
              <a:chExt cx="476" cy="476"/>
            </a:xfrm>
          </p:grpSpPr>
          <p:sp>
            <p:nvSpPr>
              <p:cNvPr id="75" name="Oval 476">
                <a:extLst>
                  <a:ext uri="{FF2B5EF4-FFF2-40B4-BE49-F238E27FC236}">
                    <a16:creationId xmlns:a16="http://schemas.microsoft.com/office/drawing/2014/main" id="{8D1039E2-21D9-4187-BD55-491407CBC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6" name="Text Box 477">
                <a:extLst>
                  <a:ext uri="{FF2B5EF4-FFF2-40B4-BE49-F238E27FC236}">
                    <a16:creationId xmlns:a16="http://schemas.microsoft.com/office/drawing/2014/main" id="{37688C74-6130-48E6-B219-1474F3CC6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36" name="Group 478">
              <a:extLst>
                <a:ext uri="{FF2B5EF4-FFF2-40B4-BE49-F238E27FC236}">
                  <a16:creationId xmlns:a16="http://schemas.microsoft.com/office/drawing/2014/main" id="{011E4562-528C-4EB5-8786-9D0325896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8" y="1909"/>
              <a:ext cx="476" cy="476"/>
              <a:chOff x="2562" y="10686"/>
              <a:chExt cx="476" cy="476"/>
            </a:xfrm>
          </p:grpSpPr>
          <p:sp>
            <p:nvSpPr>
              <p:cNvPr id="73" name="Oval 479">
                <a:extLst>
                  <a:ext uri="{FF2B5EF4-FFF2-40B4-BE49-F238E27FC236}">
                    <a16:creationId xmlns:a16="http://schemas.microsoft.com/office/drawing/2014/main" id="{85720DDE-AB74-402F-B83B-F48EE1096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4" name="Text Box 480">
                <a:extLst>
                  <a:ext uri="{FF2B5EF4-FFF2-40B4-BE49-F238E27FC236}">
                    <a16:creationId xmlns:a16="http://schemas.microsoft.com/office/drawing/2014/main" id="{8ED9DBF1-7B0C-47A2-B6A3-1117A2D4C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7" name="Group 481">
              <a:extLst>
                <a:ext uri="{FF2B5EF4-FFF2-40B4-BE49-F238E27FC236}">
                  <a16:creationId xmlns:a16="http://schemas.microsoft.com/office/drawing/2014/main" id="{4E435097-AB76-4884-969B-F2BD52FA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2" y="3562"/>
              <a:ext cx="476" cy="476"/>
              <a:chOff x="2562" y="10674"/>
              <a:chExt cx="476" cy="476"/>
            </a:xfrm>
          </p:grpSpPr>
          <p:sp>
            <p:nvSpPr>
              <p:cNvPr id="71" name="Oval 482">
                <a:extLst>
                  <a:ext uri="{FF2B5EF4-FFF2-40B4-BE49-F238E27FC236}">
                    <a16:creationId xmlns:a16="http://schemas.microsoft.com/office/drawing/2014/main" id="{AC9B71D6-36BC-4FC2-BF2B-6AA364BC1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2" name="Text Box 483">
                <a:extLst>
                  <a:ext uri="{FF2B5EF4-FFF2-40B4-BE49-F238E27FC236}">
                    <a16:creationId xmlns:a16="http://schemas.microsoft.com/office/drawing/2014/main" id="{E0E08092-18EF-49AC-B598-F61713545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7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38" name="Text Box 484">
              <a:extLst>
                <a:ext uri="{FF2B5EF4-FFF2-40B4-BE49-F238E27FC236}">
                  <a16:creationId xmlns:a16="http://schemas.microsoft.com/office/drawing/2014/main" id="{BEE8A4E3-A2A6-4A07-8829-35C55F00F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" y="2088"/>
              <a:ext cx="59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39" name="Text Box 485">
              <a:extLst>
                <a:ext uri="{FF2B5EF4-FFF2-40B4-BE49-F238E27FC236}">
                  <a16:creationId xmlns:a16="http://schemas.microsoft.com/office/drawing/2014/main" id="{7A65A4F3-7358-4419-BD2A-A9C9E67F6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" y="3775"/>
              <a:ext cx="74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0" name="Text Box 486">
              <a:extLst>
                <a:ext uri="{FF2B5EF4-FFF2-40B4-BE49-F238E27FC236}">
                  <a16:creationId xmlns:a16="http://schemas.microsoft.com/office/drawing/2014/main" id="{5166219F-F473-41E2-9FD7-B251D969F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2721"/>
              <a:ext cx="86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41" name="Text Box 487">
              <a:extLst>
                <a:ext uri="{FF2B5EF4-FFF2-40B4-BE49-F238E27FC236}">
                  <a16:creationId xmlns:a16="http://schemas.microsoft.com/office/drawing/2014/main" id="{B4E7D699-BB52-4BD7-A905-869E7600B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" y="2283"/>
              <a:ext cx="59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42" name="Text Box 488">
              <a:extLst>
                <a:ext uri="{FF2B5EF4-FFF2-40B4-BE49-F238E27FC236}">
                  <a16:creationId xmlns:a16="http://schemas.microsoft.com/office/drawing/2014/main" id="{ACDF21A3-2233-402F-9677-5615D0FBF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3069"/>
              <a:ext cx="59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3" name="Text Box 489">
              <a:extLst>
                <a:ext uri="{FF2B5EF4-FFF2-40B4-BE49-F238E27FC236}">
                  <a16:creationId xmlns:a16="http://schemas.microsoft.com/office/drawing/2014/main" id="{DC3B19CB-DDA2-49CF-8F80-6D41D32B9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497"/>
              <a:ext cx="59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4" name="Text Box 490">
              <a:extLst>
                <a:ext uri="{FF2B5EF4-FFF2-40B4-BE49-F238E27FC236}">
                  <a16:creationId xmlns:a16="http://schemas.microsoft.com/office/drawing/2014/main" id="{89D078F6-172D-42F2-AF97-C71484F2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" y="3022"/>
              <a:ext cx="59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45" name="Text Box 491">
              <a:extLst>
                <a:ext uri="{FF2B5EF4-FFF2-40B4-BE49-F238E27FC236}">
                  <a16:creationId xmlns:a16="http://schemas.microsoft.com/office/drawing/2014/main" id="{A2C8EC76-09F2-4028-8FCC-942CBD653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2290"/>
              <a:ext cx="59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46" name="Text Box 492">
              <a:extLst>
                <a:ext uri="{FF2B5EF4-FFF2-40B4-BE49-F238E27FC236}">
                  <a16:creationId xmlns:a16="http://schemas.microsoft.com/office/drawing/2014/main" id="{30AA6A2F-FE3D-4335-917E-2364086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" y="2677"/>
              <a:ext cx="5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47" name="Text Box 493">
              <a:extLst>
                <a:ext uri="{FF2B5EF4-FFF2-40B4-BE49-F238E27FC236}">
                  <a16:creationId xmlns:a16="http://schemas.microsoft.com/office/drawing/2014/main" id="{8DFB2073-CCAD-4DC1-8D5B-BB7A50247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" y="1774"/>
              <a:ext cx="74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85</a:t>
              </a:r>
            </a:p>
          </p:txBody>
        </p:sp>
        <p:grpSp>
          <p:nvGrpSpPr>
            <p:cNvPr id="48" name="Group 494">
              <a:extLst>
                <a:ext uri="{FF2B5EF4-FFF2-40B4-BE49-F238E27FC236}">
                  <a16:creationId xmlns:a16="http://schemas.microsoft.com/office/drawing/2014/main" id="{832342EE-F6F8-473C-B207-92C1810EE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4715"/>
              <a:ext cx="476" cy="476"/>
              <a:chOff x="3667" y="12337"/>
              <a:chExt cx="476" cy="476"/>
            </a:xfrm>
          </p:grpSpPr>
          <p:sp>
            <p:nvSpPr>
              <p:cNvPr id="69" name="Oval 495">
                <a:extLst>
                  <a:ext uri="{FF2B5EF4-FFF2-40B4-BE49-F238E27FC236}">
                    <a16:creationId xmlns:a16="http://schemas.microsoft.com/office/drawing/2014/main" id="{E0B6B157-FC65-448D-9670-4AC9EB7E4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0" name="Text Box 496">
                <a:extLst>
                  <a:ext uri="{FF2B5EF4-FFF2-40B4-BE49-F238E27FC236}">
                    <a16:creationId xmlns:a16="http://schemas.microsoft.com/office/drawing/2014/main" id="{3914178A-2A14-43FF-A66A-2B0E2F0E1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7" y="1233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49" name="Group 497">
              <a:extLst>
                <a:ext uri="{FF2B5EF4-FFF2-40B4-BE49-F238E27FC236}">
                  <a16:creationId xmlns:a16="http://schemas.microsoft.com/office/drawing/2014/main" id="{149A27E6-E2A8-4B67-8C79-99739D84D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8" y="2279"/>
              <a:ext cx="483" cy="476"/>
              <a:chOff x="2550" y="10686"/>
              <a:chExt cx="483" cy="476"/>
            </a:xfrm>
          </p:grpSpPr>
          <p:sp>
            <p:nvSpPr>
              <p:cNvPr id="67" name="Oval 498">
                <a:extLst>
                  <a:ext uri="{FF2B5EF4-FFF2-40B4-BE49-F238E27FC236}">
                    <a16:creationId xmlns:a16="http://schemas.microsoft.com/office/drawing/2014/main" id="{BFDCD3FB-6E82-4ABF-B667-EC55FF328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8" name="Text Box 499">
                <a:extLst>
                  <a:ext uri="{FF2B5EF4-FFF2-40B4-BE49-F238E27FC236}">
                    <a16:creationId xmlns:a16="http://schemas.microsoft.com/office/drawing/2014/main" id="{6F15AB33-F4C0-4468-BACD-B53E6981A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0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50" name="Group 500">
              <a:extLst>
                <a:ext uri="{FF2B5EF4-FFF2-40B4-BE49-F238E27FC236}">
                  <a16:creationId xmlns:a16="http://schemas.microsoft.com/office/drawing/2014/main" id="{F47E9AF0-C336-4D0E-A161-8BD4689C8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9" y="4430"/>
              <a:ext cx="504" cy="476"/>
              <a:chOff x="9500" y="11868"/>
              <a:chExt cx="504" cy="476"/>
            </a:xfrm>
          </p:grpSpPr>
          <p:sp>
            <p:nvSpPr>
              <p:cNvPr id="65" name="Oval 501">
                <a:extLst>
                  <a:ext uri="{FF2B5EF4-FFF2-40B4-BE49-F238E27FC236}">
                    <a16:creationId xmlns:a16="http://schemas.microsoft.com/office/drawing/2014/main" id="{4CB0C6B2-6948-4EFA-8677-6D2E6B5C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4" y="11890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6" name="Text Box 502">
                <a:extLst>
                  <a:ext uri="{FF2B5EF4-FFF2-40B4-BE49-F238E27FC236}">
                    <a16:creationId xmlns:a16="http://schemas.microsoft.com/office/drawing/2014/main" id="{31861BEB-F150-4F01-8CED-9508080CF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0" y="11868"/>
                <a:ext cx="504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grpSp>
          <p:nvGrpSpPr>
            <p:cNvPr id="51" name="Group 503">
              <a:extLst>
                <a:ext uri="{FF2B5EF4-FFF2-40B4-BE49-F238E27FC236}">
                  <a16:creationId xmlns:a16="http://schemas.microsoft.com/office/drawing/2014/main" id="{F16B180D-DA26-4B8F-BBD7-2EBCF8F43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" y="4835"/>
              <a:ext cx="476" cy="476"/>
              <a:chOff x="2562" y="10675"/>
              <a:chExt cx="476" cy="476"/>
            </a:xfrm>
          </p:grpSpPr>
          <p:sp>
            <p:nvSpPr>
              <p:cNvPr id="63" name="Oval 504">
                <a:extLst>
                  <a:ext uri="{FF2B5EF4-FFF2-40B4-BE49-F238E27FC236}">
                    <a16:creationId xmlns:a16="http://schemas.microsoft.com/office/drawing/2014/main" id="{476308B3-FF00-4EB8-A8EA-C1F8057FA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4" name="Text Box 505">
                <a:extLst>
                  <a:ext uri="{FF2B5EF4-FFF2-40B4-BE49-F238E27FC236}">
                    <a16:creationId xmlns:a16="http://schemas.microsoft.com/office/drawing/2014/main" id="{649F2D7E-CCE8-42C9-8117-17F2C19CA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75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52" name="Text Box 506">
              <a:extLst>
                <a:ext uri="{FF2B5EF4-FFF2-40B4-BE49-F238E27FC236}">
                  <a16:creationId xmlns:a16="http://schemas.microsoft.com/office/drawing/2014/main" id="{C4E40494-F24A-4B74-B3B2-7198423A7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3435"/>
              <a:ext cx="107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53" name="Text Box 507">
              <a:extLst>
                <a:ext uri="{FF2B5EF4-FFF2-40B4-BE49-F238E27FC236}">
                  <a16:creationId xmlns:a16="http://schemas.microsoft.com/office/drawing/2014/main" id="{20F131F9-F8E9-458F-A724-2C3C94CC6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" y="4159"/>
              <a:ext cx="74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52</a:t>
              </a:r>
            </a:p>
          </p:txBody>
        </p:sp>
        <p:sp>
          <p:nvSpPr>
            <p:cNvPr id="54" name="Text Box 508">
              <a:extLst>
                <a:ext uri="{FF2B5EF4-FFF2-40B4-BE49-F238E27FC236}">
                  <a16:creationId xmlns:a16="http://schemas.microsoft.com/office/drawing/2014/main" id="{66A4D058-4B5C-45EF-88C8-2482A8818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" y="4976"/>
              <a:ext cx="74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71</a:t>
              </a:r>
            </a:p>
          </p:txBody>
        </p:sp>
        <p:sp>
          <p:nvSpPr>
            <p:cNvPr id="55" name="Text Box 509">
              <a:extLst>
                <a:ext uri="{FF2B5EF4-FFF2-40B4-BE49-F238E27FC236}">
                  <a16:creationId xmlns:a16="http://schemas.microsoft.com/office/drawing/2014/main" id="{F7E3FB2A-558B-4B81-A8A7-E5A21BA4D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" y="4143"/>
              <a:ext cx="74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74</a:t>
              </a:r>
            </a:p>
          </p:txBody>
        </p:sp>
        <p:sp>
          <p:nvSpPr>
            <p:cNvPr id="56" name="Text Box 510">
              <a:extLst>
                <a:ext uri="{FF2B5EF4-FFF2-40B4-BE49-F238E27FC236}">
                  <a16:creationId xmlns:a16="http://schemas.microsoft.com/office/drawing/2014/main" id="{1FF9016C-1220-4D5B-B301-D9DA6FDF8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1" y="1973"/>
              <a:ext cx="59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61</a:t>
              </a:r>
            </a:p>
          </p:txBody>
        </p:sp>
        <p:sp>
          <p:nvSpPr>
            <p:cNvPr id="57" name="Text Box 511">
              <a:extLst>
                <a:ext uri="{FF2B5EF4-FFF2-40B4-BE49-F238E27FC236}">
                  <a16:creationId xmlns:a16="http://schemas.microsoft.com/office/drawing/2014/main" id="{7BA91511-4629-4700-B718-E52DBF52F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4109"/>
              <a:ext cx="74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</a:p>
          </p:txBody>
        </p:sp>
        <p:sp>
          <p:nvSpPr>
            <p:cNvPr id="58" name="Text Box 512">
              <a:extLst>
                <a:ext uri="{FF2B5EF4-FFF2-40B4-BE49-F238E27FC236}">
                  <a16:creationId xmlns:a16="http://schemas.microsoft.com/office/drawing/2014/main" id="{4822BECA-CC65-4F15-8FD7-6BC4494C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3" y="2897"/>
              <a:ext cx="59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43</a:t>
              </a:r>
            </a:p>
          </p:txBody>
        </p:sp>
        <p:sp>
          <p:nvSpPr>
            <p:cNvPr id="59" name="Text Box 513">
              <a:extLst>
                <a:ext uri="{FF2B5EF4-FFF2-40B4-BE49-F238E27FC236}">
                  <a16:creationId xmlns:a16="http://schemas.microsoft.com/office/drawing/2014/main" id="{29788C55-546C-4485-9FFD-D8301706F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0" y="4830"/>
              <a:ext cx="74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60" name="Text Box 514">
              <a:extLst>
                <a:ext uri="{FF2B5EF4-FFF2-40B4-BE49-F238E27FC236}">
                  <a16:creationId xmlns:a16="http://schemas.microsoft.com/office/drawing/2014/main" id="{58C83356-166D-4E5D-95C3-A6EE218AC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" y="4170"/>
              <a:ext cx="74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61" name="Text Box 515">
              <a:extLst>
                <a:ext uri="{FF2B5EF4-FFF2-40B4-BE49-F238E27FC236}">
                  <a16:creationId xmlns:a16="http://schemas.microsoft.com/office/drawing/2014/main" id="{50D2E1CA-8505-4C4C-AD53-F4B0F012C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3" y="3306"/>
              <a:ext cx="74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62" name="Text Box 516">
              <a:extLst>
                <a:ext uri="{FF2B5EF4-FFF2-40B4-BE49-F238E27FC236}">
                  <a16:creationId xmlns:a16="http://schemas.microsoft.com/office/drawing/2014/main" id="{5F615F12-5EF0-4F38-9544-EEC4B464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2189"/>
              <a:ext cx="95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Zdroj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15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Optimální řešení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Optimální spojení míst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0E96050-B0D4-4D35-8F6F-FBE549F7202D}"/>
              </a:ext>
            </a:extLst>
          </p:cNvPr>
          <p:cNvSpPr/>
          <p:nvPr/>
        </p:nvSpPr>
        <p:spPr>
          <a:xfrm>
            <a:off x="1430042" y="5393101"/>
            <a:ext cx="256166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kabelů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A2D249-DF19-49F3-A2C7-B70ADAD39D9A}"/>
              </a:ext>
            </a:extLst>
          </p:cNvPr>
          <p:cNvSpPr txBox="1"/>
          <p:nvPr/>
        </p:nvSpPr>
        <p:spPr>
          <a:xfrm>
            <a:off x="7067924" y="2472460"/>
            <a:ext cx="4223967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lnSpc>
                <a:spcPct val="11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Minimální hodnota kostry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8C422B8E-90CE-4DA9-8F91-A4F648577052}"/>
                  </a:ext>
                </a:extLst>
              </p:cNvPr>
              <p:cNvSpPr txBox="1"/>
              <p:nvPr/>
            </p:nvSpPr>
            <p:spPr>
              <a:xfrm>
                <a:off x="7644375" y="2851726"/>
                <a:ext cx="1030859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490</m:t>
                      </m:r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8C422B8E-90CE-4DA9-8F91-A4F64857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75" y="2851726"/>
                <a:ext cx="1030859" cy="292388"/>
              </a:xfrm>
              <a:prstGeom prst="rect">
                <a:avLst/>
              </a:prstGeom>
              <a:blipFill>
                <a:blip r:embed="rId3"/>
                <a:stretch>
                  <a:fillRect l="-1183" r="-41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73F33E5-F6B5-44AD-BB11-16C6EE90B0D2}"/>
              </a:ext>
            </a:extLst>
          </p:cNvPr>
          <p:cNvGrpSpPr>
            <a:grpSpLocks/>
          </p:cNvGrpSpPr>
          <p:nvPr/>
        </p:nvGrpSpPr>
        <p:grpSpPr bwMode="auto">
          <a:xfrm>
            <a:off x="815694" y="2314545"/>
            <a:ext cx="5183752" cy="2735501"/>
            <a:chOff x="580" y="1774"/>
            <a:chExt cx="6761" cy="3619"/>
          </a:xfrm>
        </p:grpSpPr>
        <p:cxnSp>
          <p:nvCxnSpPr>
            <p:cNvPr id="15" name="Line 446">
              <a:extLst>
                <a:ext uri="{FF2B5EF4-FFF2-40B4-BE49-F238E27FC236}">
                  <a16:creationId xmlns:a16="http://schemas.microsoft.com/office/drawing/2014/main" id="{99F2808F-AD9E-46F3-A0B3-B5309AA92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9" y="2598"/>
              <a:ext cx="163" cy="2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47">
              <a:extLst>
                <a:ext uri="{FF2B5EF4-FFF2-40B4-BE49-F238E27FC236}">
                  <a16:creationId xmlns:a16="http://schemas.microsoft.com/office/drawing/2014/main" id="{0D02D464-9015-4C5B-B412-E3680AD85D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2" y="3926"/>
              <a:ext cx="746" cy="70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48">
              <a:extLst>
                <a:ext uri="{FF2B5EF4-FFF2-40B4-BE49-F238E27FC236}">
                  <a16:creationId xmlns:a16="http://schemas.microsoft.com/office/drawing/2014/main" id="{ACB82291-28B3-43FB-A07B-BAD39DC42C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79" y="4714"/>
              <a:ext cx="2399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9">
              <a:extLst>
                <a:ext uri="{FF2B5EF4-FFF2-40B4-BE49-F238E27FC236}">
                  <a16:creationId xmlns:a16="http://schemas.microsoft.com/office/drawing/2014/main" id="{87F67B68-6546-4844-B904-DB1EE2530A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36" y="2652"/>
              <a:ext cx="587" cy="99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50">
              <a:extLst>
                <a:ext uri="{FF2B5EF4-FFF2-40B4-BE49-F238E27FC236}">
                  <a16:creationId xmlns:a16="http://schemas.microsoft.com/office/drawing/2014/main" id="{4CB25E84-AD4C-4989-8301-D442BCCFF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1" y="2201"/>
              <a:ext cx="1308" cy="3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51">
              <a:extLst>
                <a:ext uri="{FF2B5EF4-FFF2-40B4-BE49-F238E27FC236}">
                  <a16:creationId xmlns:a16="http://schemas.microsoft.com/office/drawing/2014/main" id="{BB71319B-40DD-45DA-BE3E-E3493D2D08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03" y="3926"/>
              <a:ext cx="1384" cy="10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52">
              <a:extLst>
                <a:ext uri="{FF2B5EF4-FFF2-40B4-BE49-F238E27FC236}">
                  <a16:creationId xmlns:a16="http://schemas.microsoft.com/office/drawing/2014/main" id="{05783CF1-3B80-47B8-8F62-C8B4F5117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54" y="3923"/>
              <a:ext cx="1362" cy="105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53">
              <a:extLst>
                <a:ext uri="{FF2B5EF4-FFF2-40B4-BE49-F238E27FC236}">
                  <a16:creationId xmlns:a16="http://schemas.microsoft.com/office/drawing/2014/main" id="{20EA413A-BE34-46B4-A18A-F4BBE9FBFA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0" y="4958"/>
              <a:ext cx="2066" cy="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454">
              <a:extLst>
                <a:ext uri="{FF2B5EF4-FFF2-40B4-BE49-F238E27FC236}">
                  <a16:creationId xmlns:a16="http://schemas.microsoft.com/office/drawing/2014/main" id="{E5CB4828-F793-487F-BFBB-E891C1BC63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82" y="3983"/>
              <a:ext cx="441" cy="81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55">
              <a:extLst>
                <a:ext uri="{FF2B5EF4-FFF2-40B4-BE49-F238E27FC236}">
                  <a16:creationId xmlns:a16="http://schemas.microsoft.com/office/drawing/2014/main" id="{CDC3F739-3151-41EF-BC20-514E6FB291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54" y="3019"/>
              <a:ext cx="614" cy="17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456">
              <a:extLst>
                <a:ext uri="{FF2B5EF4-FFF2-40B4-BE49-F238E27FC236}">
                  <a16:creationId xmlns:a16="http://schemas.microsoft.com/office/drawing/2014/main" id="{3CF3905C-F946-49AB-AA56-2424BAEAE8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63" y="2970"/>
              <a:ext cx="1008" cy="7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57">
              <a:extLst>
                <a:ext uri="{FF2B5EF4-FFF2-40B4-BE49-F238E27FC236}">
                  <a16:creationId xmlns:a16="http://schemas.microsoft.com/office/drawing/2014/main" id="{5774E856-1CA3-40D1-872D-C866259692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67" y="2289"/>
              <a:ext cx="595" cy="1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58">
              <a:extLst>
                <a:ext uri="{FF2B5EF4-FFF2-40B4-BE49-F238E27FC236}">
                  <a16:creationId xmlns:a16="http://schemas.microsoft.com/office/drawing/2014/main" id="{09B74ECE-5DC6-488A-848D-3A64362647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05" y="3127"/>
              <a:ext cx="1560" cy="6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459">
              <a:extLst>
                <a:ext uri="{FF2B5EF4-FFF2-40B4-BE49-F238E27FC236}">
                  <a16:creationId xmlns:a16="http://schemas.microsoft.com/office/drawing/2014/main" id="{DDA88A70-229F-46AC-847F-7AC81A0C77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89" y="2255"/>
              <a:ext cx="785" cy="7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460">
              <a:extLst>
                <a:ext uri="{FF2B5EF4-FFF2-40B4-BE49-F238E27FC236}">
                  <a16:creationId xmlns:a16="http://schemas.microsoft.com/office/drawing/2014/main" id="{D85CDC01-0BEF-45A8-A192-8273053B20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47" y="2149"/>
              <a:ext cx="22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61">
              <a:extLst>
                <a:ext uri="{FF2B5EF4-FFF2-40B4-BE49-F238E27FC236}">
                  <a16:creationId xmlns:a16="http://schemas.microsoft.com/office/drawing/2014/main" id="{64D70269-8F43-4886-96F6-B7AB9FE9F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15" y="3837"/>
              <a:ext cx="2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462">
              <a:extLst>
                <a:ext uri="{FF2B5EF4-FFF2-40B4-BE49-F238E27FC236}">
                  <a16:creationId xmlns:a16="http://schemas.microsoft.com/office/drawing/2014/main" id="{47086D8D-C825-460F-AB50-CB2B4D2116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09" y="3159"/>
              <a:ext cx="1293" cy="55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463">
              <a:extLst>
                <a:ext uri="{FF2B5EF4-FFF2-40B4-BE49-F238E27FC236}">
                  <a16:creationId xmlns:a16="http://schemas.microsoft.com/office/drawing/2014/main" id="{38087C8F-2DA8-4CFC-8BDB-698E6DD7F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8" y="2239"/>
              <a:ext cx="1339" cy="81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464">
              <a:extLst>
                <a:ext uri="{FF2B5EF4-FFF2-40B4-BE49-F238E27FC236}">
                  <a16:creationId xmlns:a16="http://schemas.microsoft.com/office/drawing/2014/main" id="{3D700A19-A7A4-4FE2-8D9F-CEEEBB847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25" y="2158"/>
              <a:ext cx="1070" cy="6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465">
              <a:extLst>
                <a:ext uri="{FF2B5EF4-FFF2-40B4-BE49-F238E27FC236}">
                  <a16:creationId xmlns:a16="http://schemas.microsoft.com/office/drawing/2014/main" id="{EB44402E-BF31-4575-97D1-0D12232BA2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86" y="2304"/>
              <a:ext cx="2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466">
              <a:extLst>
                <a:ext uri="{FF2B5EF4-FFF2-40B4-BE49-F238E27FC236}">
                  <a16:creationId xmlns:a16="http://schemas.microsoft.com/office/drawing/2014/main" id="{2136B6C5-A61A-4BA7-A3AF-5382F7CC2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" y="2610"/>
              <a:ext cx="483" cy="476"/>
              <a:chOff x="2822" y="10232"/>
              <a:chExt cx="483" cy="476"/>
            </a:xfrm>
          </p:grpSpPr>
          <p:sp>
            <p:nvSpPr>
              <p:cNvPr id="84" name="Oval 467">
                <a:extLst>
                  <a:ext uri="{FF2B5EF4-FFF2-40B4-BE49-F238E27FC236}">
                    <a16:creationId xmlns:a16="http://schemas.microsoft.com/office/drawing/2014/main" id="{782EB14C-331A-47E2-ABC0-00AF35411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62"/>
                <a:ext cx="425" cy="425"/>
              </a:xfrm>
              <a:prstGeom prst="ellipse">
                <a:avLst/>
              </a:prstGeom>
              <a:solidFill>
                <a:srgbClr val="DCDCDC">
                  <a:lumMod val="7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5" name="Text Box 468">
                <a:extLst>
                  <a:ext uri="{FF2B5EF4-FFF2-40B4-BE49-F238E27FC236}">
                    <a16:creationId xmlns:a16="http://schemas.microsoft.com/office/drawing/2014/main" id="{E8F931E2-2C13-4393-BA6A-BBE91C43E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10232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6" name="Group 469">
              <a:extLst>
                <a:ext uri="{FF2B5EF4-FFF2-40B4-BE49-F238E27FC236}">
                  <a16:creationId xmlns:a16="http://schemas.microsoft.com/office/drawing/2014/main" id="{69991203-C638-4EFD-9F92-56EE0A84D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7" y="3574"/>
              <a:ext cx="484" cy="476"/>
              <a:chOff x="3654" y="12349"/>
              <a:chExt cx="484" cy="476"/>
            </a:xfrm>
          </p:grpSpPr>
          <p:sp>
            <p:nvSpPr>
              <p:cNvPr id="82" name="Oval 470">
                <a:extLst>
                  <a:ext uri="{FF2B5EF4-FFF2-40B4-BE49-F238E27FC236}">
                    <a16:creationId xmlns:a16="http://schemas.microsoft.com/office/drawing/2014/main" id="{6F76587F-3BD4-4690-A14D-17CFABB8D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3" name="Text Box 471">
                <a:extLst>
                  <a:ext uri="{FF2B5EF4-FFF2-40B4-BE49-F238E27FC236}">
                    <a16:creationId xmlns:a16="http://schemas.microsoft.com/office/drawing/2014/main" id="{10F68974-BF97-4507-B16D-9AA77E6B9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4" y="12349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37" name="Group 472">
              <a:extLst>
                <a:ext uri="{FF2B5EF4-FFF2-40B4-BE49-F238E27FC236}">
                  <a16:creationId xmlns:a16="http://schemas.microsoft.com/office/drawing/2014/main" id="{CD2BF1BB-E5BD-4F5B-A063-9D3D4179A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9" y="1897"/>
              <a:ext cx="476" cy="476"/>
              <a:chOff x="2561" y="10674"/>
              <a:chExt cx="476" cy="476"/>
            </a:xfrm>
          </p:grpSpPr>
          <p:sp>
            <p:nvSpPr>
              <p:cNvPr id="80" name="Oval 473">
                <a:extLst>
                  <a:ext uri="{FF2B5EF4-FFF2-40B4-BE49-F238E27FC236}">
                    <a16:creationId xmlns:a16="http://schemas.microsoft.com/office/drawing/2014/main" id="{D30D360F-519F-4264-A6E3-D3511D6F0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1" name="Text Box 474">
                <a:extLst>
                  <a:ext uri="{FF2B5EF4-FFF2-40B4-BE49-F238E27FC236}">
                    <a16:creationId xmlns:a16="http://schemas.microsoft.com/office/drawing/2014/main" id="{79DCCB9F-E0F1-41CA-A405-D3F4BAB02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1" y="1067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38" name="Group 475">
              <a:extLst>
                <a:ext uri="{FF2B5EF4-FFF2-40B4-BE49-F238E27FC236}">
                  <a16:creationId xmlns:a16="http://schemas.microsoft.com/office/drawing/2014/main" id="{06888BBE-9253-4249-9DCE-2C95A674B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860"/>
              <a:ext cx="476" cy="476"/>
              <a:chOff x="2562" y="10686"/>
              <a:chExt cx="476" cy="476"/>
            </a:xfrm>
          </p:grpSpPr>
          <p:sp>
            <p:nvSpPr>
              <p:cNvPr id="78" name="Oval 476">
                <a:extLst>
                  <a:ext uri="{FF2B5EF4-FFF2-40B4-BE49-F238E27FC236}">
                    <a16:creationId xmlns:a16="http://schemas.microsoft.com/office/drawing/2014/main" id="{333F858C-26E9-4E46-AA42-2933D70D8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9" name="Text Box 477">
                <a:extLst>
                  <a:ext uri="{FF2B5EF4-FFF2-40B4-BE49-F238E27FC236}">
                    <a16:creationId xmlns:a16="http://schemas.microsoft.com/office/drawing/2014/main" id="{10C606B3-C8E2-45FF-9D16-8F0169F2E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39" name="Group 478">
              <a:extLst>
                <a:ext uri="{FF2B5EF4-FFF2-40B4-BE49-F238E27FC236}">
                  <a16:creationId xmlns:a16="http://schemas.microsoft.com/office/drawing/2014/main" id="{73DFD90E-25BC-4F25-B783-39B4E29FB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8" y="1909"/>
              <a:ext cx="476" cy="476"/>
              <a:chOff x="2562" y="10686"/>
              <a:chExt cx="476" cy="476"/>
            </a:xfrm>
          </p:grpSpPr>
          <p:sp>
            <p:nvSpPr>
              <p:cNvPr id="76" name="Oval 479">
                <a:extLst>
                  <a:ext uri="{FF2B5EF4-FFF2-40B4-BE49-F238E27FC236}">
                    <a16:creationId xmlns:a16="http://schemas.microsoft.com/office/drawing/2014/main" id="{8FCAE5E6-7B27-40BB-8AEA-872A67A58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7" name="Text Box 480">
                <a:extLst>
                  <a:ext uri="{FF2B5EF4-FFF2-40B4-BE49-F238E27FC236}">
                    <a16:creationId xmlns:a16="http://schemas.microsoft.com/office/drawing/2014/main" id="{34DC68A0-DD0B-455C-BE82-F99D2EA86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40" name="Group 481">
              <a:extLst>
                <a:ext uri="{FF2B5EF4-FFF2-40B4-BE49-F238E27FC236}">
                  <a16:creationId xmlns:a16="http://schemas.microsoft.com/office/drawing/2014/main" id="{FDCF9733-6648-4702-AA46-A724371ED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2" y="3562"/>
              <a:ext cx="476" cy="476"/>
              <a:chOff x="2562" y="10674"/>
              <a:chExt cx="476" cy="476"/>
            </a:xfrm>
          </p:grpSpPr>
          <p:sp>
            <p:nvSpPr>
              <p:cNvPr id="74" name="Oval 482">
                <a:extLst>
                  <a:ext uri="{FF2B5EF4-FFF2-40B4-BE49-F238E27FC236}">
                    <a16:creationId xmlns:a16="http://schemas.microsoft.com/office/drawing/2014/main" id="{FDAF49AB-F484-4B14-A465-22611A0F6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5" name="Text Box 483">
                <a:extLst>
                  <a:ext uri="{FF2B5EF4-FFF2-40B4-BE49-F238E27FC236}">
                    <a16:creationId xmlns:a16="http://schemas.microsoft.com/office/drawing/2014/main" id="{ABB4E5F9-9B8E-4B01-8EC7-B31E4626B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74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41" name="Text Box 484">
              <a:extLst>
                <a:ext uri="{FF2B5EF4-FFF2-40B4-BE49-F238E27FC236}">
                  <a16:creationId xmlns:a16="http://schemas.microsoft.com/office/drawing/2014/main" id="{CE39CB90-22CB-4ECF-86F9-BF369474D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" y="2088"/>
              <a:ext cx="59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42" name="Text Box 485">
              <a:extLst>
                <a:ext uri="{FF2B5EF4-FFF2-40B4-BE49-F238E27FC236}">
                  <a16:creationId xmlns:a16="http://schemas.microsoft.com/office/drawing/2014/main" id="{F1C5D66F-B4EE-41EA-9D75-E74693489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" y="3775"/>
              <a:ext cx="74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3" name="Text Box 486">
              <a:extLst>
                <a:ext uri="{FF2B5EF4-FFF2-40B4-BE49-F238E27FC236}">
                  <a16:creationId xmlns:a16="http://schemas.microsoft.com/office/drawing/2014/main" id="{4B5D073C-98B4-4EFC-8DB7-ED50BCC5C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" y="2721"/>
              <a:ext cx="86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44" name="Text Box 487">
              <a:extLst>
                <a:ext uri="{FF2B5EF4-FFF2-40B4-BE49-F238E27FC236}">
                  <a16:creationId xmlns:a16="http://schemas.microsoft.com/office/drawing/2014/main" id="{44A59E2D-2464-4B20-9008-F2777C014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" y="2283"/>
              <a:ext cx="59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45" name="Text Box 488">
              <a:extLst>
                <a:ext uri="{FF2B5EF4-FFF2-40B4-BE49-F238E27FC236}">
                  <a16:creationId xmlns:a16="http://schemas.microsoft.com/office/drawing/2014/main" id="{D6BBC579-DD25-4D26-9C5C-557B6B26B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3069"/>
              <a:ext cx="59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6" name="Text Box 489">
              <a:extLst>
                <a:ext uri="{FF2B5EF4-FFF2-40B4-BE49-F238E27FC236}">
                  <a16:creationId xmlns:a16="http://schemas.microsoft.com/office/drawing/2014/main" id="{635B2512-CA17-4964-8FEF-2A82F7116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497"/>
              <a:ext cx="59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7" name="Text Box 490">
              <a:extLst>
                <a:ext uri="{FF2B5EF4-FFF2-40B4-BE49-F238E27FC236}">
                  <a16:creationId xmlns:a16="http://schemas.microsoft.com/office/drawing/2014/main" id="{C1FD04EB-11EE-4787-A7BD-54D124120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" y="3022"/>
              <a:ext cx="59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48" name="Text Box 491">
              <a:extLst>
                <a:ext uri="{FF2B5EF4-FFF2-40B4-BE49-F238E27FC236}">
                  <a16:creationId xmlns:a16="http://schemas.microsoft.com/office/drawing/2014/main" id="{95520A05-6378-4C32-A6A2-752328BC2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2290"/>
              <a:ext cx="59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49" name="Text Box 492">
              <a:extLst>
                <a:ext uri="{FF2B5EF4-FFF2-40B4-BE49-F238E27FC236}">
                  <a16:creationId xmlns:a16="http://schemas.microsoft.com/office/drawing/2014/main" id="{D9F3AA36-2886-4AAB-B31D-D1083AD19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" y="2677"/>
              <a:ext cx="5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50" name="Text Box 493">
              <a:extLst>
                <a:ext uri="{FF2B5EF4-FFF2-40B4-BE49-F238E27FC236}">
                  <a16:creationId xmlns:a16="http://schemas.microsoft.com/office/drawing/2014/main" id="{F4336BDF-AF0C-48A1-A463-B04E80138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" y="1774"/>
              <a:ext cx="74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85</a:t>
              </a:r>
            </a:p>
          </p:txBody>
        </p:sp>
        <p:grpSp>
          <p:nvGrpSpPr>
            <p:cNvPr id="51" name="Group 494">
              <a:extLst>
                <a:ext uri="{FF2B5EF4-FFF2-40B4-BE49-F238E27FC236}">
                  <a16:creationId xmlns:a16="http://schemas.microsoft.com/office/drawing/2014/main" id="{8B6B0198-CD19-4C6E-B813-0A4A9FD33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5" y="4715"/>
              <a:ext cx="476" cy="476"/>
              <a:chOff x="3667" y="12337"/>
              <a:chExt cx="476" cy="476"/>
            </a:xfrm>
          </p:grpSpPr>
          <p:sp>
            <p:nvSpPr>
              <p:cNvPr id="72" name="Oval 495">
                <a:extLst>
                  <a:ext uri="{FF2B5EF4-FFF2-40B4-BE49-F238E27FC236}">
                    <a16:creationId xmlns:a16="http://schemas.microsoft.com/office/drawing/2014/main" id="{26BBFE5E-B2BB-45E2-AF6B-71A1A55C5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" y="12366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3" name="Text Box 496">
                <a:extLst>
                  <a:ext uri="{FF2B5EF4-FFF2-40B4-BE49-F238E27FC236}">
                    <a16:creationId xmlns:a16="http://schemas.microsoft.com/office/drawing/2014/main" id="{9D850994-3337-43C6-A8B8-42FE97F3A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7" y="12337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52" name="Group 497">
              <a:extLst>
                <a:ext uri="{FF2B5EF4-FFF2-40B4-BE49-F238E27FC236}">
                  <a16:creationId xmlns:a16="http://schemas.microsoft.com/office/drawing/2014/main" id="{7BD95C41-BAE4-41B2-9434-95B7A8A18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8" y="2279"/>
              <a:ext cx="483" cy="476"/>
              <a:chOff x="2550" y="10686"/>
              <a:chExt cx="483" cy="476"/>
            </a:xfrm>
          </p:grpSpPr>
          <p:sp>
            <p:nvSpPr>
              <p:cNvPr id="70" name="Oval 498">
                <a:extLst>
                  <a:ext uri="{FF2B5EF4-FFF2-40B4-BE49-F238E27FC236}">
                    <a16:creationId xmlns:a16="http://schemas.microsoft.com/office/drawing/2014/main" id="{9B11E3B8-9226-47B0-B307-CA137E2BB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1" name="Text Box 499">
                <a:extLst>
                  <a:ext uri="{FF2B5EF4-FFF2-40B4-BE49-F238E27FC236}">
                    <a16:creationId xmlns:a16="http://schemas.microsoft.com/office/drawing/2014/main" id="{B4F019E0-E3AF-42E8-9E63-23E7D42D0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0" y="10686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53" name="Group 500">
              <a:extLst>
                <a:ext uri="{FF2B5EF4-FFF2-40B4-BE49-F238E27FC236}">
                  <a16:creationId xmlns:a16="http://schemas.microsoft.com/office/drawing/2014/main" id="{F508E950-0B51-4996-A05A-FA6435CBBB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9" y="4430"/>
              <a:ext cx="504" cy="476"/>
              <a:chOff x="9500" y="11868"/>
              <a:chExt cx="504" cy="476"/>
            </a:xfrm>
          </p:grpSpPr>
          <p:sp>
            <p:nvSpPr>
              <p:cNvPr id="68" name="Oval 501">
                <a:extLst>
                  <a:ext uri="{FF2B5EF4-FFF2-40B4-BE49-F238E27FC236}">
                    <a16:creationId xmlns:a16="http://schemas.microsoft.com/office/drawing/2014/main" id="{E8A11438-2CAA-46BD-8965-AB77BB640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4" y="11890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9" name="Text Box 502">
                <a:extLst>
                  <a:ext uri="{FF2B5EF4-FFF2-40B4-BE49-F238E27FC236}">
                    <a16:creationId xmlns:a16="http://schemas.microsoft.com/office/drawing/2014/main" id="{CC78D229-3C3E-4512-B124-DC4BDABEA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0" y="11868"/>
                <a:ext cx="504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grpSp>
          <p:nvGrpSpPr>
            <p:cNvPr id="54" name="Group 503">
              <a:extLst>
                <a:ext uri="{FF2B5EF4-FFF2-40B4-BE49-F238E27FC236}">
                  <a16:creationId xmlns:a16="http://schemas.microsoft.com/office/drawing/2014/main" id="{86810F51-07DF-4A14-BA91-F88CBF911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" y="4835"/>
              <a:ext cx="476" cy="476"/>
              <a:chOff x="2562" y="10675"/>
              <a:chExt cx="476" cy="476"/>
            </a:xfrm>
          </p:grpSpPr>
          <p:sp>
            <p:nvSpPr>
              <p:cNvPr id="66" name="Oval 504">
                <a:extLst>
                  <a:ext uri="{FF2B5EF4-FFF2-40B4-BE49-F238E27FC236}">
                    <a16:creationId xmlns:a16="http://schemas.microsoft.com/office/drawing/2014/main" id="{77C9E65C-6855-41FA-A559-9DFCE6A66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0703"/>
                <a:ext cx="425" cy="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67" name="Text Box 505">
                <a:extLst>
                  <a:ext uri="{FF2B5EF4-FFF2-40B4-BE49-F238E27FC236}">
                    <a16:creationId xmlns:a16="http://schemas.microsoft.com/office/drawing/2014/main" id="{EDD8C2CB-3176-4A37-8579-4ED9DF34C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10675"/>
                <a:ext cx="4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55" name="Text Box 506">
              <a:extLst>
                <a:ext uri="{FF2B5EF4-FFF2-40B4-BE49-F238E27FC236}">
                  <a16:creationId xmlns:a16="http://schemas.microsoft.com/office/drawing/2014/main" id="{85EB6586-6B9B-4539-9D29-42F8F33AB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3435"/>
              <a:ext cx="107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56" name="Text Box 507">
              <a:extLst>
                <a:ext uri="{FF2B5EF4-FFF2-40B4-BE49-F238E27FC236}">
                  <a16:creationId xmlns:a16="http://schemas.microsoft.com/office/drawing/2014/main" id="{8B043DFA-D484-4371-A2F6-111F8D293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" y="4159"/>
              <a:ext cx="74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52</a:t>
              </a:r>
            </a:p>
          </p:txBody>
        </p:sp>
        <p:sp>
          <p:nvSpPr>
            <p:cNvPr id="57" name="Text Box 508">
              <a:extLst>
                <a:ext uri="{FF2B5EF4-FFF2-40B4-BE49-F238E27FC236}">
                  <a16:creationId xmlns:a16="http://schemas.microsoft.com/office/drawing/2014/main" id="{59AC1A41-1581-488E-9518-D05811ED6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" y="4976"/>
              <a:ext cx="74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71</a:t>
              </a:r>
            </a:p>
          </p:txBody>
        </p:sp>
        <p:sp>
          <p:nvSpPr>
            <p:cNvPr id="58" name="Text Box 509">
              <a:extLst>
                <a:ext uri="{FF2B5EF4-FFF2-40B4-BE49-F238E27FC236}">
                  <a16:creationId xmlns:a16="http://schemas.microsoft.com/office/drawing/2014/main" id="{D10D1C01-8FFF-4D96-B322-7C08D3203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" y="4143"/>
              <a:ext cx="74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74</a:t>
              </a:r>
            </a:p>
          </p:txBody>
        </p:sp>
        <p:sp>
          <p:nvSpPr>
            <p:cNvPr id="59" name="Text Box 510">
              <a:extLst>
                <a:ext uri="{FF2B5EF4-FFF2-40B4-BE49-F238E27FC236}">
                  <a16:creationId xmlns:a16="http://schemas.microsoft.com/office/drawing/2014/main" id="{82F02596-8A6C-4C87-9320-A6342168E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1" y="1973"/>
              <a:ext cx="59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61</a:t>
              </a:r>
            </a:p>
          </p:txBody>
        </p:sp>
        <p:sp>
          <p:nvSpPr>
            <p:cNvPr id="60" name="Text Box 511">
              <a:extLst>
                <a:ext uri="{FF2B5EF4-FFF2-40B4-BE49-F238E27FC236}">
                  <a16:creationId xmlns:a16="http://schemas.microsoft.com/office/drawing/2014/main" id="{4FAF2E14-79E5-496D-A99E-6970E7BC9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4109"/>
              <a:ext cx="74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</a:p>
          </p:txBody>
        </p:sp>
        <p:sp>
          <p:nvSpPr>
            <p:cNvPr id="61" name="Text Box 512">
              <a:extLst>
                <a:ext uri="{FF2B5EF4-FFF2-40B4-BE49-F238E27FC236}">
                  <a16:creationId xmlns:a16="http://schemas.microsoft.com/office/drawing/2014/main" id="{E6CAF26B-2A45-42CA-9DA5-D4095739B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3" y="2897"/>
              <a:ext cx="59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43</a:t>
              </a:r>
            </a:p>
          </p:txBody>
        </p:sp>
        <p:sp>
          <p:nvSpPr>
            <p:cNvPr id="62" name="Text Box 513">
              <a:extLst>
                <a:ext uri="{FF2B5EF4-FFF2-40B4-BE49-F238E27FC236}">
                  <a16:creationId xmlns:a16="http://schemas.microsoft.com/office/drawing/2014/main" id="{5D4E5A4F-6261-4C97-A683-DF97FDABF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0" y="4830"/>
              <a:ext cx="74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63" name="Text Box 514">
              <a:extLst>
                <a:ext uri="{FF2B5EF4-FFF2-40B4-BE49-F238E27FC236}">
                  <a16:creationId xmlns:a16="http://schemas.microsoft.com/office/drawing/2014/main" id="{F7FD1F35-8EF9-45D9-A697-AEC3680BE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9" y="4170"/>
              <a:ext cx="74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64" name="Text Box 515">
              <a:extLst>
                <a:ext uri="{FF2B5EF4-FFF2-40B4-BE49-F238E27FC236}">
                  <a16:creationId xmlns:a16="http://schemas.microsoft.com/office/drawing/2014/main" id="{FD30A421-4815-4F8C-9701-CF432E699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3" y="3306"/>
              <a:ext cx="74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65" name="Text Box 516">
              <a:extLst>
                <a:ext uri="{FF2B5EF4-FFF2-40B4-BE49-F238E27FC236}">
                  <a16:creationId xmlns:a16="http://schemas.microsoft.com/office/drawing/2014/main" id="{E7EF7317-2DE3-4FF6-9F09-10F5B43CD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2189"/>
              <a:ext cx="95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Zdroj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8193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Teorie grafů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Spojení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Optimální spojení míst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Minimální </a:t>
            </a:r>
            <a:r>
              <a:rPr lang="en-US" dirty="0"/>
              <a:t>Steiner</a:t>
            </a:r>
            <a:r>
              <a:rPr lang="cs-CZ" dirty="0" err="1"/>
              <a:t>ův</a:t>
            </a:r>
            <a:r>
              <a:rPr lang="en-US" dirty="0"/>
              <a:t> </a:t>
            </a:r>
            <a:r>
              <a:rPr lang="cs-CZ" dirty="0"/>
              <a:t>strom</a:t>
            </a:r>
            <a:r>
              <a:rPr lang="en-US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Cesty a trasy</a:t>
            </a:r>
            <a:r>
              <a:rPr lang="en-US" b="1" dirty="0"/>
              <a:t>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Hledání nejkratší cesty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Úloha obchodního cestujícího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Rozvozní úloha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Problém vyzvednutí a doručení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Úloha čínského listonoše</a:t>
            </a:r>
            <a:r>
              <a:rPr lang="en-US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Toky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cs-CZ" dirty="0"/>
              <a:t>Hledání maximálního toku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Hledání toku s minimálními náklady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Transshipment </a:t>
            </a:r>
            <a:r>
              <a:rPr lang="cs-CZ" dirty="0"/>
              <a:t>problém</a:t>
            </a:r>
            <a:r>
              <a:rPr lang="en-U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Další optimalizační úlohy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2123597-6CCF-4F39-9D6D-EC7F267AED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2455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2123597-6CCF-4F39-9D6D-EC7F267AE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Zástupný symbol obrázku 31">
            <a:extLst>
              <a:ext uri="{FF2B5EF4-FFF2-40B4-BE49-F238E27FC236}">
                <a16:creationId xmlns:a16="http://schemas.microsoft.com/office/drawing/2014/main" id="{5B3EA87A-2211-4D8D-AA7D-71F22C00DE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15753"/>
          <a:stretch/>
        </p:blipFill>
        <p:spPr>
          <a:xfrm>
            <a:off x="7749459" y="0"/>
            <a:ext cx="4442541" cy="618013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2530C58-EC1B-446E-B89F-B1AB5B90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4CC7CE-B507-49F1-B90C-703BDC4E53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4</a:t>
            </a:r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E67B2E4-657E-4883-9D7F-EEFA64C27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3DD7D-4ED8-1748-A273-28A6C87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C96-D0B0-4748-8307-6E5E2D74C2B0}" type="slidenum">
              <a:rPr lang="en-US" smtClean="0"/>
              <a:t>83</a:t>
            </a:fld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503029-9990-40D7-B4D5-D622760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8035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FEE3754-80B4-46DA-B07E-0A598A8DC2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6627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Projekt</a:t>
            </a:r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Soubor</a:t>
            </a:r>
            <a:r>
              <a:rPr lang="cs-CZ" dirty="0"/>
              <a:t> navazujících </a:t>
            </a:r>
            <a:r>
              <a:rPr lang="cs-CZ" dirty="0">
                <a:solidFill>
                  <a:srgbClr val="4BA82E"/>
                </a:solidFill>
              </a:rPr>
              <a:t>činností</a:t>
            </a:r>
            <a:r>
              <a:rPr lang="cs-CZ" dirty="0"/>
              <a:t> (aktivit).</a:t>
            </a:r>
          </a:p>
          <a:p>
            <a:pPr marL="895350" lvl="1" indent="-285750"/>
            <a:r>
              <a:rPr lang="cs-CZ" dirty="0"/>
              <a:t>Činnosti: </a:t>
            </a:r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doba</a:t>
            </a:r>
            <a:r>
              <a:rPr lang="cs-CZ" dirty="0"/>
              <a:t> trvání,</a:t>
            </a:r>
          </a:p>
          <a:p>
            <a:pPr marL="1276350" lvl="2" indent="-285750"/>
            <a:r>
              <a:rPr lang="cs-CZ" dirty="0">
                <a:solidFill>
                  <a:srgbClr val="4BA82E"/>
                </a:solidFill>
              </a:rPr>
              <a:t>náklady </a:t>
            </a:r>
            <a:r>
              <a:rPr lang="cs-CZ" dirty="0"/>
              <a:t>na realizaci činnosti,</a:t>
            </a:r>
          </a:p>
          <a:p>
            <a:pPr marL="1276350" lvl="2" indent="-285750"/>
            <a:r>
              <a:rPr lang="cs-CZ" dirty="0"/>
              <a:t>požadavky na </a:t>
            </a:r>
            <a:r>
              <a:rPr lang="cs-CZ" dirty="0">
                <a:solidFill>
                  <a:srgbClr val="4BA82E"/>
                </a:solidFill>
              </a:rPr>
              <a:t>zdroje</a:t>
            </a:r>
          </a:p>
          <a:p>
            <a:pPr marL="1276350" lvl="2" indent="-285750"/>
            <a:r>
              <a:rPr lang="cs-CZ" dirty="0"/>
              <a:t>seznam </a:t>
            </a:r>
            <a:r>
              <a:rPr lang="cs-CZ" dirty="0">
                <a:solidFill>
                  <a:srgbClr val="4BA82E"/>
                </a:solidFill>
              </a:rPr>
              <a:t>bezprostředně předchozích činností</a:t>
            </a:r>
            <a:r>
              <a:rPr lang="cs-CZ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Doba trvání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deterministická</a:t>
            </a:r>
            <a:r>
              <a:rPr lang="cs-CZ" dirty="0"/>
              <a:t> (předem známá konstanta) – </a:t>
            </a:r>
            <a:r>
              <a:rPr lang="en-US" dirty="0"/>
              <a:t>Critical Path Method (CPM), Metra Potential Method (MPM)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stochastická</a:t>
            </a:r>
            <a:r>
              <a:rPr lang="cs-CZ" dirty="0"/>
              <a:t> (hodnota náhodné veličiny) – </a:t>
            </a:r>
            <a:r>
              <a:rPr lang="en-US" dirty="0"/>
              <a:t>Program Evaluation and Review Technique (PERT)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28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>
            <a:extLst>
              <a:ext uri="{FF2B5EF4-FFF2-40B4-BE49-F238E27FC236}">
                <a16:creationId xmlns:a16="http://schemas.microsoft.com/office/drawing/2014/main" id="{51C8819B-FE6C-4BBF-AFC5-55F39EF12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Síťový graf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Grafické znázornění</a:t>
            </a:r>
            <a:r>
              <a:rPr lang="cs-CZ" dirty="0"/>
              <a:t> projektu</a:t>
            </a:r>
            <a:r>
              <a:rPr lang="en-US" dirty="0"/>
              <a:t>.</a:t>
            </a:r>
          </a:p>
          <a:p>
            <a:pPr marL="895350" lvl="1" indent="-285750">
              <a:defRPr/>
            </a:pPr>
            <a:r>
              <a:rPr lang="cs-CZ" dirty="0"/>
              <a:t>Činnosti jsou znázorněny</a:t>
            </a:r>
            <a:endParaRPr lang="en-US" dirty="0"/>
          </a:p>
          <a:p>
            <a:pPr marL="1276350" lvl="2" indent="-285750">
              <a:defRPr/>
            </a:pPr>
            <a:r>
              <a:rPr lang="cs-CZ" dirty="0">
                <a:solidFill>
                  <a:srgbClr val="4BA82E"/>
                </a:solidFill>
              </a:rPr>
              <a:t>hranami</a:t>
            </a:r>
            <a:r>
              <a:rPr lang="cs-CZ" dirty="0"/>
              <a:t> (CPM),</a:t>
            </a:r>
            <a:endParaRPr lang="en-US" dirty="0"/>
          </a:p>
          <a:p>
            <a:pPr marL="1276350" lvl="2" indent="-285750">
              <a:defRPr/>
            </a:pPr>
            <a:r>
              <a:rPr lang="cs-CZ" dirty="0">
                <a:solidFill>
                  <a:srgbClr val="4BA82E"/>
                </a:solidFill>
              </a:rPr>
              <a:t>uzly</a:t>
            </a:r>
            <a:r>
              <a:rPr lang="cs-CZ" dirty="0"/>
              <a:t> (MPM)</a:t>
            </a:r>
            <a:r>
              <a:rPr lang="en-US" dirty="0"/>
              <a:t>.</a:t>
            </a:r>
            <a:endParaRPr lang="en-US" b="1" dirty="0"/>
          </a:p>
          <a:p>
            <a:pPr marL="1276350" lvl="2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Úvod</a:t>
            </a: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BAA2DF-4EDB-4184-8D3D-CD4247103ABA}"/>
              </a:ext>
            </a:extLst>
          </p:cNvPr>
          <p:cNvSpPr/>
          <p:nvPr/>
        </p:nvSpPr>
        <p:spPr>
          <a:xfrm>
            <a:off x="1304257" y="5593368"/>
            <a:ext cx="34561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znázorněné hranami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6909415-FB5C-4B5F-B084-26F106057AFC}"/>
              </a:ext>
            </a:extLst>
          </p:cNvPr>
          <p:cNvSpPr/>
          <p:nvPr/>
        </p:nvSpPr>
        <p:spPr>
          <a:xfrm>
            <a:off x="6014566" y="5610077"/>
            <a:ext cx="313714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znázorněné uzly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5DF28BF-BBF6-407C-8B67-4EEEAE4AEDAF}"/>
              </a:ext>
            </a:extLst>
          </p:cNvPr>
          <p:cNvGrpSpPr/>
          <p:nvPr/>
        </p:nvGrpSpPr>
        <p:grpSpPr>
          <a:xfrm>
            <a:off x="6096000" y="3374922"/>
            <a:ext cx="3773980" cy="1966671"/>
            <a:chOff x="6096000" y="3374922"/>
            <a:chExt cx="3773980" cy="1966671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E0D6CD95-5DFC-412C-8554-213BB9CA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374922"/>
              <a:ext cx="3773980" cy="196667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514B98E-6FF5-4303-86EE-62E39F9EDE67}"/>
                </a:ext>
              </a:extLst>
            </p:cNvPr>
            <p:cNvSpPr/>
            <p:nvPr/>
          </p:nvSpPr>
          <p:spPr>
            <a:xfrm>
              <a:off x="7068590" y="3521798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2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A803B7FC-E513-4366-89F7-14BE1BFA44A7}"/>
                </a:ext>
              </a:extLst>
            </p:cNvPr>
            <p:cNvSpPr/>
            <p:nvPr/>
          </p:nvSpPr>
          <p:spPr>
            <a:xfrm>
              <a:off x="6133917" y="4009176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1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ED525CD-4CBD-489E-B395-19F7848376C7}"/>
                </a:ext>
              </a:extLst>
            </p:cNvPr>
            <p:cNvSpPr/>
            <p:nvPr/>
          </p:nvSpPr>
          <p:spPr>
            <a:xfrm>
              <a:off x="6394302" y="4912571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4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A6BDD0B-9CF5-4549-9CEB-7A58A9EFE761}"/>
                </a:ext>
              </a:extLst>
            </p:cNvPr>
            <p:cNvSpPr/>
            <p:nvPr/>
          </p:nvSpPr>
          <p:spPr>
            <a:xfrm>
              <a:off x="7525790" y="4374276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3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8D664E76-194F-448C-9C5E-E7D6A3B022D2}"/>
                </a:ext>
              </a:extLst>
            </p:cNvPr>
            <p:cNvSpPr/>
            <p:nvPr/>
          </p:nvSpPr>
          <p:spPr>
            <a:xfrm>
              <a:off x="8574483" y="3429434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5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BCDE0E2-AF1D-4B46-908D-75496DEF000A}"/>
                </a:ext>
              </a:extLst>
            </p:cNvPr>
            <p:cNvSpPr/>
            <p:nvPr/>
          </p:nvSpPr>
          <p:spPr>
            <a:xfrm>
              <a:off x="8937474" y="4147938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7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7BCA12C5-DE0C-4D87-A226-5A1806234828}"/>
                </a:ext>
              </a:extLst>
            </p:cNvPr>
            <p:cNvSpPr/>
            <p:nvPr/>
          </p:nvSpPr>
          <p:spPr>
            <a:xfrm>
              <a:off x="8159300" y="5002222"/>
              <a:ext cx="914400" cy="226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6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8B3BB10B-E5E7-4CA7-9774-E0C827A7CAFE}"/>
              </a:ext>
            </a:extLst>
          </p:cNvPr>
          <p:cNvGrpSpPr/>
          <p:nvPr/>
        </p:nvGrpSpPr>
        <p:grpSpPr>
          <a:xfrm>
            <a:off x="1427757" y="3370747"/>
            <a:ext cx="3515936" cy="1970846"/>
            <a:chOff x="1427757" y="3370747"/>
            <a:chExt cx="3515936" cy="1970846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D96CE784-408E-45EB-99AC-2F47EF6D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7757" y="3370747"/>
              <a:ext cx="3515936" cy="197084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65BC93B-DA64-4284-B742-3B0E2B7B8910}"/>
                </a:ext>
              </a:extLst>
            </p:cNvPr>
            <p:cNvSpPr/>
            <p:nvPr/>
          </p:nvSpPr>
          <p:spPr>
            <a:xfrm rot="21446241">
              <a:off x="2729687" y="3405677"/>
              <a:ext cx="914400" cy="175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4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A1E1277-EF6E-4E67-ACDD-74B3353F6B91}"/>
                </a:ext>
              </a:extLst>
            </p:cNvPr>
            <p:cNvSpPr/>
            <p:nvPr/>
          </p:nvSpPr>
          <p:spPr>
            <a:xfrm>
              <a:off x="3104078" y="4018096"/>
              <a:ext cx="340518" cy="146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7FE4DEC0-86DE-40B3-9CDF-B341C01AB36A}"/>
                </a:ext>
              </a:extLst>
            </p:cNvPr>
            <p:cNvSpPr/>
            <p:nvPr/>
          </p:nvSpPr>
          <p:spPr>
            <a:xfrm rot="21198121">
              <a:off x="2939854" y="4003605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6</a:t>
              </a: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128130FB-38D1-4828-B06D-3B7EF1A5E8D8}"/>
                </a:ext>
              </a:extLst>
            </p:cNvPr>
            <p:cNvSpPr/>
            <p:nvPr/>
          </p:nvSpPr>
          <p:spPr>
            <a:xfrm rot="19294151">
              <a:off x="1643063" y="3679227"/>
              <a:ext cx="426243" cy="285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6E4DD08D-7275-4966-B0B0-C09A907487CE}"/>
                </a:ext>
              </a:extLst>
            </p:cNvPr>
            <p:cNvSpPr/>
            <p:nvPr/>
          </p:nvSpPr>
          <p:spPr>
            <a:xfrm>
              <a:off x="1970069" y="4066320"/>
              <a:ext cx="426243" cy="147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367B43BD-C877-4416-8ED5-EECF62B0E026}"/>
                </a:ext>
              </a:extLst>
            </p:cNvPr>
            <p:cNvSpPr/>
            <p:nvPr/>
          </p:nvSpPr>
          <p:spPr>
            <a:xfrm rot="1868341">
              <a:off x="1723546" y="4662281"/>
              <a:ext cx="426243" cy="147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B94954DB-033C-4868-A747-9080CA6DC6F2}"/>
                </a:ext>
              </a:extLst>
            </p:cNvPr>
            <p:cNvSpPr/>
            <p:nvPr/>
          </p:nvSpPr>
          <p:spPr>
            <a:xfrm rot="19343906">
              <a:off x="1550111" y="3763027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1</a:t>
              </a: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17FAC59A-0A0E-407A-B7A5-8FA5F5B7BC1E}"/>
                </a:ext>
              </a:extLst>
            </p:cNvPr>
            <p:cNvSpPr/>
            <p:nvPr/>
          </p:nvSpPr>
          <p:spPr>
            <a:xfrm>
              <a:off x="1838498" y="4085565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2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6772D35D-F28C-4181-9832-C8E0876AE68F}"/>
                </a:ext>
              </a:extLst>
            </p:cNvPr>
            <p:cNvSpPr/>
            <p:nvPr/>
          </p:nvSpPr>
          <p:spPr>
            <a:xfrm rot="2344045">
              <a:off x="1610413" y="4623244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3</a:t>
              </a: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BE39D3F3-D73B-491B-BD4D-32C721BED5D9}"/>
                </a:ext>
              </a:extLst>
            </p:cNvPr>
            <p:cNvSpPr/>
            <p:nvPr/>
          </p:nvSpPr>
          <p:spPr>
            <a:xfrm rot="2941998">
              <a:off x="2482489" y="3814389"/>
              <a:ext cx="426243" cy="16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E6216227-DFCF-49FE-8EE2-6AA59EC9B195}"/>
                </a:ext>
              </a:extLst>
            </p:cNvPr>
            <p:cNvSpPr/>
            <p:nvPr/>
          </p:nvSpPr>
          <p:spPr>
            <a:xfrm rot="3211868">
              <a:off x="2315161" y="3800891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5</a:t>
              </a:r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057FF242-6A72-4586-8801-EF602D9BB3C5}"/>
                </a:ext>
              </a:extLst>
            </p:cNvPr>
            <p:cNvSpPr/>
            <p:nvPr/>
          </p:nvSpPr>
          <p:spPr>
            <a:xfrm rot="1810851">
              <a:off x="3373783" y="4407191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A3C7CBB6-0135-400A-B971-C2AA71DF9B6B}"/>
                </a:ext>
              </a:extLst>
            </p:cNvPr>
            <p:cNvSpPr/>
            <p:nvPr/>
          </p:nvSpPr>
          <p:spPr>
            <a:xfrm>
              <a:off x="3108479" y="5080667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5CD9BA56-6CC3-4C74-BA42-858E6F3371FD}"/>
                </a:ext>
              </a:extLst>
            </p:cNvPr>
            <p:cNvSpPr/>
            <p:nvPr/>
          </p:nvSpPr>
          <p:spPr>
            <a:xfrm>
              <a:off x="3236363" y="5120387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9DD5EB64-7F36-4D29-BAE5-1221F5B90413}"/>
                </a:ext>
              </a:extLst>
            </p:cNvPr>
            <p:cNvSpPr/>
            <p:nvPr/>
          </p:nvSpPr>
          <p:spPr>
            <a:xfrm rot="1647862">
              <a:off x="3162920" y="4437547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7</a:t>
              </a: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A6B24B1-00A5-4DE6-8294-7287743E0F7F}"/>
                </a:ext>
              </a:extLst>
            </p:cNvPr>
            <p:cNvSpPr/>
            <p:nvPr/>
          </p:nvSpPr>
          <p:spPr>
            <a:xfrm rot="21383864">
              <a:off x="2984273" y="5075651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8</a:t>
              </a: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1F3B0DE3-6DB2-414F-91BA-53B369CABA1C}"/>
                </a:ext>
              </a:extLst>
            </p:cNvPr>
            <p:cNvSpPr/>
            <p:nvPr/>
          </p:nvSpPr>
          <p:spPr>
            <a:xfrm rot="2838045">
              <a:off x="4321301" y="3695132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7238BEB9-836A-4C49-9803-458C621F131C}"/>
                </a:ext>
              </a:extLst>
            </p:cNvPr>
            <p:cNvSpPr/>
            <p:nvPr/>
          </p:nvSpPr>
          <p:spPr>
            <a:xfrm rot="19047640">
              <a:off x="4366074" y="4639173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83E7160-5FCB-46DB-88ED-EED190238B5B}"/>
                </a:ext>
              </a:extLst>
            </p:cNvPr>
            <p:cNvSpPr/>
            <p:nvPr/>
          </p:nvSpPr>
          <p:spPr>
            <a:xfrm rot="736954">
              <a:off x="4053970" y="3966104"/>
              <a:ext cx="426243" cy="200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B7A3FE46-1AAB-4F64-AED2-778EBB8215AF}"/>
                </a:ext>
              </a:extLst>
            </p:cNvPr>
            <p:cNvSpPr/>
            <p:nvPr/>
          </p:nvSpPr>
          <p:spPr>
            <a:xfrm rot="2771318">
              <a:off x="4174974" y="3694905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9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BF6DA83C-1A50-4C32-A116-19CFFE55BB50}"/>
                </a:ext>
              </a:extLst>
            </p:cNvPr>
            <p:cNvSpPr/>
            <p:nvPr/>
          </p:nvSpPr>
          <p:spPr>
            <a:xfrm rot="475206">
              <a:off x="3914771" y="4011245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10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C8FFCFA0-C097-4DCE-925F-EA1AC575B556}"/>
                </a:ext>
              </a:extLst>
            </p:cNvPr>
            <p:cNvSpPr/>
            <p:nvPr/>
          </p:nvSpPr>
          <p:spPr>
            <a:xfrm rot="18575467">
              <a:off x="4248189" y="4610334"/>
              <a:ext cx="744800" cy="1755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  <a:cs typeface="Arial" panose="020B0604020202020204" pitchFamily="34" charset="0"/>
                </a:rPr>
                <a:t>Činnost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2262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D1A306-BFB9-4268-915A-F6FE937443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9630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D1A306-BFB9-4268-915A-F6FE93744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5"/>
            <a:ext cx="11317005" cy="4221409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Fáze projektu</a:t>
            </a:r>
            <a:endParaRPr lang="en-US" b="1" dirty="0"/>
          </a:p>
          <a:p>
            <a:pPr marL="895350" lvl="1" indent="-285750"/>
            <a:r>
              <a:rPr lang="cs-CZ" dirty="0">
                <a:solidFill>
                  <a:srgbClr val="4BA82E"/>
                </a:solidFill>
              </a:rPr>
              <a:t>Plánování</a:t>
            </a:r>
            <a:r>
              <a:rPr lang="cs-CZ" dirty="0"/>
              <a:t> </a:t>
            </a:r>
          </a:p>
          <a:p>
            <a:pPr marL="1276350" lvl="2" indent="-285750"/>
            <a:r>
              <a:rPr lang="cs-CZ" dirty="0"/>
              <a:t>definování všech činností, doby trvání a bezprostředně předchozích činností,</a:t>
            </a:r>
          </a:p>
          <a:p>
            <a:pPr marL="1276350" lvl="2" indent="-285750"/>
            <a:r>
              <a:rPr lang="cs-CZ" dirty="0"/>
              <a:t>konstrukce síťového grafu znázorňujícího projekt.</a:t>
            </a:r>
            <a:endParaRPr lang="en-US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Analýza</a:t>
            </a:r>
          </a:p>
          <a:p>
            <a:pPr marL="1276350" lvl="2" indent="-285750">
              <a:defRPr/>
            </a:pPr>
            <a:r>
              <a:rPr lang="cs-CZ" dirty="0"/>
              <a:t>čas dokončení projektu,</a:t>
            </a:r>
          </a:p>
          <a:p>
            <a:pPr marL="1276350" lvl="2" indent="-285750">
              <a:defRPr/>
            </a:pPr>
            <a:r>
              <a:rPr lang="cs-CZ" dirty="0"/>
              <a:t>začátek a konec každé činnosti,</a:t>
            </a:r>
          </a:p>
          <a:p>
            <a:pPr marL="1276350" lvl="2" indent="-285750">
              <a:defRPr/>
            </a:pPr>
            <a:r>
              <a:rPr lang="cs-CZ" dirty="0"/>
              <a:t>kritická cesta obsahující úzká místa,</a:t>
            </a:r>
          </a:p>
          <a:p>
            <a:pPr marL="1276350" lvl="2" indent="-285750">
              <a:defRPr/>
            </a:pPr>
            <a:r>
              <a:rPr lang="cs-CZ" dirty="0"/>
              <a:t>nekritické činnosti a jejich možné zpoždění,</a:t>
            </a:r>
          </a:p>
          <a:p>
            <a:pPr marL="1276350" lvl="2" indent="-285750">
              <a:defRPr/>
            </a:pPr>
            <a:r>
              <a:rPr lang="cs-CZ" dirty="0" err="1"/>
              <a:t>Ganttův</a:t>
            </a:r>
            <a:r>
              <a:rPr lang="cs-CZ" dirty="0"/>
              <a:t> diagram.</a:t>
            </a:r>
            <a:endParaRPr lang="en-US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Realizace a kontrola</a:t>
            </a:r>
          </a:p>
          <a:p>
            <a:pPr marL="1276350" lvl="2" indent="-285750">
              <a:defRPr/>
            </a:pPr>
            <a:r>
              <a:rPr lang="cs-CZ" dirty="0"/>
              <a:t>porovnání skutečnosti s navrhovaným plánem,</a:t>
            </a:r>
          </a:p>
          <a:p>
            <a:pPr marL="1276350" lvl="2" indent="-285750">
              <a:defRPr/>
            </a:pPr>
            <a:r>
              <a:rPr lang="cs-CZ" dirty="0"/>
              <a:t>provedení změn v plánu.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276350" lvl="2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</p:spTree>
    <p:extLst>
      <p:ext uri="{BB962C8B-B14F-4D97-AF65-F5344CB8AC3E}">
        <p14:creationId xmlns:p14="http://schemas.microsoft.com/office/powerpoint/2010/main" val="3199681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/>
              <a:t>Projektový manažer </a:t>
            </a:r>
            <a:r>
              <a:rPr lang="cs-CZ" dirty="0" err="1"/>
              <a:t>direktmarketingové</a:t>
            </a:r>
            <a:r>
              <a:rPr lang="cs-CZ" dirty="0"/>
              <a:t> firmy připravuje pro zákazníky vydání kolekce </a:t>
            </a:r>
            <a:r>
              <a:rPr lang="cs-CZ" dirty="0">
                <a:solidFill>
                  <a:srgbClr val="4BA82E"/>
                </a:solidFill>
              </a:rPr>
              <a:t>českých vánočních koled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Kampaň</a:t>
            </a:r>
            <a:r>
              <a:rPr lang="cs-CZ" dirty="0"/>
              <a:t> má být naplánována tak, aby všichni </a:t>
            </a:r>
            <a:r>
              <a:rPr lang="cs-CZ" dirty="0">
                <a:solidFill>
                  <a:srgbClr val="4BA82E"/>
                </a:solidFill>
              </a:rPr>
              <a:t>vybraní zákazníci </a:t>
            </a:r>
            <a:r>
              <a:rPr lang="cs-CZ" dirty="0"/>
              <a:t>obdrželi nabídku do předem určeného termínu. </a:t>
            </a:r>
          </a:p>
          <a:p>
            <a:pPr marL="895350" lvl="1" indent="-285750">
              <a:defRPr/>
            </a:pPr>
            <a:r>
              <a:rPr lang="cs-CZ" dirty="0"/>
              <a:t>Projekt, týkající se hudební kampaně, je tvořen následujícími </a:t>
            </a:r>
            <a:r>
              <a:rPr lang="cs-CZ" dirty="0">
                <a:solidFill>
                  <a:srgbClr val="4BA82E"/>
                </a:solidFill>
              </a:rPr>
              <a:t>11 činnostmi </a:t>
            </a:r>
            <a:r>
              <a:rPr lang="en-US" dirty="0"/>
              <a:t>(</a:t>
            </a:r>
            <a:r>
              <a:rPr lang="cs-CZ" dirty="0"/>
              <a:t>viz Tabulka 24</a:t>
            </a:r>
            <a:r>
              <a:rPr lang="en-US" dirty="0"/>
              <a:t>).</a:t>
            </a: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276350" lvl="2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</p:spTree>
    <p:extLst>
      <p:ext uri="{BB962C8B-B14F-4D97-AF65-F5344CB8AC3E}">
        <p14:creationId xmlns:p14="http://schemas.microsoft.com/office/powerpoint/2010/main" val="21937727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0291051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276350" lvl="2" indent="-285750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E2D02D5-96EE-4933-A852-E71474B24E75}"/>
              </a:ext>
            </a:extLst>
          </p:cNvPr>
          <p:cNvSpPr/>
          <p:nvPr/>
        </p:nvSpPr>
        <p:spPr>
          <a:xfrm>
            <a:off x="1238123" y="2187972"/>
            <a:ext cx="42988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direktmarketingového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F317B69-DA26-417C-A644-6D1ADFC68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91393"/>
              </p:ext>
            </p:extLst>
          </p:nvPr>
        </p:nvGraphicFramePr>
        <p:xfrm>
          <a:off x="1147687" y="2570397"/>
          <a:ext cx="7492973" cy="3241920"/>
        </p:xfrm>
        <a:graphic>
          <a:graphicData uri="http://schemas.openxmlformats.org/drawingml/2006/table">
            <a:tbl>
              <a:tblPr/>
              <a:tblGrid>
                <a:gridCol w="1187205">
                  <a:extLst>
                    <a:ext uri="{9D8B030D-6E8A-4147-A177-3AD203B41FA5}">
                      <a16:colId xmlns:a16="http://schemas.microsoft.com/office/drawing/2014/main" val="2622262128"/>
                    </a:ext>
                  </a:extLst>
                </a:gridCol>
                <a:gridCol w="3198163">
                  <a:extLst>
                    <a:ext uri="{9D8B030D-6E8A-4147-A177-3AD203B41FA5}">
                      <a16:colId xmlns:a16="http://schemas.microsoft.com/office/drawing/2014/main" val="2114992858"/>
                    </a:ext>
                  </a:extLst>
                </a:gridCol>
                <a:gridCol w="1376858">
                  <a:extLst>
                    <a:ext uri="{9D8B030D-6E8A-4147-A177-3AD203B41FA5}">
                      <a16:colId xmlns:a16="http://schemas.microsoft.com/office/drawing/2014/main" val="1556483431"/>
                    </a:ext>
                  </a:extLst>
                </a:gridCol>
                <a:gridCol w="1730747">
                  <a:extLst>
                    <a:ext uri="{9D8B030D-6E8A-4147-A177-3AD203B41FA5}">
                      <a16:colId xmlns:a16="http://schemas.microsoft.com/office/drawing/2014/main" val="1669160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Činnost</a:t>
                      </a: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Popis činnosti</a:t>
                      </a: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Doba trvání</a:t>
                      </a:r>
                    </a:p>
                  </a:txBody>
                  <a:tcPr marL="44450" marR="4445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Bezprostředně </a:t>
                      </a:r>
                      <a:b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předchozí činnosti</a:t>
                      </a:r>
                    </a:p>
                  </a:txBody>
                  <a:tcPr marL="44450" marR="44450" marT="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2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Výběr skladeb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46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cs-CZ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Mastering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653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Zpracování </a:t>
                      </a:r>
                      <a:r>
                        <a:rPr lang="cs-CZ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promotion</a:t>
                      </a: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materiálů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7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Analýza zákazníků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0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Výroba </a:t>
                      </a:r>
                      <a:r>
                        <a:rPr lang="cs-CZ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promotion</a:t>
                      </a: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materiálů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C, D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1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Doprava </a:t>
                      </a:r>
                      <a:r>
                        <a:rPr lang="cs-CZ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promotion</a:t>
                      </a: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materiálů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0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Výběr zákazníků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29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Výroba produktů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B, D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19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Zpracování dat o zákaznících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99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Kompletace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F, I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4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tabLst>
                          <a:tab pos="88900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Obeslání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H, J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51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6931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Konstrukce síťového grafu</a:t>
            </a:r>
            <a:endParaRPr lang="en-US" b="1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Jeden vstupní uzel </a:t>
            </a:r>
            <a:r>
              <a:rPr lang="cs-CZ" dirty="0"/>
              <a:t>na a </a:t>
            </a:r>
            <a:r>
              <a:rPr lang="cs-CZ" dirty="0">
                <a:solidFill>
                  <a:srgbClr val="4BA82E"/>
                </a:solidFill>
              </a:rPr>
              <a:t>jeden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výstupní uzel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/>
              <a:t>Každá </a:t>
            </a:r>
            <a:r>
              <a:rPr lang="cs-CZ" dirty="0">
                <a:solidFill>
                  <a:srgbClr val="4BA82E"/>
                </a:solidFill>
              </a:rPr>
              <a:t>činnost</a:t>
            </a:r>
            <a:r>
              <a:rPr lang="cs-CZ" dirty="0"/>
              <a:t> musí být znázorněna právě </a:t>
            </a:r>
            <a:r>
              <a:rPr lang="cs-CZ" dirty="0">
                <a:solidFill>
                  <a:srgbClr val="4BA82E"/>
                </a:solidFill>
              </a:rPr>
              <a:t>jednou hranou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Dva uzly </a:t>
            </a:r>
            <a:r>
              <a:rPr lang="cs-CZ" dirty="0"/>
              <a:t>jsou spojeny </a:t>
            </a:r>
            <a:r>
              <a:rPr lang="cs-CZ" dirty="0">
                <a:solidFill>
                  <a:srgbClr val="4BA82E"/>
                </a:solidFill>
              </a:rPr>
              <a:t>maximálně</a:t>
            </a:r>
            <a:r>
              <a:rPr lang="cs-CZ" dirty="0"/>
              <a:t> </a:t>
            </a:r>
            <a:r>
              <a:rPr lang="cs-CZ" dirty="0">
                <a:solidFill>
                  <a:srgbClr val="4BA82E"/>
                </a:solidFill>
              </a:rPr>
              <a:t>jednou hranou</a:t>
            </a:r>
            <a:r>
              <a:rPr lang="cs-CZ" dirty="0"/>
              <a:t>.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Uzel</a:t>
            </a:r>
            <a:r>
              <a:rPr lang="cs-CZ" dirty="0"/>
              <a:t>, znázorňující </a:t>
            </a:r>
            <a:r>
              <a:rPr lang="cs-CZ" dirty="0">
                <a:solidFill>
                  <a:srgbClr val="4BA82E"/>
                </a:solidFill>
              </a:rPr>
              <a:t>dokončenou činnost </a:t>
            </a:r>
            <a:r>
              <a:rPr lang="cs-CZ" dirty="0"/>
              <a:t>má </a:t>
            </a:r>
            <a:r>
              <a:rPr lang="cs-CZ" dirty="0">
                <a:solidFill>
                  <a:srgbClr val="4BA82E"/>
                </a:solidFill>
              </a:rPr>
              <a:t>vyšší číslo </a:t>
            </a:r>
            <a:r>
              <a:rPr lang="cs-CZ" dirty="0"/>
              <a:t>než </a:t>
            </a:r>
            <a:r>
              <a:rPr lang="cs-CZ" dirty="0">
                <a:solidFill>
                  <a:srgbClr val="4BA82E"/>
                </a:solidFill>
              </a:rPr>
              <a:t>uzel</a:t>
            </a:r>
            <a:r>
              <a:rPr lang="cs-CZ" dirty="0"/>
              <a:t> znázorňující </a:t>
            </a:r>
            <a:r>
              <a:rPr lang="cs-CZ" dirty="0">
                <a:solidFill>
                  <a:srgbClr val="4BA82E"/>
                </a:solidFill>
              </a:rPr>
              <a:t>začátek</a:t>
            </a:r>
            <a:r>
              <a:rPr lang="cs-CZ" dirty="0"/>
              <a:t> této činnosti – pravidlo zamezuje mj. tvoření okruhů v síťovém grafu. 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Fiktivní činnosti</a:t>
            </a:r>
            <a:r>
              <a:rPr lang="cs-CZ" dirty="0"/>
              <a:t> (hrany) zajišťují správné návaznosti mezi reálnými činnostmi. Jejich </a:t>
            </a:r>
            <a:r>
              <a:rPr lang="cs-CZ" dirty="0">
                <a:solidFill>
                  <a:srgbClr val="4BA82E"/>
                </a:solidFill>
              </a:rPr>
              <a:t>doba trvání</a:t>
            </a:r>
            <a:r>
              <a:rPr lang="cs-CZ" dirty="0"/>
              <a:t> je </a:t>
            </a:r>
            <a:r>
              <a:rPr lang="cs-CZ" dirty="0">
                <a:solidFill>
                  <a:srgbClr val="4BA82E"/>
                </a:solidFill>
              </a:rPr>
              <a:t>nulová</a:t>
            </a:r>
            <a:r>
              <a:rPr lang="cs-CZ" dirty="0"/>
              <a:t>.</a:t>
            </a:r>
            <a:endParaRPr lang="en-US" b="1" dirty="0"/>
          </a:p>
          <a:p>
            <a:pPr marL="1276350" lvl="2" indent="-285750"/>
            <a:endParaRPr lang="en-US" dirty="0">
              <a:solidFill>
                <a:srgbClr val="4BA82E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</p:spTree>
    <p:extLst>
      <p:ext uri="{BB962C8B-B14F-4D97-AF65-F5344CB8AC3E}">
        <p14:creationId xmlns:p14="http://schemas.microsoft.com/office/powerpoint/2010/main" val="22942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Úvod do operačního výzkumu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C54F94-AD44-4C01-9344-1A7D829B01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326" y="1066638"/>
            <a:ext cx="9242159" cy="369332"/>
          </a:xfrm>
        </p:spPr>
        <p:txBody>
          <a:bodyPr/>
          <a:lstStyle/>
          <a:p>
            <a:r>
              <a:rPr lang="cs-CZ" dirty="0"/>
              <a:t>Matematické modelování (Rozhodovací problém)</a:t>
            </a:r>
          </a:p>
        </p:txBody>
      </p:sp>
      <p:grpSp>
        <p:nvGrpSpPr>
          <p:cNvPr id="10" name="Group 71">
            <a:extLst>
              <a:ext uri="{FF2B5EF4-FFF2-40B4-BE49-F238E27FC236}">
                <a16:creationId xmlns:a16="http://schemas.microsoft.com/office/drawing/2014/main" id="{0A1E88B1-4AC1-41CB-95AD-FA5604B6C819}"/>
              </a:ext>
            </a:extLst>
          </p:cNvPr>
          <p:cNvGrpSpPr>
            <a:grpSpLocks/>
          </p:cNvGrpSpPr>
          <p:nvPr/>
        </p:nvGrpSpPr>
        <p:grpSpPr bwMode="auto">
          <a:xfrm>
            <a:off x="1074637" y="1724518"/>
            <a:ext cx="2930631" cy="1759462"/>
            <a:chOff x="249" y="1947"/>
            <a:chExt cx="1680" cy="10"/>
          </a:xfrm>
        </p:grpSpPr>
        <p:sp>
          <p:nvSpPr>
            <p:cNvPr id="11" name="AutoShape 47">
              <a:extLst>
                <a:ext uri="{FF2B5EF4-FFF2-40B4-BE49-F238E27FC236}">
                  <a16:creationId xmlns:a16="http://schemas.microsoft.com/office/drawing/2014/main" id="{F45ACCB5-3E34-4823-8F50-3E332C9F7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947"/>
              <a:ext cx="1680" cy="10"/>
            </a:xfrm>
            <a:prstGeom prst="irregularSeal2">
              <a:avLst/>
            </a:prstGeom>
            <a:noFill/>
            <a:ln w="12700">
              <a:solidFill>
                <a:srgbClr val="4BA82E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id="{2C8B2FB0-0FC7-4887-87BD-49B1B93CF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" y="1951"/>
              <a:ext cx="80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Reálný systém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74">
            <a:extLst>
              <a:ext uri="{FF2B5EF4-FFF2-40B4-BE49-F238E27FC236}">
                <a16:creationId xmlns:a16="http://schemas.microsoft.com/office/drawing/2014/main" id="{18852CA6-81C9-4FEB-BC5F-CE256A43B623}"/>
              </a:ext>
            </a:extLst>
          </p:cNvPr>
          <p:cNvGrpSpPr>
            <a:grpSpLocks/>
          </p:cNvGrpSpPr>
          <p:nvPr/>
        </p:nvGrpSpPr>
        <p:grpSpPr bwMode="auto">
          <a:xfrm>
            <a:off x="4113639" y="2222020"/>
            <a:ext cx="3889490" cy="1012509"/>
            <a:chOff x="1872" y="1584"/>
            <a:chExt cx="1728" cy="919"/>
          </a:xfrm>
        </p:grpSpPr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F1521D5F-BFD7-487B-BBFB-821C0C8DF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1584"/>
              <a:ext cx="1317" cy="919"/>
            </a:xfrm>
            <a:prstGeom prst="rect">
              <a:avLst/>
            </a:prstGeom>
            <a:noFill/>
            <a:ln w="12700">
              <a:solidFill>
                <a:srgbClr val="4BA82E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Definice problému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Formulace ekonomického modelu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9">
              <a:extLst>
                <a:ext uri="{FF2B5EF4-FFF2-40B4-BE49-F238E27FC236}">
                  <a16:creationId xmlns:a16="http://schemas.microsoft.com/office/drawing/2014/main" id="{0F00AF3E-5CAA-43C7-8610-F7A5C748C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11"/>
              <a:ext cx="336" cy="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6" name="Group 75">
            <a:extLst>
              <a:ext uri="{FF2B5EF4-FFF2-40B4-BE49-F238E27FC236}">
                <a16:creationId xmlns:a16="http://schemas.microsoft.com/office/drawing/2014/main" id="{797C60FE-3657-4BD0-89AC-D457DB10C30B}"/>
              </a:ext>
            </a:extLst>
          </p:cNvPr>
          <p:cNvGrpSpPr>
            <a:grpSpLocks/>
          </p:cNvGrpSpPr>
          <p:nvPr/>
        </p:nvGrpSpPr>
        <p:grpSpPr bwMode="auto">
          <a:xfrm>
            <a:off x="8209957" y="2407358"/>
            <a:ext cx="3216162" cy="612775"/>
            <a:chOff x="3739" y="1620"/>
            <a:chExt cx="1840" cy="386"/>
          </a:xfrm>
        </p:grpSpPr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C3D311B3-84E1-4D26-851E-B07B05B39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" y="1620"/>
              <a:ext cx="1533" cy="386"/>
            </a:xfrm>
            <a:prstGeom prst="rect">
              <a:avLst/>
            </a:prstGeom>
            <a:noFill/>
            <a:ln w="12700">
              <a:solidFill>
                <a:srgbClr val="4BA82E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>
                  <a:latin typeface="Arial" panose="020B0604020202020204" pitchFamily="34" charset="0"/>
                  <a:cs typeface="Arial" panose="020B0604020202020204" pitchFamily="34" charset="0"/>
                </a:rPr>
                <a:t>Formulace matematického modelu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1A08E147-33DD-449E-B9DD-F682DC9D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846"/>
              <a:ext cx="245" cy="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9" name="Group 76">
            <a:extLst>
              <a:ext uri="{FF2B5EF4-FFF2-40B4-BE49-F238E27FC236}">
                <a16:creationId xmlns:a16="http://schemas.microsoft.com/office/drawing/2014/main" id="{2F073060-DB30-4C0F-A451-F497C78D98FD}"/>
              </a:ext>
            </a:extLst>
          </p:cNvPr>
          <p:cNvGrpSpPr>
            <a:grpSpLocks/>
          </p:cNvGrpSpPr>
          <p:nvPr/>
        </p:nvGrpSpPr>
        <p:grpSpPr bwMode="auto">
          <a:xfrm>
            <a:off x="8316622" y="3300634"/>
            <a:ext cx="2584451" cy="1455738"/>
            <a:chOff x="3774" y="2046"/>
            <a:chExt cx="1628" cy="917"/>
          </a:xfrm>
        </p:grpSpPr>
        <p:sp>
          <p:nvSpPr>
            <p:cNvPr id="20" name="Text Box 51">
              <a:extLst>
                <a:ext uri="{FF2B5EF4-FFF2-40B4-BE49-F238E27FC236}">
                  <a16:creationId xmlns:a16="http://schemas.microsoft.com/office/drawing/2014/main" id="{A11FCE83-82A2-4C6E-A7C7-1921DB013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" y="2747"/>
              <a:ext cx="1628" cy="216"/>
            </a:xfrm>
            <a:prstGeom prst="rect">
              <a:avLst/>
            </a:prstGeom>
            <a:noFill/>
            <a:ln w="12700">
              <a:solidFill>
                <a:srgbClr val="4BA82E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 dirty="0">
                  <a:latin typeface="Arial" panose="020B0604020202020204" pitchFamily="34" charset="0"/>
                  <a:cs typeface="Arial" panose="020B0604020202020204" pitchFamily="34" charset="0"/>
                </a:rPr>
                <a:t>Řešení úlohy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1">
              <a:extLst>
                <a:ext uri="{FF2B5EF4-FFF2-40B4-BE49-F238E27FC236}">
                  <a16:creationId xmlns:a16="http://schemas.microsoft.com/office/drawing/2014/main" id="{D9DA8282-C330-4AD7-B894-1201C64BA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7" y="2046"/>
              <a:ext cx="9" cy="507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</p:grpSp>
      <p:sp>
        <p:nvSpPr>
          <p:cNvPr id="22" name="Text Box 52">
            <a:extLst>
              <a:ext uri="{FF2B5EF4-FFF2-40B4-BE49-F238E27FC236}">
                <a16:creationId xmlns:a16="http://schemas.microsoft.com/office/drawing/2014/main" id="{68971BA7-3B25-412D-898C-691221A6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464" y="3794027"/>
            <a:ext cx="2875488" cy="1540806"/>
          </a:xfrm>
          <a:prstGeom prst="rect">
            <a:avLst/>
          </a:prstGeom>
          <a:noFill/>
          <a:ln w="12700">
            <a:solidFill>
              <a:srgbClr val="4BA82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Interpretace výsledků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Verifikace modelu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Validace modelu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D9D9D9"/>
              </a:buClr>
              <a:buFont typeface="Wingdings" panose="05000000000000000000" pitchFamily="2" charset="2"/>
              <a:buChar char="§"/>
              <a:defRPr/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Analýza citlivosti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62">
            <a:extLst>
              <a:ext uri="{FF2B5EF4-FFF2-40B4-BE49-F238E27FC236}">
                <a16:creationId xmlns:a16="http://schemas.microsoft.com/office/drawing/2014/main" id="{5664BDC4-6B23-4431-A22C-D45D56508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508" y="4606782"/>
            <a:ext cx="617621" cy="0"/>
          </a:xfrm>
          <a:prstGeom prst="line">
            <a:avLst/>
          </a:prstGeom>
          <a:noFill/>
          <a:ln w="38100">
            <a:solidFill>
              <a:srgbClr val="4BA82E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600">
              <a:latin typeface="Times New Roman" charset="0"/>
            </a:endParaRPr>
          </a:p>
        </p:txBody>
      </p:sp>
      <p:grpSp>
        <p:nvGrpSpPr>
          <p:cNvPr id="24" name="Group 78">
            <a:extLst>
              <a:ext uri="{FF2B5EF4-FFF2-40B4-BE49-F238E27FC236}">
                <a16:creationId xmlns:a16="http://schemas.microsoft.com/office/drawing/2014/main" id="{6AD07576-44FD-4DB3-9816-2C4611161A3D}"/>
              </a:ext>
            </a:extLst>
          </p:cNvPr>
          <p:cNvGrpSpPr>
            <a:grpSpLocks/>
          </p:cNvGrpSpPr>
          <p:nvPr/>
        </p:nvGrpSpPr>
        <p:grpSpPr bwMode="auto">
          <a:xfrm>
            <a:off x="1111855" y="3493943"/>
            <a:ext cx="3001964" cy="1284289"/>
            <a:chOff x="272" y="2421"/>
            <a:chExt cx="1891" cy="809"/>
          </a:xfrm>
        </p:grpSpPr>
        <p:sp>
          <p:nvSpPr>
            <p:cNvPr id="25" name="Text Box 49">
              <a:extLst>
                <a:ext uri="{FF2B5EF4-FFF2-40B4-BE49-F238E27FC236}">
                  <a16:creationId xmlns:a16="http://schemas.microsoft.com/office/drawing/2014/main" id="{F58BC7D6-2F8D-44EE-8325-0FD5F4C70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014"/>
              <a:ext cx="1431" cy="216"/>
            </a:xfrm>
            <a:prstGeom prst="rect">
              <a:avLst/>
            </a:prstGeom>
            <a:noFill/>
            <a:ln w="12700">
              <a:solidFill>
                <a:srgbClr val="4BA82E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spcBef>
                  <a:spcPts val="1000"/>
                </a:spcBef>
                <a:buClr>
                  <a:srgbClr val="D9D9D9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600">
                  <a:latin typeface="Arial" panose="020B0604020202020204" pitchFamily="34" charset="0"/>
                  <a:cs typeface="Arial" panose="020B0604020202020204" pitchFamily="34" charset="0"/>
                </a:rPr>
                <a:t>Implementace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63">
              <a:extLst>
                <a:ext uri="{FF2B5EF4-FFF2-40B4-BE49-F238E27FC236}">
                  <a16:creationId xmlns:a16="http://schemas.microsoft.com/office/drawing/2014/main" id="{A68D4996-87A3-48BC-805B-138E5363E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7" y="3122"/>
              <a:ext cx="336" cy="0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  <p:sp>
          <p:nvSpPr>
            <p:cNvPr id="27" name="Line 64">
              <a:extLst>
                <a:ext uri="{FF2B5EF4-FFF2-40B4-BE49-F238E27FC236}">
                  <a16:creationId xmlns:a16="http://schemas.microsoft.com/office/drawing/2014/main" id="{B0591BD5-85CD-42AD-84E5-101809EC2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0" y="2421"/>
              <a:ext cx="0" cy="456"/>
            </a:xfrm>
            <a:prstGeom prst="line">
              <a:avLst/>
            </a:prstGeom>
            <a:noFill/>
            <a:ln w="38100">
              <a:solidFill>
                <a:srgbClr val="4BA82E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600">
                <a:latin typeface="Times New Roman" charset="0"/>
              </a:endParaRPr>
            </a:p>
          </p:txBody>
        </p:sp>
      </p:grpSp>
      <p:sp>
        <p:nvSpPr>
          <p:cNvPr id="28" name="Obdélník 27">
            <a:extLst>
              <a:ext uri="{FF2B5EF4-FFF2-40B4-BE49-F238E27FC236}">
                <a16:creationId xmlns:a16="http://schemas.microsoft.com/office/drawing/2014/main" id="{E3F833BE-B081-4330-A278-D96444F77462}"/>
              </a:ext>
            </a:extLst>
          </p:cNvPr>
          <p:cNvSpPr/>
          <p:nvPr/>
        </p:nvSpPr>
        <p:spPr>
          <a:xfrm>
            <a:off x="1111855" y="5604269"/>
            <a:ext cx="397551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– </a:t>
            </a:r>
            <a:r>
              <a:rPr lang="cs-CZ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matematického modelování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457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Sestrojení síťového grafu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21091" y="5541436"/>
            <a:ext cx="269791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Síťový graf projektu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110AAA4-E4C1-4741-ADC7-D67BD0635C2A}"/>
              </a:ext>
            </a:extLst>
          </p:cNvPr>
          <p:cNvSpPr/>
          <p:nvPr/>
        </p:nvSpPr>
        <p:spPr>
          <a:xfrm>
            <a:off x="6521867" y="3040513"/>
            <a:ext cx="3616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285750">
              <a:spcBef>
                <a:spcPts val="5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sz="1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fiktivní hrany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A224763-1711-4849-8E91-98FE203A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1" y="2388973"/>
            <a:ext cx="6618252" cy="28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037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BCF0DE1-DCB3-4B3C-997C-AC9F1E18E7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2191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BCF0DE1-DCB3-4B3C-997C-AC9F1E18E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Výpočet termínů nejdříve možných začátků činností</a:t>
            </a:r>
          </a:p>
          <a:p>
            <a:pPr marL="895350" lvl="1" indent="-285750">
              <a:defRPr/>
            </a:pPr>
            <a:r>
              <a:rPr lang="cs-CZ" dirty="0"/>
              <a:t>Pro každý uzel jsou v jeho levé dolní části vypočítány termíny </a:t>
            </a:r>
            <a:r>
              <a:rPr lang="cs-CZ" dirty="0">
                <a:solidFill>
                  <a:srgbClr val="4BA82E"/>
                </a:solidFill>
              </a:rPr>
              <a:t>nejdříve možných začátků činností</a:t>
            </a:r>
            <a:r>
              <a:rPr lang="cs-CZ" dirty="0"/>
              <a:t>, které v tomto uzlu začínají. </a:t>
            </a:r>
          </a:p>
          <a:p>
            <a:pPr marL="895350" lvl="1" indent="-285750">
              <a:defRPr/>
            </a:pPr>
            <a:r>
              <a:rPr lang="cs-CZ" dirty="0"/>
              <a:t>Výpočet probíhá vzestupně dle čísel jednotlivých uzlů od začátku do konce projektu.</a:t>
            </a:r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174953" y="4723870"/>
            <a:ext cx="458574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21 – Termín nejdříve možného začátku činností</a:t>
            </a: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33E8C854-0700-4C7A-92A9-FE2F9CC7C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903126"/>
              </p:ext>
            </p:extLst>
          </p:nvPr>
        </p:nvGraphicFramePr>
        <p:xfrm>
          <a:off x="4389438" y="3290888"/>
          <a:ext cx="18351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79360" progId="Equation.DSMT4">
                  <p:embed/>
                </p:oleObj>
              </mc:Choice>
              <mc:Fallback>
                <p:oleObj name="Equation" r:id="rId5" imgW="1079280" imgH="27936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33E8C854-0700-4C7A-92A9-FE2F9CC7C6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290888"/>
                        <a:ext cx="183515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73777296-4611-4CE4-8B54-551C3F30C7B3}"/>
              </a:ext>
            </a:extLst>
          </p:cNvPr>
          <p:cNvSpPr/>
          <p:nvPr/>
        </p:nvSpPr>
        <p:spPr>
          <a:xfrm>
            <a:off x="6666698" y="3262818"/>
            <a:ext cx="1879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i="1">
                <a:latin typeface="Times New Roman" panose="02020603050405020304" pitchFamily="18" charset="0"/>
              </a:rPr>
              <a:t>j</a:t>
            </a:r>
            <a:r>
              <a:rPr lang="cs-CZ" sz="2000">
                <a:latin typeface="Times New Roman" panose="02020603050405020304" pitchFamily="18" charset="0"/>
              </a:rPr>
              <a:t> = 2, 3, …, </a:t>
            </a:r>
            <a:r>
              <a:rPr lang="cs-CZ" sz="2000" i="1">
                <a:latin typeface="Times New Roman" panose="02020603050405020304" pitchFamily="18" charset="0"/>
              </a:rPr>
              <a:t>n</a:t>
            </a:r>
            <a:endParaRPr lang="cs-CZ" sz="2000" i="1"/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27AA8C78-E070-4656-986A-BC3AA341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072" y="4856913"/>
            <a:ext cx="1287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A6CCB47-792B-4BCB-A57D-0DA9F136646B}"/>
              </a:ext>
            </a:extLst>
          </p:cNvPr>
          <p:cNvSpPr/>
          <p:nvPr/>
        </p:nvSpPr>
        <p:spPr>
          <a:xfrm>
            <a:off x="5657113" y="4014395"/>
            <a:ext cx="5780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285750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nejdříve možného dokončení projektu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termín nejdříve možného dokončení poslední činnosti:</a:t>
            </a: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2234E7DD-3B24-0AB8-89E1-0423DC08C46A}"/>
              </a:ext>
            </a:extLst>
          </p:cNvPr>
          <p:cNvGrpSpPr/>
          <p:nvPr/>
        </p:nvGrpSpPr>
        <p:grpSpPr>
          <a:xfrm>
            <a:off x="1749273" y="3054271"/>
            <a:ext cx="3219191" cy="1422741"/>
            <a:chOff x="2476861" y="4710714"/>
            <a:chExt cx="3219191" cy="1422741"/>
          </a:xfrm>
        </p:grpSpPr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7E2AFFC2-8702-54BF-05D7-2B94D2132E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30608" y="4721579"/>
              <a:ext cx="1156812" cy="266700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F4C76B14-5B7B-6D84-B882-7CFDC52EF7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76861" y="5307043"/>
              <a:ext cx="1226820" cy="0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840B15F5-B335-6A37-F431-4EC9C8A47D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15633" y="5691385"/>
              <a:ext cx="1335692" cy="442070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0E25FF99-C8E9-114C-1F27-0EC60B664D75}"/>
                </a:ext>
              </a:extLst>
            </p:cNvPr>
            <p:cNvGrpSpPr/>
            <p:nvPr/>
          </p:nvGrpSpPr>
          <p:grpSpPr>
            <a:xfrm>
              <a:off x="3703681" y="4710714"/>
              <a:ext cx="1992371" cy="1152188"/>
              <a:chOff x="3703681" y="4710714"/>
              <a:chExt cx="1992371" cy="1152188"/>
            </a:xfrm>
          </p:grpSpPr>
          <p:grpSp>
            <p:nvGrpSpPr>
              <p:cNvPr id="30" name="Group 12">
                <a:extLst>
                  <a:ext uri="{FF2B5EF4-FFF2-40B4-BE49-F238E27FC236}">
                    <a16:creationId xmlns:a16="http://schemas.microsoft.com/office/drawing/2014/main" id="{BBFB8B37-8D9B-FC27-9A1E-755AE0656A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3681" y="4723870"/>
                <a:ext cx="1139032" cy="1139032"/>
                <a:chOff x="4988" y="4036"/>
                <a:chExt cx="1428" cy="1428"/>
              </a:xfrm>
            </p:grpSpPr>
            <p:sp>
              <p:nvSpPr>
                <p:cNvPr id="33" name="Oval 13">
                  <a:extLst>
                    <a:ext uri="{FF2B5EF4-FFF2-40B4-BE49-F238E27FC236}">
                      <a16:creationId xmlns:a16="http://schemas.microsoft.com/office/drawing/2014/main" id="{1225D9AD-0BE0-EB31-290C-607F1DC91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8" y="4036"/>
                  <a:ext cx="1428" cy="14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4" name="Line 14">
                  <a:extLst>
                    <a:ext uri="{FF2B5EF4-FFF2-40B4-BE49-F238E27FC236}">
                      <a16:creationId xmlns:a16="http://schemas.microsoft.com/office/drawing/2014/main" id="{62787A10-D7F6-A5B1-0429-4A7465B556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17" y="4561"/>
                  <a:ext cx="1369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" name="Line 15">
                  <a:extLst>
                    <a:ext uri="{FF2B5EF4-FFF2-40B4-BE49-F238E27FC236}">
                      <a16:creationId xmlns:a16="http://schemas.microsoft.com/office/drawing/2014/main" id="{0F24C4E8-C2F7-1181-0782-D856AEEE7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02" y="4563"/>
                  <a:ext cx="1" cy="9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" name="Text Box 16">
                  <a:extLst>
                    <a:ext uri="{FF2B5EF4-FFF2-40B4-BE49-F238E27FC236}">
                      <a16:creationId xmlns:a16="http://schemas.microsoft.com/office/drawing/2014/main" id="{962F4F15-008B-31E9-975A-54CFE9DFEF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20" y="4091"/>
                  <a:ext cx="357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400" b="0" i="1"/>
                </a:p>
              </p:txBody>
            </p:sp>
            <p:sp>
              <p:nvSpPr>
                <p:cNvPr id="37" name="Text Box 17">
                  <a:extLst>
                    <a:ext uri="{FF2B5EF4-FFF2-40B4-BE49-F238E27FC236}">
                      <a16:creationId xmlns:a16="http://schemas.microsoft.com/office/drawing/2014/main" id="{FDFCBE0B-6798-1F9D-2C24-D5FF9579D6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4" y="4699"/>
                  <a:ext cx="71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200" b="0" i="1"/>
                </a:p>
              </p:txBody>
            </p:sp>
            <p:sp>
              <p:nvSpPr>
                <p:cNvPr id="38" name="Text Box 18">
                  <a:extLst>
                    <a:ext uri="{FF2B5EF4-FFF2-40B4-BE49-F238E27FC236}">
                      <a16:creationId xmlns:a16="http://schemas.microsoft.com/office/drawing/2014/main" id="{C5153D3F-FD10-C4FD-2D44-4BAB448739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4" y="4706"/>
                  <a:ext cx="71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200" b="0" i="1"/>
                </a:p>
              </p:txBody>
            </p:sp>
          </p:grpSp>
          <p:sp>
            <p:nvSpPr>
              <p:cNvPr id="42" name="Text Box 20">
                <a:extLst>
                  <a:ext uri="{FF2B5EF4-FFF2-40B4-BE49-F238E27FC236}">
                    <a16:creationId xmlns:a16="http://schemas.microsoft.com/office/drawing/2014/main" id="{0E26BC07-A317-EDCA-E108-20B682606C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2052" y="4710714"/>
                <a:ext cx="1524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2000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j</a:t>
                </a:r>
              </a:p>
            </p:txBody>
          </p:sp>
          <p:graphicFrame>
            <p:nvGraphicFramePr>
              <p:cNvPr id="46" name="Objekt 45">
                <a:extLst>
                  <a:ext uri="{FF2B5EF4-FFF2-40B4-BE49-F238E27FC236}">
                    <a16:creationId xmlns:a16="http://schemas.microsoft.com/office/drawing/2014/main" id="{6F5EF616-4FF2-992B-5744-9628FBD33E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1662322"/>
                  </p:ext>
                </p:extLst>
              </p:nvPr>
            </p:nvGraphicFramePr>
            <p:xfrm>
              <a:off x="3903828" y="5242590"/>
              <a:ext cx="296784" cy="434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64880" imgH="241200" progId="Equation.DSMT4">
                      <p:embed/>
                    </p:oleObj>
                  </mc:Choice>
                  <mc:Fallback>
                    <p:oleObj name="Equation" r:id="rId7" imgW="16488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903828" y="5242590"/>
                            <a:ext cx="296784" cy="4341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517931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E19603B-59DE-47E7-92B1-35B7AB342F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1848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Výpočet termínů nejdříve možných začátků činností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47514" y="5443618"/>
            <a:ext cx="539416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22 – Výpočet termínů nejdříve možných začátků činností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6A0C19FC-738B-410F-8449-02715B21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803" y="2311397"/>
            <a:ext cx="1287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699EF94-30E7-48C7-8F9C-0DF005B1B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5" y="2311396"/>
            <a:ext cx="66966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33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EF3C68C-7BCE-4F2C-8545-0CB8DC7773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2063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8" y="1647546"/>
            <a:ext cx="11317005" cy="37734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Výpočet termínů nejpozději přípustných konců činností</a:t>
            </a:r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Termín nejpozději přípustného dokončení činnosti </a:t>
            </a:r>
            <a:r>
              <a:rPr lang="cs-CZ" dirty="0"/>
              <a:t>je nejpozději přípustný okamžik, kdy lze činnost dokončit bez zpoždění termínu dokončení projektu.</a:t>
            </a:r>
          </a:p>
          <a:p>
            <a:pPr marL="895350" lvl="1" indent="-285750">
              <a:defRPr/>
            </a:pPr>
            <a:r>
              <a:rPr lang="cs-CZ" dirty="0"/>
              <a:t>Tento termín často vychází z požadavku zákazníka, který pevně stanovil dobu, během níž musí být projekt dokončen.</a:t>
            </a:r>
          </a:p>
          <a:p>
            <a:pPr marL="895350" lvl="1" indent="-285750">
              <a:defRPr/>
            </a:pPr>
            <a:r>
              <a:rPr lang="cs-CZ" dirty="0"/>
              <a:t>Oproti předchozímu výpočtu termínů nejdříve možných začátků činností probíhající ve vzestupném pořadí, výpočet termínů nejpozději přípustných konců činností probíhá v sestupném pořadí.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225003" y="5606018"/>
            <a:ext cx="487107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23 – Termín nejpozději přípustných konců činností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A6CCB47-792B-4BCB-A57D-0DA9F136646B}"/>
              </a:ext>
            </a:extLst>
          </p:cNvPr>
          <p:cNvSpPr/>
          <p:nvPr/>
        </p:nvSpPr>
        <p:spPr>
          <a:xfrm>
            <a:off x="4994910" y="3779196"/>
            <a:ext cx="6229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285750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srgbClr val="4BA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nejpozději přípustného dokončení projektu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může být nastaven v plánování procesu nebo může být zvažován jako termín nejdříve možného dokončení projektu: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D4D4DA3-C64B-4908-B47A-209A9FB0589F}"/>
              </a:ext>
            </a:extLst>
          </p:cNvPr>
          <p:cNvSpPr/>
          <p:nvPr/>
        </p:nvSpPr>
        <p:spPr>
          <a:xfrm>
            <a:off x="6684219" y="4797128"/>
            <a:ext cx="251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kumimoji="0" lang="cs-CZ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cs-CZ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PL</a:t>
            </a: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≥ T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AEF7E00F-CE37-44C4-9B78-D3468C7FE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7253"/>
              </p:ext>
            </p:extLst>
          </p:nvPr>
        </p:nvGraphicFramePr>
        <p:xfrm>
          <a:off x="6740211" y="5253718"/>
          <a:ext cx="17922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91960" progId="Equation.DSMT4">
                  <p:embed/>
                </p:oleObj>
              </mc:Choice>
              <mc:Fallback>
                <p:oleObj name="Equation" r:id="rId5" imgW="1054080" imgH="29196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AEF7E00F-CE37-44C4-9B78-D3468C7FE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211" y="5253718"/>
                        <a:ext cx="179228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>
            <a:extLst>
              <a:ext uri="{FF2B5EF4-FFF2-40B4-BE49-F238E27FC236}">
                <a16:creationId xmlns:a16="http://schemas.microsoft.com/office/drawing/2014/main" id="{0C6788CA-18AD-4787-BAF2-4113FF950586}"/>
              </a:ext>
            </a:extLst>
          </p:cNvPr>
          <p:cNvSpPr/>
          <p:nvPr/>
        </p:nvSpPr>
        <p:spPr>
          <a:xfrm>
            <a:off x="8926380" y="5220979"/>
            <a:ext cx="2671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i="1" dirty="0">
                <a:latin typeface="Times New Roman" panose="02020603050405020304" pitchFamily="18" charset="0"/>
              </a:rPr>
              <a:t>i</a:t>
            </a:r>
            <a:r>
              <a:rPr lang="cs-CZ" sz="2000" dirty="0">
                <a:latin typeface="Times New Roman" panose="02020603050405020304" pitchFamily="18" charset="0"/>
              </a:rPr>
              <a:t> = </a:t>
            </a:r>
            <a:r>
              <a:rPr lang="cs-CZ" sz="2000" i="1" dirty="0">
                <a:latin typeface="Times New Roman" panose="02020603050405020304" pitchFamily="18" charset="0"/>
              </a:rPr>
              <a:t>n – </a:t>
            </a:r>
            <a:r>
              <a:rPr lang="cs-CZ" sz="2000" dirty="0">
                <a:latin typeface="Times New Roman" panose="02020603050405020304" pitchFamily="18" charset="0"/>
              </a:rPr>
              <a:t>1, </a:t>
            </a:r>
            <a:r>
              <a:rPr lang="cs-CZ" sz="2000" i="1" dirty="0">
                <a:latin typeface="Times New Roman" panose="02020603050405020304" pitchFamily="18" charset="0"/>
              </a:rPr>
              <a:t>n – </a:t>
            </a:r>
            <a:r>
              <a:rPr lang="cs-CZ" sz="2000" dirty="0">
                <a:latin typeface="Times New Roman" panose="02020603050405020304" pitchFamily="18" charset="0"/>
              </a:rPr>
              <a:t>2, …, 1</a:t>
            </a:r>
            <a:endParaRPr lang="cs-CZ" sz="20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A20DA1A-A828-C6F8-014E-0CA79F551253}"/>
              </a:ext>
            </a:extLst>
          </p:cNvPr>
          <p:cNvGrpSpPr/>
          <p:nvPr/>
        </p:nvGrpSpPr>
        <p:grpSpPr>
          <a:xfrm>
            <a:off x="2127262" y="3945793"/>
            <a:ext cx="2139938" cy="1164983"/>
            <a:chOff x="3703681" y="4697919"/>
            <a:chExt cx="2139938" cy="1164983"/>
          </a:xfrm>
        </p:grpSpPr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335AAA73-6498-E162-02EE-DB727E75FE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756288" y="5623254"/>
              <a:ext cx="977215" cy="225295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Line 26">
              <a:extLst>
                <a:ext uri="{FF2B5EF4-FFF2-40B4-BE49-F238E27FC236}">
                  <a16:creationId xmlns:a16="http://schemas.microsoft.com/office/drawing/2014/main" id="{AF74E42B-4B7F-5CAB-01CC-D94BDBA77D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42713" y="5252706"/>
              <a:ext cx="1000906" cy="0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36AC04B1-DBC0-4C1D-3BE9-B102A27265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56289" y="4697919"/>
              <a:ext cx="796600" cy="263648"/>
            </a:xfrm>
            <a:prstGeom prst="line">
              <a:avLst/>
            </a:prstGeom>
            <a:ln w="19050"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6432CC16-9A3B-9BA1-C43E-38B651172788}"/>
                </a:ext>
              </a:extLst>
            </p:cNvPr>
            <p:cNvGrpSpPr/>
            <p:nvPr/>
          </p:nvGrpSpPr>
          <p:grpSpPr>
            <a:xfrm>
              <a:off x="3703681" y="4710714"/>
              <a:ext cx="1363190" cy="1152188"/>
              <a:chOff x="3703681" y="4710714"/>
              <a:chExt cx="1363190" cy="1152188"/>
            </a:xfrm>
          </p:grpSpPr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45DED7BF-030B-8585-5D8A-A155E919D4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3681" y="4723870"/>
                <a:ext cx="1139032" cy="1139032"/>
                <a:chOff x="4988" y="4036"/>
                <a:chExt cx="1428" cy="1428"/>
              </a:xfrm>
            </p:grpSpPr>
            <p:sp>
              <p:nvSpPr>
                <p:cNvPr id="22" name="Oval 13">
                  <a:extLst>
                    <a:ext uri="{FF2B5EF4-FFF2-40B4-BE49-F238E27FC236}">
                      <a16:creationId xmlns:a16="http://schemas.microsoft.com/office/drawing/2014/main" id="{36F21B9E-EE7A-B1E4-238E-DE0F16AF5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8" y="4036"/>
                  <a:ext cx="1428" cy="14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3" name="Line 14">
                  <a:extLst>
                    <a:ext uri="{FF2B5EF4-FFF2-40B4-BE49-F238E27FC236}">
                      <a16:creationId xmlns:a16="http://schemas.microsoft.com/office/drawing/2014/main" id="{C8E6389B-ED7F-FD53-1827-06E030EED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17" y="4561"/>
                  <a:ext cx="1369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" name="Line 15">
                  <a:extLst>
                    <a:ext uri="{FF2B5EF4-FFF2-40B4-BE49-F238E27FC236}">
                      <a16:creationId xmlns:a16="http://schemas.microsoft.com/office/drawing/2014/main" id="{94B6CD71-724C-DB59-20F8-5863AB27E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02" y="4563"/>
                  <a:ext cx="1" cy="9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" name="Text Box 16">
                  <a:extLst>
                    <a:ext uri="{FF2B5EF4-FFF2-40B4-BE49-F238E27FC236}">
                      <a16:creationId xmlns:a16="http://schemas.microsoft.com/office/drawing/2014/main" id="{93349BC0-B9D8-42B4-1347-CECD589958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20" y="4091"/>
                  <a:ext cx="357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400" b="0" i="1"/>
                </a:p>
              </p:txBody>
            </p:sp>
            <p:sp>
              <p:nvSpPr>
                <p:cNvPr id="26" name="Text Box 17">
                  <a:extLst>
                    <a:ext uri="{FF2B5EF4-FFF2-40B4-BE49-F238E27FC236}">
                      <a16:creationId xmlns:a16="http://schemas.microsoft.com/office/drawing/2014/main" id="{7FFBC4E0-AA98-255F-9276-391513070D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4" y="4699"/>
                  <a:ext cx="71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200" b="0" i="1"/>
                </a:p>
              </p:txBody>
            </p:sp>
            <p:sp>
              <p:nvSpPr>
                <p:cNvPr id="27" name="Text Box 18">
                  <a:extLst>
                    <a:ext uri="{FF2B5EF4-FFF2-40B4-BE49-F238E27FC236}">
                      <a16:creationId xmlns:a16="http://schemas.microsoft.com/office/drawing/2014/main" id="{253969C0-A603-C085-267C-FEA16CDCB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4" y="4706"/>
                  <a:ext cx="71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endParaRPr lang="cs-CZ" altLang="cs-CZ" sz="1200" b="0" i="1"/>
                </a:p>
              </p:txBody>
            </p:sp>
          </p:grpSp>
          <p:sp>
            <p:nvSpPr>
              <p:cNvPr id="17" name="Text Box 20">
                <a:extLst>
                  <a:ext uri="{FF2B5EF4-FFF2-40B4-BE49-F238E27FC236}">
                    <a16:creationId xmlns:a16="http://schemas.microsoft.com/office/drawing/2014/main" id="{93A6ACDC-30B1-FDAD-F599-A745EB934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2052" y="4710714"/>
                <a:ext cx="89481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s-CZ" sz="2000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</a:p>
            </p:txBody>
          </p:sp>
          <p:graphicFrame>
            <p:nvGraphicFramePr>
              <p:cNvPr id="21" name="Objekt 20">
                <a:extLst>
                  <a:ext uri="{FF2B5EF4-FFF2-40B4-BE49-F238E27FC236}">
                    <a16:creationId xmlns:a16="http://schemas.microsoft.com/office/drawing/2014/main" id="{5278076B-13C9-D009-82E2-E2B7ACE8A6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6221914"/>
                  </p:ext>
                </p:extLst>
              </p:nvPr>
            </p:nvGraphicFramePr>
            <p:xfrm>
              <a:off x="4398103" y="5253400"/>
              <a:ext cx="252412" cy="412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39680" imgH="228600" progId="Equation.DSMT4">
                      <p:embed/>
                    </p:oleObj>
                  </mc:Choice>
                  <mc:Fallback>
                    <p:oleObj name="Equation" r:id="rId7" imgW="139680" imgH="228600" progId="Equation.DSMT4">
                      <p:embed/>
                      <p:pic>
                        <p:nvPicPr>
                          <p:cNvPr id="46" name="Objekt 45">
                            <a:extLst>
                              <a:ext uri="{FF2B5EF4-FFF2-40B4-BE49-F238E27FC236}">
                                <a16:creationId xmlns:a16="http://schemas.microsoft.com/office/drawing/2014/main" id="{6F5EF616-4FF2-992B-5744-9628FBD33E2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398103" y="5253400"/>
                            <a:ext cx="252412" cy="412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8399658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CB386E-A585-45DB-8A14-0A9B34CFF0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691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Výpočet termínů nejpozději přípustných konců činností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81381" y="5443618"/>
            <a:ext cx="569874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24 – Výpočet termínů nejpozději přípustných konců činností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4EEA2A15-95AA-4FEA-AF71-B134A67C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636" y="3010539"/>
            <a:ext cx="28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lvl="1" indent="-285750" fontAlgn="base">
              <a:spcBef>
                <a:spcPts val="5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PL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= 48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CD9614-865E-4C73-9885-D2F0AF914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15" y="2341650"/>
            <a:ext cx="66740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21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603AEA5-9B9E-4172-BC1B-CB934A65DD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956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Určení kritické cesty</a:t>
            </a:r>
          </a:p>
          <a:p>
            <a:pPr marL="895350" lvl="1" indent="-285750">
              <a:defRPr/>
            </a:pPr>
            <a:r>
              <a:rPr lang="cs-CZ" dirty="0"/>
              <a:t>Určení celkové </a:t>
            </a:r>
            <a:r>
              <a:rPr lang="cs-CZ" dirty="0">
                <a:solidFill>
                  <a:srgbClr val="4BA82E"/>
                </a:solidFill>
              </a:rPr>
              <a:t>časové rezervy </a:t>
            </a:r>
            <a:r>
              <a:rPr lang="cs-CZ" dirty="0"/>
              <a:t>pro všechny činnosti:</a:t>
            </a:r>
          </a:p>
          <a:p>
            <a:pPr marL="895350" lvl="1" indent="-285750">
              <a:defRPr/>
            </a:pPr>
            <a:endParaRPr lang="cs-CZ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Kritické</a:t>
            </a:r>
            <a:r>
              <a:rPr lang="cs-CZ" dirty="0"/>
              <a:t> činnosti:</a:t>
            </a:r>
          </a:p>
          <a:p>
            <a:pPr marL="895350" lvl="1" indent="-285750">
              <a:defRPr/>
            </a:pPr>
            <a:endParaRPr lang="cs-CZ" dirty="0"/>
          </a:p>
          <a:p>
            <a:pPr marL="895350" lvl="1" indent="-285750">
              <a:defRPr/>
            </a:pPr>
            <a:r>
              <a:rPr lang="cs-CZ" dirty="0">
                <a:solidFill>
                  <a:srgbClr val="4BA82E"/>
                </a:solidFill>
              </a:rPr>
              <a:t>Nekritické</a:t>
            </a:r>
            <a:r>
              <a:rPr lang="cs-CZ" dirty="0"/>
              <a:t> činnosti:</a:t>
            </a:r>
          </a:p>
          <a:p>
            <a:pPr marL="895350" lvl="1" indent="-285750">
              <a:defRPr/>
            </a:pPr>
            <a:endParaRPr lang="cs-CZ" dirty="0">
              <a:solidFill>
                <a:srgbClr val="4BA82E"/>
              </a:solidFill>
            </a:endParaRPr>
          </a:p>
          <a:p>
            <a:pPr marL="895350" lvl="1" indent="-285750">
              <a:defRPr/>
            </a:pPr>
            <a:r>
              <a:rPr lang="cs-CZ" dirty="0"/>
              <a:t>Mohou nastat tři základní možnosti povoleného zpoždění činnosti (za předpokladu splnění </a:t>
            </a:r>
            <a:r>
              <a:rPr lang="cs-CZ" dirty="0" err="1"/>
              <a:t>deadlinu</a:t>
            </a:r>
            <a:r>
              <a:rPr lang="cs-CZ" dirty="0"/>
              <a:t> </a:t>
            </a:r>
            <a:r>
              <a:rPr lang="cs-CZ" sz="2000" i="1" dirty="0">
                <a:latin typeface="Times New Roman" charset="0"/>
              </a:rPr>
              <a:t>T</a:t>
            </a:r>
            <a:r>
              <a:rPr lang="cs-CZ" sz="2000" i="1" baseline="-25000" dirty="0">
                <a:latin typeface="Times New Roman" charset="0"/>
              </a:rPr>
              <a:t>PL</a:t>
            </a:r>
            <a:r>
              <a:rPr lang="cs-CZ" dirty="0"/>
              <a:t>) :</a:t>
            </a:r>
          </a:p>
          <a:p>
            <a:pPr marL="1527175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BA82E"/>
                </a:solidFill>
              </a:rPr>
              <a:t>Začátek činnosti </a:t>
            </a:r>
            <a:r>
              <a:rPr lang="cs-CZ" dirty="0"/>
              <a:t>může být </a:t>
            </a:r>
            <a:r>
              <a:rPr lang="cs-CZ" dirty="0">
                <a:solidFill>
                  <a:srgbClr val="4BA82E"/>
                </a:solidFill>
              </a:rPr>
              <a:t>posunut</a:t>
            </a:r>
            <a:r>
              <a:rPr lang="cs-CZ" dirty="0"/>
              <a:t>.</a:t>
            </a:r>
          </a:p>
          <a:p>
            <a:pPr marL="1527175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BA82E"/>
                </a:solidFill>
              </a:rPr>
              <a:t>Doba trvání činnosti </a:t>
            </a:r>
            <a:r>
              <a:rPr lang="cs-CZ" dirty="0"/>
              <a:t>může být </a:t>
            </a:r>
            <a:r>
              <a:rPr lang="cs-CZ" dirty="0">
                <a:solidFill>
                  <a:srgbClr val="4BA82E"/>
                </a:solidFill>
              </a:rPr>
              <a:t>prodloužena</a:t>
            </a:r>
            <a:r>
              <a:rPr lang="cs-CZ" dirty="0"/>
              <a:t>.</a:t>
            </a:r>
          </a:p>
          <a:p>
            <a:pPr marL="1527175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BA82E"/>
                </a:solidFill>
              </a:rPr>
              <a:t>Kombinace</a:t>
            </a:r>
            <a:r>
              <a:rPr lang="cs-CZ" dirty="0"/>
              <a:t> možností 1 a 2.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D6B672-3333-4C21-BF0C-38DB8A153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03877"/>
              </p:ext>
            </p:extLst>
          </p:nvPr>
        </p:nvGraphicFramePr>
        <p:xfrm>
          <a:off x="6438900" y="1970088"/>
          <a:ext cx="2028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241200" progId="Equation.DSMT4">
                  <p:embed/>
                </p:oleObj>
              </mc:Choice>
              <mc:Fallback>
                <p:oleObj name="Equation" r:id="rId5" imgW="1193760" imgH="24120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D6B672-3333-4C21-BF0C-38DB8A153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970088"/>
                        <a:ext cx="20288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D24FB1-D853-8028-E901-67F4A3EF4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73970"/>
              </p:ext>
            </p:extLst>
          </p:nvPr>
        </p:nvGraphicFramePr>
        <p:xfrm>
          <a:off x="3373108" y="2588677"/>
          <a:ext cx="1559871" cy="42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6595" imgH="238002" progId="Equation.DSMT4">
                  <p:embed/>
                </p:oleObj>
              </mc:Choice>
              <mc:Fallback>
                <p:oleObj name="Equation" r:id="rId7" imgW="866595" imgH="238002" progId="Equation.DSMT4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3108" y="2588677"/>
                        <a:ext cx="1559871" cy="428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18E704E-753D-F7AF-2D06-1ABBE6C13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84483"/>
              </p:ext>
            </p:extLst>
          </p:nvPr>
        </p:nvGraphicFramePr>
        <p:xfrm>
          <a:off x="3364427" y="3176377"/>
          <a:ext cx="1577232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41200" progId="Equation.DSMT4">
                  <p:embed/>
                </p:oleObj>
              </mc:Choice>
              <mc:Fallback>
                <p:oleObj name="Equation" r:id="rId9" imgW="876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64427" y="3176377"/>
                        <a:ext cx="1577232" cy="43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1727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BEA86D1-8838-44B2-9E88-01B36B7485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5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Určení kritické cesty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44F2BE-F71E-4A1C-9875-5B9C8F2FE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7" y="1988949"/>
            <a:ext cx="7003757" cy="3221505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1081381" y="5443618"/>
            <a:ext cx="215450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cesta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7ADEA4B0-4AFF-4EE4-B06B-C046D15A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30530"/>
            <a:ext cx="5592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lvl="1" indent="-285750" fontAlgn="base">
              <a:spcBef>
                <a:spcPts val="5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Kritická cesta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D – (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E – F – J – K </a:t>
            </a:r>
          </a:p>
        </p:txBody>
      </p:sp>
    </p:spTree>
    <p:extLst>
      <p:ext uri="{BB962C8B-B14F-4D97-AF65-F5344CB8AC3E}">
        <p14:creationId xmlns:p14="http://schemas.microsoft.com/office/powerpoint/2010/main" val="12065115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E956721-BB38-4972-8ACD-5A2C9377E3B4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7E2CDD3-5E94-4DD5-B7CD-3303360D4C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502196-6FCB-40AA-8BBA-D5F9D6D1CC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 err="1"/>
              <a:t>Ganttův</a:t>
            </a:r>
            <a:r>
              <a:rPr lang="cs-CZ" b="1" dirty="0"/>
              <a:t> diagram</a:t>
            </a:r>
            <a:endParaRPr lang="en-US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5BDA91-A302-47DB-B7EB-C2C73EC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Operační výzkum I, ŠAVŠ, Jan Fábry, 9.11.2022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8F15687-723E-4F7E-B45F-6FAF4CF4A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Metoda kritické cesty CPM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52822-99A3-411C-90F6-E98812FB16B0}"/>
              </a:ext>
            </a:extLst>
          </p:cNvPr>
          <p:cNvSpPr/>
          <p:nvPr/>
        </p:nvSpPr>
        <p:spPr>
          <a:xfrm>
            <a:off x="951630" y="5791362"/>
            <a:ext cx="241258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Ganttův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diagram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D1842B-D650-4043-8A94-B207B52E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3" y="2092740"/>
            <a:ext cx="7790416" cy="36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02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0078C22-E35A-4852-8670-E7DAED9095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406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0078C22-E35A-4852-8670-E7DAED909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5C200C-9396-4BB1-B704-F5A776CDF4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98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13BD4B-81A8-49E3-A5B8-86B744381A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projektů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DD28B5E6-313F-4FBE-A788-55095C98B42F}"/>
                  </a:ext>
                </a:extLst>
              </p:cNvPr>
              <p:cNvSpPr>
                <a:spLocks noGrp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</p:spPr>
            <p:txBody>
              <a:bodyPr>
                <a:normAutofit/>
              </a:bodyPr>
              <a:lstStyle/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Předpoklady</a:t>
                </a:r>
                <a:endParaRPr lang="en-US" b="1" dirty="0"/>
              </a:p>
              <a:p>
                <a:pPr lvl="1">
                  <a:lnSpc>
                    <a:spcPct val="110000"/>
                  </a:lnSpc>
                </a:pPr>
                <a:r>
                  <a:rPr lang="cs-CZ" dirty="0"/>
                  <a:t>Doba trvání každé činnosti je </a:t>
                </a:r>
                <a:r>
                  <a:rPr lang="cs-CZ" dirty="0">
                    <a:solidFill>
                      <a:srgbClr val="4BA82E"/>
                    </a:solidFill>
                  </a:rPr>
                  <a:t>hodnotou náhodné veličiny</a:t>
                </a:r>
                <a:r>
                  <a:rPr lang="cs-CZ" dirty="0"/>
                  <a:t>.</a:t>
                </a:r>
                <a:endParaRPr lang="en-US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</a:t>
                </a:r>
                <a:r>
                  <a:rPr lang="cs-CZ" dirty="0"/>
                  <a:t>rozdělení</a:t>
                </a:r>
                <a:r>
                  <a:rPr lang="en-US" dirty="0"/>
                  <a:t>:</a:t>
                </a:r>
              </a:p>
              <a:p>
                <a:pPr marL="989400" lvl="2" indent="-230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cs-CZ" dirty="0">
                    <a:solidFill>
                      <a:srgbClr val="4BA82E"/>
                    </a:solidFill>
                  </a:rPr>
                  <a:t>optimistický odhad </a:t>
                </a:r>
                <a:r>
                  <a:rPr lang="cs-CZ" dirty="0"/>
                  <a:t>jako </a:t>
                </a:r>
                <a:r>
                  <a:rPr lang="cs-CZ" dirty="0">
                    <a:solidFill>
                      <a:srgbClr val="4BA82E"/>
                    </a:solidFill>
                  </a:rPr>
                  <a:t>nejkratší </a:t>
                </a:r>
                <a:r>
                  <a:rPr lang="cs-CZ" dirty="0"/>
                  <a:t>možná</a:t>
                </a:r>
                <a:r>
                  <a:rPr lang="cs-CZ" dirty="0">
                    <a:solidFill>
                      <a:srgbClr val="4BA82E"/>
                    </a:solidFill>
                  </a:rPr>
                  <a:t> doba trvání </a:t>
                </a:r>
                <a:r>
                  <a:rPr lang="cs-CZ" dirty="0"/>
                  <a:t>činnosti,</a:t>
                </a:r>
              </a:p>
              <a:p>
                <a:pPr marL="989400" lvl="2" indent="-230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cs-CZ" dirty="0">
                    <a:solidFill>
                      <a:srgbClr val="4BA82E"/>
                    </a:solidFill>
                  </a:rPr>
                  <a:t>pesimistický odhad </a:t>
                </a:r>
                <a:r>
                  <a:rPr lang="cs-CZ" dirty="0"/>
                  <a:t>jako</a:t>
                </a:r>
                <a:r>
                  <a:rPr lang="cs-CZ" dirty="0">
                    <a:solidFill>
                      <a:srgbClr val="4BA82E"/>
                    </a:solidFill>
                  </a:rPr>
                  <a:t> nejdelší doba trvání</a:t>
                </a:r>
                <a:r>
                  <a:rPr lang="cs-CZ" dirty="0"/>
                  <a:t>,</a:t>
                </a:r>
                <a:endParaRPr lang="en-US" dirty="0"/>
              </a:p>
              <a:p>
                <a:pPr marL="989400" lvl="2" indent="-230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4BA82E"/>
                    </a:solidFill>
                  </a:rPr>
                  <a:t>modální odhad </a:t>
                </a:r>
                <a:r>
                  <a:rPr lang="cs-CZ" dirty="0"/>
                  <a:t>jako</a:t>
                </a:r>
                <a:r>
                  <a:rPr lang="cs-CZ" dirty="0">
                    <a:solidFill>
                      <a:srgbClr val="4BA82E"/>
                    </a:solidFill>
                  </a:rPr>
                  <a:t> nejpravděpodobnější doba trvání </a:t>
                </a:r>
                <a:r>
                  <a:rPr lang="cs-CZ" dirty="0"/>
                  <a:t>činnosti, která předpokládá </a:t>
                </a:r>
                <a:r>
                  <a:rPr lang="cs-CZ" dirty="0">
                    <a:solidFill>
                      <a:srgbClr val="4BA82E"/>
                    </a:solidFill>
                  </a:rPr>
                  <a:t>nejčastější (obvyklé) podmínky </a:t>
                </a:r>
                <a:r>
                  <a:rPr lang="cs-CZ" dirty="0"/>
                  <a:t>pro realizaci.</a:t>
                </a:r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Střední hodnota doby trvání činnosti</a:t>
                </a:r>
                <a:endParaRPr lang="en-US" b="1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en-US" b="1" dirty="0"/>
              </a:p>
              <a:p>
                <a:pPr marL="285750" lvl="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endParaRPr lang="en-US" b="1" dirty="0"/>
              </a:p>
              <a:p>
                <a:pPr marL="285750" indent="-285750">
                  <a:lnSpc>
                    <a:spcPct val="110000"/>
                  </a:lnSpc>
                  <a:buFont typeface="Wingdings" panose="05000000000000000000" pitchFamily="2" charset="2"/>
                  <a:buChar char="§"/>
                </a:pPr>
                <a:r>
                  <a:rPr lang="pl-PL" b="1" dirty="0"/>
                  <a:t>Směrodatná odchylka doby trvání činnosti</a:t>
                </a:r>
                <a:endParaRPr lang="en-US" b="1" dirty="0"/>
              </a:p>
              <a:p>
                <a:pPr marL="759000" lvl="2" indent="0">
                  <a:buNone/>
                </a:pPr>
                <a:endParaRPr lang="en-US" dirty="0"/>
              </a:p>
              <a:p>
                <a:pPr marL="895350" lvl="1" indent="-285750"/>
                <a:endParaRPr lang="cs-CZ" dirty="0"/>
              </a:p>
            </p:txBody>
          </p:sp>
        </mc:Choice>
        <mc:Fallback xmlns="">
          <p:sp>
            <p:nvSpPr>
              <p:cNvPr id="5" name="Zástupný text 4">
                <a:extLst>
                  <a:ext uri="{FF2B5EF4-FFF2-40B4-BE49-F238E27FC236}">
                    <a16:creationId xmlns:a16="http://schemas.microsoft.com/office/drawing/2014/main" id="{DD28B5E6-313F-4FBE-A788-55095C98B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2"/>
              </p:nvPr>
            </p:nvSpPr>
            <p:spPr>
              <a:xfrm>
                <a:off x="438468" y="1647545"/>
                <a:ext cx="11491261" cy="4526241"/>
              </a:xfrm>
              <a:blipFill>
                <a:blip r:embed="rId6"/>
                <a:stretch>
                  <a:fillRect l="-212" t="-2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3B0536-317E-4D10-B276-A3EE7440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7F5259D-0673-44BA-A715-09912B3C8B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PERT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2E57E2E-5761-4ABF-B18A-E0FA68668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12855"/>
              </p:ext>
            </p:extLst>
          </p:nvPr>
        </p:nvGraphicFramePr>
        <p:xfrm>
          <a:off x="1208807" y="4301327"/>
          <a:ext cx="1804705" cy="58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9075" imgH="418870" progId="Equation.DSMT4">
                  <p:embed/>
                </p:oleObj>
              </mc:Choice>
              <mc:Fallback>
                <p:oleObj name="Equation" r:id="rId7" imgW="1289075" imgH="41887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22E57E2E-5761-4ABF-B18A-E0FA68668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8807" y="4301327"/>
                        <a:ext cx="1804705" cy="58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BE4399A3-C4C4-4685-A751-047444079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5761"/>
              </p:ext>
            </p:extLst>
          </p:nvPr>
        </p:nvGraphicFramePr>
        <p:xfrm>
          <a:off x="1208807" y="5437553"/>
          <a:ext cx="1202968" cy="58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9263" imgH="418870" progId="Equation.DSMT4">
                  <p:embed/>
                </p:oleObj>
              </mc:Choice>
              <mc:Fallback>
                <p:oleObj name="Equation" r:id="rId9" imgW="859263" imgH="41887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BE4399A3-C4C4-4685-A751-047444079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8807" y="5437553"/>
                        <a:ext cx="1202968" cy="58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Skupina 28">
            <a:extLst>
              <a:ext uri="{FF2B5EF4-FFF2-40B4-BE49-F238E27FC236}">
                <a16:creationId xmlns:a16="http://schemas.microsoft.com/office/drawing/2014/main" id="{62407611-9664-4A30-9D34-653D73B6B4AD}"/>
              </a:ext>
            </a:extLst>
          </p:cNvPr>
          <p:cNvGrpSpPr/>
          <p:nvPr/>
        </p:nvGrpSpPr>
        <p:grpSpPr>
          <a:xfrm>
            <a:off x="7231820" y="3735982"/>
            <a:ext cx="4246419" cy="2494016"/>
            <a:chOff x="7231820" y="3735982"/>
            <a:chExt cx="4246419" cy="2494016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207B4D8-E3C5-4C70-9042-216664C263C8}"/>
                </a:ext>
              </a:extLst>
            </p:cNvPr>
            <p:cNvGrpSpPr/>
            <p:nvPr/>
          </p:nvGrpSpPr>
          <p:grpSpPr>
            <a:xfrm>
              <a:off x="7231820" y="3735982"/>
              <a:ext cx="4246419" cy="2494016"/>
              <a:chOff x="7231820" y="3735982"/>
              <a:chExt cx="4246419" cy="2494016"/>
            </a:xfrm>
          </p:grpSpPr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CC34BB0D-D0EB-44A8-B911-A8615E3C1F42}"/>
                  </a:ext>
                </a:extLst>
              </p:cNvPr>
              <p:cNvSpPr/>
              <p:nvPr/>
            </p:nvSpPr>
            <p:spPr>
              <a:xfrm>
                <a:off x="7231820" y="5943766"/>
                <a:ext cx="4246419" cy="28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defRPr sz="1800" b="0">
                    <a:solidFill>
                      <a:srgbClr val="000000"/>
                    </a:solidFill>
                  </a:defRPr>
                </a:pPr>
                <a:r>
                  <a:rPr lang="cs-CZ" sz="14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Obr. 27 – Hustota pravděpodobnosti </a:t>
                </a:r>
                <a:r>
                  <a:rPr lang="cs-CZ" sz="1400" b="1" i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cs-CZ" sz="14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-rozdělení</a:t>
                </a:r>
              </a:p>
            </p:txBody>
          </p:sp>
          <p:pic>
            <p:nvPicPr>
              <p:cNvPr id="18" name="Obrázek 17">
                <a:extLst>
                  <a:ext uri="{FF2B5EF4-FFF2-40B4-BE49-F238E27FC236}">
                    <a16:creationId xmlns:a16="http://schemas.microsoft.com/office/drawing/2014/main" id="{C2266719-D2C5-4AEB-A976-FAC404C78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7476" y="3735982"/>
                <a:ext cx="3671570" cy="2202180"/>
              </a:xfrm>
              <a:prstGeom prst="rect">
                <a:avLst/>
              </a:prstGeom>
            </p:spPr>
          </p:pic>
        </p:grp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AE45783E-0BAF-42B5-B2EC-E3F56CEAFA14}"/>
                </a:ext>
              </a:extLst>
            </p:cNvPr>
            <p:cNvCxnSpPr>
              <a:cxnSpLocks/>
            </p:cNvCxnSpPr>
            <p:nvPr/>
          </p:nvCxnSpPr>
          <p:spPr>
            <a:xfrm>
              <a:off x="8150476" y="5256221"/>
              <a:ext cx="152052" cy="363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C791B543-5272-4E3E-A32A-D3D68F1F9ECD}"/>
                </a:ext>
              </a:extLst>
            </p:cNvPr>
            <p:cNvCxnSpPr>
              <a:cxnSpLocks/>
            </p:cNvCxnSpPr>
            <p:nvPr/>
          </p:nvCxnSpPr>
          <p:spPr>
            <a:xfrm>
              <a:off x="8368493" y="4233571"/>
              <a:ext cx="562334" cy="13856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EDA60E36-AD85-4488-8251-660048919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5784" y="4504682"/>
              <a:ext cx="531130" cy="1106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8E8DA95E-3E2A-44BA-B0F1-F315A6324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4531" y="5263661"/>
              <a:ext cx="170946" cy="347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750D198-91D9-4256-B2C0-DB6CDF58F51D}"/>
                </a:ext>
              </a:extLst>
            </p:cNvPr>
            <p:cNvSpPr txBox="1"/>
            <p:nvPr/>
          </p:nvSpPr>
          <p:spPr>
            <a:xfrm>
              <a:off x="7722723" y="4872367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Optimistický</a:t>
              </a:r>
              <a:b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odhad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B91F3E6D-CAA9-4CD5-A5B8-00BEDB29D1F3}"/>
                </a:ext>
              </a:extLst>
            </p:cNvPr>
            <p:cNvSpPr txBox="1"/>
            <p:nvPr/>
          </p:nvSpPr>
          <p:spPr>
            <a:xfrm>
              <a:off x="7959422" y="3833461"/>
              <a:ext cx="638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Modální</a:t>
              </a:r>
              <a:b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odhad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080B5E8F-27C0-4714-BBBC-A99D0AA257E5}"/>
                </a:ext>
              </a:extLst>
            </p:cNvPr>
            <p:cNvSpPr txBox="1"/>
            <p:nvPr/>
          </p:nvSpPr>
          <p:spPr>
            <a:xfrm>
              <a:off x="9233261" y="4081768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Střední hodnota</a:t>
              </a:r>
              <a:b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doby trvání 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2CCC9C65-B272-481A-8FD6-3D200F3B23A2}"/>
                </a:ext>
              </a:extLst>
            </p:cNvPr>
            <p:cNvSpPr txBox="1"/>
            <p:nvPr/>
          </p:nvSpPr>
          <p:spPr>
            <a:xfrm>
              <a:off x="10160483" y="4880535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Pesimistický</a:t>
              </a:r>
              <a:b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000" dirty="0">
                  <a:latin typeface="Arial" panose="020B0604020202020204" pitchFamily="34" charset="0"/>
                  <a:cs typeface="Arial" panose="020B0604020202020204" pitchFamily="34" charset="0"/>
                </a:rPr>
                <a:t>odhad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5649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E821073-8D96-485A-A6A4-BC783AB3DD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737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5C200C-9396-4BB1-B704-F5A776CDF4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99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13BD4B-81A8-49E3-A5B8-86B744381A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/>
              <a:t>Řízení projektů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8B5E6-313F-4FBE-A788-55095C98B42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Příklad</a:t>
            </a:r>
            <a:endParaRPr lang="en-US" b="1" dirty="0"/>
          </a:p>
          <a:p>
            <a:pPr marL="608400" indent="-285750">
              <a:buFont typeface="Wingdings" panose="05000000000000000000" pitchFamily="2" charset="2"/>
              <a:buChar char="§"/>
              <a:tabLst>
                <a:tab pos="442913" algn="l"/>
              </a:tabLst>
            </a:pPr>
            <a:r>
              <a:rPr lang="cs-CZ" dirty="0"/>
              <a:t>V projektu jsou zadány tři definované odhady doby trvání činností namísto jediné pevně dané hodnoty.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3B0536-317E-4D10-B276-A3EE7440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Operační výzkum I, ŠAVŠ, Jan Fábry, 9.11.2022</a:t>
            </a:r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7F5259D-0673-44BA-A715-09912B3C8B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/>
              <a:t>Metoda PERT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637BE23-E76F-45F3-9C54-732B755885FF}"/>
              </a:ext>
            </a:extLst>
          </p:cNvPr>
          <p:cNvSpPr/>
          <p:nvPr/>
        </p:nvSpPr>
        <p:spPr>
          <a:xfrm>
            <a:off x="889470" y="2402092"/>
            <a:ext cx="616656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25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Direktmarketingový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– vstupní data pro metodu PERT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729BC15A-D864-47B3-9C2F-5048EF253A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40460"/>
                  </p:ext>
                </p:extLst>
              </p:nvPr>
            </p:nvGraphicFramePr>
            <p:xfrm>
              <a:off x="762354" y="2713037"/>
              <a:ext cx="8695082" cy="3241920"/>
            </p:xfrm>
            <a:graphic>
              <a:graphicData uri="http://schemas.openxmlformats.org/drawingml/2006/table">
                <a:tbl>
                  <a:tblPr/>
                  <a:tblGrid>
                    <a:gridCol w="1062802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3595231">
                      <a:extLst>
                        <a:ext uri="{9D8B030D-6E8A-4147-A177-3AD203B41FA5}">
                          <a16:colId xmlns:a16="http://schemas.microsoft.com/office/drawing/2014/main" val="2114992858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257713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  <a:gridCol w="1727336">
                      <a:extLst>
                        <a:ext uri="{9D8B030D-6E8A-4147-A177-3AD203B41FA5}">
                          <a16:colId xmlns:a16="http://schemas.microsoft.com/office/drawing/2014/main" val="166916091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Popis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4305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s-CZ" sz="1600" b="0" i="1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i="1" noProof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Bezprostředně předchozí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skladeb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Mastering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66533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9575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Analýza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C, 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Doprava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5292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produktů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B, 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31914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dat o zákaznících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0799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Kompletace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F, 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Obeslání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H, 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729BC15A-D864-47B3-9C2F-5048EF253A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40460"/>
                  </p:ext>
                </p:extLst>
              </p:nvPr>
            </p:nvGraphicFramePr>
            <p:xfrm>
              <a:off x="762354" y="2713037"/>
              <a:ext cx="8695082" cy="3241920"/>
            </p:xfrm>
            <a:graphic>
              <a:graphicData uri="http://schemas.openxmlformats.org/drawingml/2006/table">
                <a:tbl>
                  <a:tblPr/>
                  <a:tblGrid>
                    <a:gridCol w="1062802">
                      <a:extLst>
                        <a:ext uri="{9D8B030D-6E8A-4147-A177-3AD203B41FA5}">
                          <a16:colId xmlns:a16="http://schemas.microsoft.com/office/drawing/2014/main" val="2622262128"/>
                        </a:ext>
                      </a:extLst>
                    </a:gridCol>
                    <a:gridCol w="3595231">
                      <a:extLst>
                        <a:ext uri="{9D8B030D-6E8A-4147-A177-3AD203B41FA5}">
                          <a16:colId xmlns:a16="http://schemas.microsoft.com/office/drawing/2014/main" val="2114992858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556483431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80101056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824920522"/>
                        </a:ext>
                      </a:extLst>
                    </a:gridCol>
                    <a:gridCol w="257713">
                      <a:extLst>
                        <a:ext uri="{9D8B030D-6E8A-4147-A177-3AD203B41FA5}">
                          <a16:colId xmlns:a16="http://schemas.microsoft.com/office/drawing/2014/main" val="3879141823"/>
                        </a:ext>
                      </a:extLst>
                    </a:gridCol>
                    <a:gridCol w="1727336">
                      <a:extLst>
                        <a:ext uri="{9D8B030D-6E8A-4147-A177-3AD203B41FA5}">
                          <a16:colId xmlns:a16="http://schemas.microsoft.com/office/drawing/2014/main" val="1669160918"/>
                        </a:ext>
                      </a:extLst>
                    </a:gridCol>
                  </a:tblGrid>
                  <a:tr h="55968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Činnost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Popis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76106" t="-10870" r="-48761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83036" t="-10870" r="-39196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72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83036" t="-10870" r="-29196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Bezprostředně předchozí činnosti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7200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12562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skladeb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46433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Mastering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665335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9575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Analýza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010825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C, 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531047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Doprava </a:t>
                          </a:r>
                          <a:r>
                            <a:rPr lang="cs-CZ" sz="16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promotion</a:t>
                          </a: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materiálů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60597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Výběr zákazníků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529202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Výroba produktů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B, D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319147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Zpracování dat o zákaznících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079908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Kompletace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F, I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614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200"/>
                            </a:spcAft>
                            <a:tabLst>
                              <a:tab pos="88900" algn="l"/>
                            </a:tabLst>
                          </a:pPr>
                          <a:r>
                            <a:rPr lang="cs-CZ" sz="1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	Obeslání</a:t>
                          </a:r>
                          <a:endParaRPr lang="cs-CZ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600" noProof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noProof="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H, J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18517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95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VS CI">
  <a:themeElements>
    <a:clrScheme name="SAVS CI">
      <a:dk1>
        <a:sysClr val="windowText" lastClr="000000"/>
      </a:dk1>
      <a:lt1>
        <a:sysClr val="window" lastClr="FFFFFF"/>
      </a:lt1>
      <a:dk2>
        <a:srgbClr val="44546A"/>
      </a:dk2>
      <a:lt2>
        <a:srgbClr val="DBEED5"/>
      </a:lt2>
      <a:accent1>
        <a:srgbClr val="81C26D"/>
      </a:accent1>
      <a:accent2>
        <a:srgbClr val="4BA82E"/>
      </a:accent2>
      <a:accent3>
        <a:srgbClr val="D22630"/>
      </a:accent3>
      <a:accent4>
        <a:srgbClr val="FFC000"/>
      </a:accent4>
      <a:accent5>
        <a:srgbClr val="FFD2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S Blue">
  <a:themeElements>
    <a:clrScheme name="SAVS Blue">
      <a:dk1>
        <a:sysClr val="windowText" lastClr="000000"/>
      </a:dk1>
      <a:lt1>
        <a:sysClr val="window" lastClr="FFFFFF"/>
      </a:lt1>
      <a:dk2>
        <a:srgbClr val="0090D7"/>
      </a:dk2>
      <a:lt2>
        <a:srgbClr val="004F76"/>
      </a:lt2>
      <a:accent1>
        <a:srgbClr val="7EC9F1"/>
      </a:accent1>
      <a:accent2>
        <a:srgbClr val="777777"/>
      </a:accent2>
      <a:accent3>
        <a:srgbClr val="4A4A4A"/>
      </a:accent3>
      <a:accent4>
        <a:srgbClr val="B8B8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S Red">
  <a:themeElements>
    <a:clrScheme name="SAVS Red">
      <a:dk1>
        <a:sysClr val="windowText" lastClr="000000"/>
      </a:dk1>
      <a:lt1>
        <a:sysClr val="window" lastClr="FFFFFF"/>
      </a:lt1>
      <a:dk2>
        <a:srgbClr val="E62336"/>
      </a:dk2>
      <a:lt2>
        <a:srgbClr val="B00835"/>
      </a:lt2>
      <a:accent1>
        <a:srgbClr val="EA5167"/>
      </a:accent1>
      <a:accent2>
        <a:srgbClr val="E5D1A2"/>
      </a:accent2>
      <a:accent3>
        <a:srgbClr val="878787"/>
      </a:accent3>
      <a:accent4>
        <a:srgbClr val="CECEC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VS Yellow">
  <a:themeElements>
    <a:clrScheme name="SAVS Yellow">
      <a:dk1>
        <a:sysClr val="windowText" lastClr="000000"/>
      </a:dk1>
      <a:lt1>
        <a:sysClr val="window" lastClr="FFFFFF"/>
      </a:lt1>
      <a:dk2>
        <a:srgbClr val="D3DA44"/>
      </a:dk2>
      <a:lt2>
        <a:srgbClr val="A2C617"/>
      </a:lt2>
      <a:accent1>
        <a:srgbClr val="FFDF43"/>
      </a:accent1>
      <a:accent2>
        <a:srgbClr val="FFF374"/>
      </a:accent2>
      <a:accent3>
        <a:srgbClr val="9D9D9D"/>
      </a:accent3>
      <a:accent4>
        <a:srgbClr val="B2B2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VS Turquois">
  <a:themeElements>
    <a:clrScheme name="SAVS Turquois">
      <a:dk1>
        <a:sysClr val="windowText" lastClr="000000"/>
      </a:dk1>
      <a:lt1>
        <a:sysClr val="window" lastClr="FFFFFF"/>
      </a:lt1>
      <a:dk2>
        <a:srgbClr val="15AF97"/>
      </a:dk2>
      <a:lt2>
        <a:srgbClr val="008A83"/>
      </a:lt2>
      <a:accent1>
        <a:srgbClr val="76B4AF"/>
      </a:accent1>
      <a:accent2>
        <a:srgbClr val="74A3A1"/>
      </a:accent2>
      <a:accent3>
        <a:srgbClr val="707070"/>
      </a:accent3>
      <a:accent4>
        <a:srgbClr val="B2B2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5FC02A6BEDF429B110ABFC2E3A1F7" ma:contentTypeVersion="4" ma:contentTypeDescription="Vytvoří nový dokument" ma:contentTypeScope="" ma:versionID="2bf49a7485876122cf467e0280e0285a">
  <xsd:schema xmlns:xsd="http://www.w3.org/2001/XMLSchema" xmlns:xs="http://www.w3.org/2001/XMLSchema" xmlns:p="http://schemas.microsoft.com/office/2006/metadata/properties" xmlns:ns2="54c14795-052a-4e36-acae-5a966bae5c7f" targetNamespace="http://schemas.microsoft.com/office/2006/metadata/properties" ma:root="true" ma:fieldsID="39c45d6db175f635249553f70cccb6fc" ns2:_="">
    <xsd:import namespace="54c14795-052a-4e36-acae-5a966bae5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14795-052a-4e36-acae-5a966bae5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90F0B8-B0AA-400B-BCA7-8790756E50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49123-D016-4607-93F1-61CB89C23A97}">
  <ds:schemaRefs>
    <ds:schemaRef ds:uri="54c14795-052a-4e36-acae-5a966bae5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399731-CB4F-4F36-BB8D-493ADF740BA1}">
  <ds:schemaRefs>
    <ds:schemaRef ds:uri="54c14795-052a-4e36-acae-5a966bae5c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13042</TotalTime>
  <Words>11924</Words>
  <Application>Microsoft Office PowerPoint</Application>
  <PresentationFormat>Širokoúhlá obrazovka</PresentationFormat>
  <Paragraphs>3072</Paragraphs>
  <Slides>166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6</vt:i4>
      </vt:variant>
      <vt:variant>
        <vt:lpstr>Nadpisy snímků</vt:lpstr>
      </vt:variant>
      <vt:variant>
        <vt:i4>166</vt:i4>
      </vt:variant>
    </vt:vector>
  </HeadingPairs>
  <TitlesOfParts>
    <vt:vector size="184" baseType="lpstr">
      <vt:lpstr>Arial</vt:lpstr>
      <vt:lpstr>Arial 16</vt:lpstr>
      <vt:lpstr>Calibri</vt:lpstr>
      <vt:lpstr>Cambria</vt:lpstr>
      <vt:lpstr>Cambria Math</vt:lpstr>
      <vt:lpstr>Times New Roman</vt:lpstr>
      <vt:lpstr>Wingdings</vt:lpstr>
      <vt:lpstr>SAVS CI</vt:lpstr>
      <vt:lpstr>SAVS Blue</vt:lpstr>
      <vt:lpstr>SAVS Red</vt:lpstr>
      <vt:lpstr>SAVS Yellow</vt:lpstr>
      <vt:lpstr>SAVS Turquois</vt:lpstr>
      <vt:lpstr>think-cell Slide</vt:lpstr>
      <vt:lpstr>Graf</vt:lpstr>
      <vt:lpstr>Equation</vt:lpstr>
      <vt:lpstr>MathType 7.0 Equation</vt:lpstr>
      <vt:lpstr>Document</vt:lpstr>
      <vt:lpstr>Rovnice</vt:lpstr>
      <vt:lpstr>Operační výzkum I</vt:lpstr>
      <vt:lpstr>Prezentace aplikace PowerPoint</vt:lpstr>
      <vt:lpstr>Prezentace aplikace PowerPoint</vt:lpstr>
      <vt:lpstr>Úvod do operačního výzkumu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Lineární programování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Teorie grafů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projektů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Modely řízení zásob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Modely hromadné obsluhy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</dc:creator>
  <cp:lastModifiedBy>Fábry, Jan</cp:lastModifiedBy>
  <cp:revision>185</cp:revision>
  <dcterms:created xsi:type="dcterms:W3CDTF">2020-10-26T13:34:53Z</dcterms:created>
  <dcterms:modified xsi:type="dcterms:W3CDTF">2022-12-02T07:57:50Z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0x0101007375FC02A6BEDF429B110ABFC2E3A1F7</vt:lpwstr>
  </property>
  <property fmtid="{D5CDD505-2E9C-101B-9397-08002B2CF9AE}" pid="3" name="MSIP_Label_b1c9b508-7c6e-42bd-bedf-808292653d6c_Enabled">
    <vt:lpwstr>true</vt:lpwstr>
  </property>
  <property fmtid="{D5CDD505-2E9C-101B-9397-08002B2CF9AE}" pid="4" name="MSIP_Label_b1c9b508-7c6e-42bd-bedf-808292653d6c_SetDate">
    <vt:lpwstr>2022-11-29T20:54:18Z</vt:lpwstr>
  </property>
  <property fmtid="{D5CDD505-2E9C-101B-9397-08002B2CF9AE}" pid="5" name="MSIP_Label_b1c9b508-7c6e-42bd-bedf-808292653d6c_Method">
    <vt:lpwstr>Standard</vt:lpwstr>
  </property>
  <property fmtid="{D5CDD505-2E9C-101B-9397-08002B2CF9AE}" pid="6" name="MSIP_Label_b1c9b508-7c6e-42bd-bedf-808292653d6c_Name">
    <vt:lpwstr>b1c9b508-7c6e-42bd-bedf-808292653d6c</vt:lpwstr>
  </property>
  <property fmtid="{D5CDD505-2E9C-101B-9397-08002B2CF9AE}" pid="7" name="MSIP_Label_b1c9b508-7c6e-42bd-bedf-808292653d6c_SiteId">
    <vt:lpwstr>2882be50-2012-4d88-ac86-544124e120c8</vt:lpwstr>
  </property>
  <property fmtid="{D5CDD505-2E9C-101B-9397-08002B2CF9AE}" pid="8" name="MSIP_Label_b1c9b508-7c6e-42bd-bedf-808292653d6c_ActionId">
    <vt:lpwstr>186f0f53-266c-4b2d-ac80-75eb30df952c</vt:lpwstr>
  </property>
  <property fmtid="{D5CDD505-2E9C-101B-9397-08002B2CF9AE}" pid="9" name="MSIP_Label_b1c9b508-7c6e-42bd-bedf-808292653d6c_ContentBits">
    <vt:lpwstr>3</vt:lpwstr>
  </property>
</Properties>
</file>