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 id="2147483655" r:id="rId7"/>
    <p:sldMasterId id="2147483657" r:id="rId8"/>
  </p:sldMasterIdLst>
  <p:notesMasterIdLst>
    <p:notesMasterId r:id="rId150"/>
  </p:notesMasterIdLst>
  <p:handoutMasterIdLst>
    <p:handoutMasterId r:id="rId151"/>
  </p:handoutMasterIdLst>
  <p:sldIdLst>
    <p:sldId id="307" r:id="rId9"/>
    <p:sldId id="308" r:id="rId10"/>
    <p:sldId id="258" r:id="rId11"/>
    <p:sldId id="370" r:id="rId12"/>
    <p:sldId id="504" r:id="rId13"/>
    <p:sldId id="505" r:id="rId14"/>
    <p:sldId id="506" r:id="rId15"/>
    <p:sldId id="507" r:id="rId16"/>
    <p:sldId id="508" r:id="rId17"/>
    <p:sldId id="510" r:id="rId18"/>
    <p:sldId id="515" r:id="rId19"/>
    <p:sldId id="512" r:id="rId20"/>
    <p:sldId id="513" r:id="rId21"/>
    <p:sldId id="514" r:id="rId22"/>
    <p:sldId id="375" r:id="rId23"/>
    <p:sldId id="509" r:id="rId24"/>
    <p:sldId id="516" r:id="rId25"/>
    <p:sldId id="517" r:id="rId26"/>
    <p:sldId id="518" r:id="rId27"/>
    <p:sldId id="519" r:id="rId28"/>
    <p:sldId id="520" r:id="rId29"/>
    <p:sldId id="521" r:id="rId30"/>
    <p:sldId id="522" r:id="rId31"/>
    <p:sldId id="523" r:id="rId32"/>
    <p:sldId id="524" r:id="rId33"/>
    <p:sldId id="525" r:id="rId34"/>
    <p:sldId id="526" r:id="rId35"/>
    <p:sldId id="527" r:id="rId36"/>
    <p:sldId id="528" r:id="rId37"/>
    <p:sldId id="529" r:id="rId38"/>
    <p:sldId id="530" r:id="rId39"/>
    <p:sldId id="532" r:id="rId40"/>
    <p:sldId id="533" r:id="rId41"/>
    <p:sldId id="534" r:id="rId42"/>
    <p:sldId id="531" r:id="rId43"/>
    <p:sldId id="535" r:id="rId44"/>
    <p:sldId id="536" r:id="rId45"/>
    <p:sldId id="537" r:id="rId46"/>
    <p:sldId id="538" r:id="rId47"/>
    <p:sldId id="539" r:id="rId48"/>
    <p:sldId id="540" r:id="rId49"/>
    <p:sldId id="541" r:id="rId50"/>
    <p:sldId id="543" r:id="rId51"/>
    <p:sldId id="645" r:id="rId52"/>
    <p:sldId id="544" r:id="rId53"/>
    <p:sldId id="545" r:id="rId54"/>
    <p:sldId id="546" r:id="rId55"/>
    <p:sldId id="547" r:id="rId56"/>
    <p:sldId id="548" r:id="rId57"/>
    <p:sldId id="549" r:id="rId58"/>
    <p:sldId id="550" r:id="rId59"/>
    <p:sldId id="551" r:id="rId60"/>
    <p:sldId id="552" r:id="rId61"/>
    <p:sldId id="553" r:id="rId62"/>
    <p:sldId id="554" r:id="rId63"/>
    <p:sldId id="555" r:id="rId64"/>
    <p:sldId id="643" r:id="rId65"/>
    <p:sldId id="556" r:id="rId66"/>
    <p:sldId id="557" r:id="rId67"/>
    <p:sldId id="559" r:id="rId68"/>
    <p:sldId id="558" r:id="rId69"/>
    <p:sldId id="560" r:id="rId70"/>
    <p:sldId id="561" r:id="rId71"/>
    <p:sldId id="562" r:id="rId72"/>
    <p:sldId id="565" r:id="rId73"/>
    <p:sldId id="564" r:id="rId74"/>
    <p:sldId id="566" r:id="rId75"/>
    <p:sldId id="567" r:id="rId76"/>
    <p:sldId id="568" r:id="rId77"/>
    <p:sldId id="570" r:id="rId78"/>
    <p:sldId id="571" r:id="rId79"/>
    <p:sldId id="572" r:id="rId80"/>
    <p:sldId id="573" r:id="rId81"/>
    <p:sldId id="574" r:id="rId82"/>
    <p:sldId id="575" r:id="rId83"/>
    <p:sldId id="576" r:id="rId84"/>
    <p:sldId id="580" r:id="rId85"/>
    <p:sldId id="579" r:id="rId86"/>
    <p:sldId id="578" r:id="rId87"/>
    <p:sldId id="581" r:id="rId88"/>
    <p:sldId id="582" r:id="rId89"/>
    <p:sldId id="584" r:id="rId90"/>
    <p:sldId id="583" r:id="rId91"/>
    <p:sldId id="586" r:id="rId92"/>
    <p:sldId id="587" r:id="rId93"/>
    <p:sldId id="588" r:id="rId94"/>
    <p:sldId id="589" r:id="rId95"/>
    <p:sldId id="590" r:id="rId96"/>
    <p:sldId id="591" r:id="rId97"/>
    <p:sldId id="592" r:id="rId98"/>
    <p:sldId id="593" r:id="rId99"/>
    <p:sldId id="594" r:id="rId100"/>
    <p:sldId id="595" r:id="rId101"/>
    <p:sldId id="596" r:id="rId102"/>
    <p:sldId id="597" r:id="rId103"/>
    <p:sldId id="598" r:id="rId104"/>
    <p:sldId id="599" r:id="rId105"/>
    <p:sldId id="600" r:id="rId106"/>
    <p:sldId id="601" r:id="rId107"/>
    <p:sldId id="602" r:id="rId108"/>
    <p:sldId id="603" r:id="rId109"/>
    <p:sldId id="604" r:id="rId110"/>
    <p:sldId id="605" r:id="rId111"/>
    <p:sldId id="606" r:id="rId112"/>
    <p:sldId id="608" r:id="rId113"/>
    <p:sldId id="607" r:id="rId114"/>
    <p:sldId id="610" r:id="rId115"/>
    <p:sldId id="611" r:id="rId116"/>
    <p:sldId id="612" r:id="rId117"/>
    <p:sldId id="613" r:id="rId118"/>
    <p:sldId id="614" r:id="rId119"/>
    <p:sldId id="615" r:id="rId120"/>
    <p:sldId id="616" r:id="rId121"/>
    <p:sldId id="617" r:id="rId122"/>
    <p:sldId id="618" r:id="rId123"/>
    <p:sldId id="619" r:id="rId124"/>
    <p:sldId id="620" r:id="rId125"/>
    <p:sldId id="621" r:id="rId126"/>
    <p:sldId id="622" r:id="rId127"/>
    <p:sldId id="623" r:id="rId128"/>
    <p:sldId id="624" r:id="rId129"/>
    <p:sldId id="625" r:id="rId130"/>
    <p:sldId id="626" r:id="rId131"/>
    <p:sldId id="627" r:id="rId132"/>
    <p:sldId id="628" r:id="rId133"/>
    <p:sldId id="629" r:id="rId134"/>
    <p:sldId id="630" r:id="rId135"/>
    <p:sldId id="631" r:id="rId136"/>
    <p:sldId id="632" r:id="rId137"/>
    <p:sldId id="633" r:id="rId138"/>
    <p:sldId id="634" r:id="rId139"/>
    <p:sldId id="635" r:id="rId140"/>
    <p:sldId id="636" r:id="rId141"/>
    <p:sldId id="644" r:id="rId142"/>
    <p:sldId id="637" r:id="rId143"/>
    <p:sldId id="638" r:id="rId144"/>
    <p:sldId id="639" r:id="rId145"/>
    <p:sldId id="640" r:id="rId146"/>
    <p:sldId id="641" r:id="rId147"/>
    <p:sldId id="642" r:id="rId148"/>
    <p:sldId id="367" r:id="rId1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notesViewPr>
    <p:cSldViewPr snapToGrid="0">
      <p:cViewPr varScale="1">
        <p:scale>
          <a:sx n="65" d="100"/>
          <a:sy n="65" d="100"/>
        </p:scale>
        <p:origin x="2098" y="3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slide" Target="slides/slide130.xml"/><Relationship Id="rId154" Type="http://schemas.openxmlformats.org/officeDocument/2006/relationships/theme" Target="theme/theme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144" Type="http://schemas.openxmlformats.org/officeDocument/2006/relationships/slide" Target="slides/slide136.xml"/><Relationship Id="rId149" Type="http://schemas.openxmlformats.org/officeDocument/2006/relationships/slide" Target="slides/slide14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slide" Target="slides/slide131.xml"/><Relationship Id="rId80" Type="http://schemas.openxmlformats.org/officeDocument/2006/relationships/slide" Target="slides/slide72.xml"/><Relationship Id="rId85" Type="http://schemas.openxmlformats.org/officeDocument/2006/relationships/slide" Target="slides/slide77.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slide" Target="slides/slide12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40" Type="http://schemas.openxmlformats.org/officeDocument/2006/relationships/slide" Target="slides/slide132.xml"/><Relationship Id="rId145" Type="http://schemas.openxmlformats.org/officeDocument/2006/relationships/slide" Target="slides/slide137.xml"/><Relationship Id="rId15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slide" Target="slides/slide127.xml"/><Relationship Id="rId143" Type="http://schemas.openxmlformats.org/officeDocument/2006/relationships/slide" Target="slides/slide135.xml"/><Relationship Id="rId148" Type="http://schemas.openxmlformats.org/officeDocument/2006/relationships/slide" Target="slides/slide140.xml"/><Relationship Id="rId15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8360CCF-60A7-4D8C-BA1F-1EA1234F9D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E5307D55-571E-4F07-8A4C-B8FC0C311A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C7BED0-6F28-4C51-BF28-886006450EDA}" type="datetimeFigureOut">
              <a:rPr lang="cs-CZ" smtClean="0"/>
              <a:t>13.05.2022</a:t>
            </a:fld>
            <a:endParaRPr lang="cs-CZ"/>
          </a:p>
        </p:txBody>
      </p:sp>
      <p:sp>
        <p:nvSpPr>
          <p:cNvPr id="4" name="Zástupný symbol pro zápatí 3">
            <a:extLst>
              <a:ext uri="{FF2B5EF4-FFF2-40B4-BE49-F238E27FC236}">
                <a16:creationId xmlns:a16="http://schemas.microsoft.com/office/drawing/2014/main" id="{3C8386EC-76CF-49EC-80CB-90636AA35C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985D0E3C-4D5A-43A9-8C0D-AD38A4EF80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D9C20C-47AD-4746-96AE-9611A0B4E944}" type="slidenum">
              <a:rPr lang="cs-CZ" smtClean="0"/>
              <a:t>‹#›</a:t>
            </a:fld>
            <a:endParaRPr lang="cs-CZ"/>
          </a:p>
        </p:txBody>
      </p:sp>
    </p:spTree>
    <p:extLst>
      <p:ext uri="{BB962C8B-B14F-4D97-AF65-F5344CB8AC3E}">
        <p14:creationId xmlns:p14="http://schemas.microsoft.com/office/powerpoint/2010/main" val="3331447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8608A-7AE7-4AE5-9F16-8E166BD56CA6}" type="datetimeFigureOut">
              <a:rPr lang="cs-CZ" smtClean="0"/>
              <a:t>13.05.2022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42677-85B1-4561-B1F2-48AE6477383A}" type="slidenum">
              <a:rPr lang="cs-CZ" smtClean="0"/>
              <a:t>‹#›</a:t>
            </a:fld>
            <a:endParaRPr lang="cs-CZ"/>
          </a:p>
        </p:txBody>
      </p:sp>
    </p:spTree>
    <p:extLst>
      <p:ext uri="{BB962C8B-B14F-4D97-AF65-F5344CB8AC3E}">
        <p14:creationId xmlns:p14="http://schemas.microsoft.com/office/powerpoint/2010/main" val="88877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6" name="Obrázek 5">
            <a:extLst>
              <a:ext uri="{FF2B5EF4-FFF2-40B4-BE49-F238E27FC236}">
                <a16:creationId xmlns:a16="http://schemas.microsoft.com/office/drawing/2014/main" id="{A9D1BCB8-DAE8-4FEE-884D-A96C2E1DC9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56306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ek na pozadí - tmav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FB41D8C4-E997-4E0E-9885-F50EF9F5CD83}"/>
              </a:ext>
            </a:extLst>
          </p:cNvPr>
          <p:cNvSpPr/>
          <p:nvPr userDrawn="1"/>
        </p:nvSpPr>
        <p:spPr>
          <a:xfrm>
            <a:off x="0" y="0"/>
            <a:ext cx="6553200" cy="6858001"/>
          </a:xfrm>
          <a:prstGeom prst="rect">
            <a:avLst/>
          </a:prstGeom>
          <a:gradFill>
            <a:gsLst>
              <a:gs pos="0">
                <a:srgbClr val="000000">
                  <a:alpha val="75099"/>
                </a:srgbClr>
              </a:gs>
              <a:gs pos="100000">
                <a:srgbClr val="000000">
                  <a:alpha val="0"/>
                </a:srgbClr>
              </a:gs>
            </a:gsLst>
          </a:gradFill>
          <a:ln w="12700">
            <a:miter lim="400000"/>
          </a:ln>
        </p:spPr>
        <p:txBody>
          <a:bodyPr lIns="45719" rIns="45719" anchor="ctr"/>
          <a:lstStyle/>
          <a:p>
            <a:pPr>
              <a:lnSpc>
                <a:spcPct val="90000"/>
              </a:lnSpc>
              <a:spcBef>
                <a:spcPts val="1000"/>
              </a:spcBef>
              <a:defRPr sz="1500">
                <a:solidFill>
                  <a:schemeClr val="accent1"/>
                </a:solidFill>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r>
              <a:rPr lang="en-US"/>
              <a:t>Modeling of Production and Logistics Systems, ŠAU, Jan Fábry, 20.2.2021</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bg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3"/>
            <a:ext cx="6553200" cy="687386"/>
          </a:xfrm>
        </p:spPr>
        <p:txBody>
          <a:bodyPr/>
          <a:lstStyle>
            <a:lvl1pPr marL="0" indent="0">
              <a:buNone/>
              <a:defRPr sz="1800">
                <a:solidFill>
                  <a:schemeClr val="bg1"/>
                </a:solidFill>
              </a:defRPr>
            </a:lvl1pPr>
          </a:lstStyle>
          <a:p>
            <a:pPr lvl="0"/>
            <a:r>
              <a:rPr lang="cs-CZ" dirty="0"/>
              <a:t>Obrázek na pozadí je nutné změnit přes nabídku Formát pozadí</a:t>
            </a:r>
          </a:p>
        </p:txBody>
      </p:sp>
      <p:pic>
        <p:nvPicPr>
          <p:cNvPr id="7" name="Obrázek 6">
            <a:extLst>
              <a:ext uri="{FF2B5EF4-FFF2-40B4-BE49-F238E27FC236}">
                <a16:creationId xmlns:a16="http://schemas.microsoft.com/office/drawing/2014/main" id="{CD9D0F62-4A41-4610-92F5-82597E38B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5" y="217566"/>
            <a:ext cx="1458659" cy="857950"/>
          </a:xfrm>
          <a:prstGeom prst="rect">
            <a:avLst/>
          </a:prstGeom>
        </p:spPr>
      </p:pic>
    </p:spTree>
    <p:extLst>
      <p:ext uri="{BB962C8B-B14F-4D97-AF65-F5344CB8AC3E}">
        <p14:creationId xmlns:p14="http://schemas.microsoft.com/office/powerpoint/2010/main" val="4057364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rázek na pozadí - světlé">
    <p:spTree>
      <p:nvGrpSpPr>
        <p:cNvPr id="1" name=""/>
        <p:cNvGrpSpPr/>
        <p:nvPr/>
      </p:nvGrpSpPr>
      <p:grpSpPr>
        <a:xfrm>
          <a:off x="0" y="0"/>
          <a:ext cx="0" cy="0"/>
          <a:chOff x="0" y="0"/>
          <a:chExt cx="0" cy="0"/>
        </a:xfrm>
      </p:grpSpPr>
      <p:sp>
        <p:nvSpPr>
          <p:cNvPr id="2" name="Obdélník">
            <a:extLst>
              <a:ext uri="{FF2B5EF4-FFF2-40B4-BE49-F238E27FC236}">
                <a16:creationId xmlns:a16="http://schemas.microsoft.com/office/drawing/2014/main" id="{CF6DC65D-10DD-4DB5-898A-7879CDB9F727}"/>
              </a:ext>
            </a:extLst>
          </p:cNvPr>
          <p:cNvSpPr/>
          <p:nvPr userDrawn="1"/>
        </p:nvSpPr>
        <p:spPr>
          <a:xfrm>
            <a:off x="-1" y="0"/>
            <a:ext cx="9954883" cy="6858001"/>
          </a:xfrm>
          <a:prstGeom prst="rect">
            <a:avLst/>
          </a:prstGeom>
          <a:gradFill>
            <a:gsLst>
              <a:gs pos="0">
                <a:schemeClr val="accent1">
                  <a:lumOff val="44000"/>
                </a:schemeClr>
              </a:gs>
              <a:gs pos="100000">
                <a:srgbClr val="000000">
                  <a:alpha val="0"/>
                </a:srgbClr>
              </a:gs>
            </a:gsLst>
          </a:gradFill>
          <a:ln w="12700">
            <a:miter lim="400000"/>
          </a:ln>
        </p:spPr>
        <p:txBody>
          <a:bodyPr lIns="45719" rIns="45719" anchor="ctr"/>
          <a:lstStyle/>
          <a:p>
            <a:pPr defTabSz="457200">
              <a:defRPr b="0">
                <a:latin typeface="+mn-lt"/>
                <a:ea typeface="+mn-ea"/>
                <a:cs typeface="+mn-cs"/>
                <a:sym typeface="Helvetica"/>
              </a:defRPr>
            </a:pPr>
            <a:endParaRPr/>
          </a:p>
        </p:txBody>
      </p:sp>
      <p:sp>
        <p:nvSpPr>
          <p:cNvPr id="16" name="Zástupný symbol pro zápatí 3">
            <a:extLst>
              <a:ext uri="{FF2B5EF4-FFF2-40B4-BE49-F238E27FC236}">
                <a16:creationId xmlns:a16="http://schemas.microsoft.com/office/drawing/2014/main" id="{1D589DDD-A667-4DE9-8759-40D859CFDCD3}"/>
              </a:ext>
            </a:extLst>
          </p:cNvPr>
          <p:cNvSpPr>
            <a:spLocks noGrp="1"/>
          </p:cNvSpPr>
          <p:nvPr>
            <p:ph type="ftr" sz="quarter" idx="11"/>
          </p:nvPr>
        </p:nvSpPr>
        <p:spPr>
          <a:xfrm>
            <a:off x="444499" y="6173787"/>
            <a:ext cx="6553200" cy="365125"/>
          </a:xfrm>
        </p:spPr>
        <p:txBody>
          <a:bodyPr/>
          <a:lstStyle>
            <a:lvl1pPr algn="l">
              <a:defRPr>
                <a:solidFill>
                  <a:schemeClr val="bg1"/>
                </a:solidFill>
              </a:defRPr>
            </a:lvl1pPr>
          </a:lstStyle>
          <a:p>
            <a:r>
              <a:rPr lang="en-US"/>
              <a:t>Modeling of Production and Logistics Systems, ŠAU, Jan Fábry, 20.2.2021</a:t>
            </a:r>
            <a:endParaRPr lang="cs-CZ" dirty="0"/>
          </a:p>
        </p:txBody>
      </p:sp>
      <p:sp>
        <p:nvSpPr>
          <p:cNvPr id="18" name="Zástupný text 17">
            <a:extLst>
              <a:ext uri="{FF2B5EF4-FFF2-40B4-BE49-F238E27FC236}">
                <a16:creationId xmlns:a16="http://schemas.microsoft.com/office/drawing/2014/main" id="{3960EDF8-70D2-4CA2-9AC7-949500175D83}"/>
              </a:ext>
            </a:extLst>
          </p:cNvPr>
          <p:cNvSpPr>
            <a:spLocks noGrp="1"/>
          </p:cNvSpPr>
          <p:nvPr>
            <p:ph type="body" sz="quarter" idx="12" hasCustomPrompt="1"/>
          </p:nvPr>
        </p:nvSpPr>
        <p:spPr>
          <a:xfrm>
            <a:off x="444500" y="1938338"/>
            <a:ext cx="6553200" cy="1460500"/>
          </a:xfrm>
        </p:spPr>
        <p:txBody>
          <a:bodyPr>
            <a:normAutofit/>
          </a:bodyPr>
          <a:lstStyle>
            <a:lvl1pPr marL="0" indent="0">
              <a:buNone/>
              <a:defRPr sz="4800" b="0">
                <a:solidFill>
                  <a:schemeClr val="tx1"/>
                </a:solidFill>
              </a:defRPr>
            </a:lvl1pPr>
          </a:lstStyle>
          <a:p>
            <a:pPr lvl="0"/>
            <a:r>
              <a:rPr lang="cs-CZ" dirty="0"/>
              <a:t>Zadejte nadpis.</a:t>
            </a:r>
            <a:br>
              <a:rPr lang="cs-CZ" dirty="0"/>
            </a:br>
            <a:r>
              <a:rPr lang="cs-CZ" dirty="0"/>
              <a:t>Na 2 řádky maximálně.</a:t>
            </a:r>
          </a:p>
        </p:txBody>
      </p:sp>
      <p:sp>
        <p:nvSpPr>
          <p:cNvPr id="20" name="Zástupný text 19">
            <a:extLst>
              <a:ext uri="{FF2B5EF4-FFF2-40B4-BE49-F238E27FC236}">
                <a16:creationId xmlns:a16="http://schemas.microsoft.com/office/drawing/2014/main" id="{F6861F44-827A-488F-A044-532DE8B13256}"/>
              </a:ext>
            </a:extLst>
          </p:cNvPr>
          <p:cNvSpPr>
            <a:spLocks noGrp="1"/>
          </p:cNvSpPr>
          <p:nvPr>
            <p:ph type="body" sz="quarter" idx="13" hasCustomPrompt="1"/>
          </p:nvPr>
        </p:nvSpPr>
        <p:spPr>
          <a:xfrm>
            <a:off x="444500" y="3548062"/>
            <a:ext cx="6553200" cy="566737"/>
          </a:xfrm>
        </p:spPr>
        <p:txBody>
          <a:bodyPr/>
          <a:lstStyle>
            <a:lvl1pPr marL="0" indent="0">
              <a:buNone/>
              <a:defRPr sz="1800">
                <a:solidFill>
                  <a:schemeClr val="tx1"/>
                </a:solidFill>
              </a:defRPr>
            </a:lvl1pPr>
          </a:lstStyle>
          <a:p>
            <a:pPr lvl="0"/>
            <a:r>
              <a:rPr lang="cs-CZ" dirty="0"/>
              <a:t>Obrázek na pozadí je nutné změnit přes nabídku Formát pozadí</a:t>
            </a:r>
          </a:p>
        </p:txBody>
      </p:sp>
      <p:pic>
        <p:nvPicPr>
          <p:cNvPr id="7" name="Obrázek 6">
            <a:extLst>
              <a:ext uri="{FF2B5EF4-FFF2-40B4-BE49-F238E27FC236}">
                <a16:creationId xmlns:a16="http://schemas.microsoft.com/office/drawing/2014/main" id="{8C4E73EC-F677-480C-A012-C231A14CF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365" y="217566"/>
            <a:ext cx="1458659" cy="857950"/>
          </a:xfrm>
          <a:prstGeom prst="rect">
            <a:avLst/>
          </a:prstGeom>
        </p:spPr>
      </p:pic>
    </p:spTree>
    <p:extLst>
      <p:ext uri="{BB962C8B-B14F-4D97-AF65-F5344CB8AC3E}">
        <p14:creationId xmlns:p14="http://schemas.microsoft.com/office/powerpoint/2010/main" val="1212925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latin typeface="Arial" panose="020B0604020202020204" pitchFamily="34" charset="0"/>
                <a:cs typeface="Arial" panose="020B0604020202020204" pitchFamily="34" charset="0"/>
              </a:rPr>
              <a:t>www.savs.cz</a:t>
            </a:r>
          </a:p>
        </p:txBody>
      </p:sp>
      <p:pic>
        <p:nvPicPr>
          <p:cNvPr id="9" name="Obrázek 8">
            <a:extLst>
              <a:ext uri="{FF2B5EF4-FFF2-40B4-BE49-F238E27FC236}">
                <a16:creationId xmlns:a16="http://schemas.microsoft.com/office/drawing/2014/main" id="{B5AA1C14-7DA6-419E-A9F0-B706347F92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577" y="1613512"/>
            <a:ext cx="1458659" cy="857950"/>
          </a:xfrm>
          <a:prstGeom prst="rect">
            <a:avLst/>
          </a:prstGeom>
        </p:spPr>
      </p:pic>
    </p:spTree>
    <p:extLst>
      <p:ext uri="{BB962C8B-B14F-4D97-AF65-F5344CB8AC3E}">
        <p14:creationId xmlns:p14="http://schemas.microsoft.com/office/powerpoint/2010/main" val="134468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7" name="Obrázek 6">
            <a:extLst>
              <a:ext uri="{FF2B5EF4-FFF2-40B4-BE49-F238E27FC236}">
                <a16:creationId xmlns:a16="http://schemas.microsoft.com/office/drawing/2014/main" id="{B73C320C-97D0-4478-84D8-87C8A4F5EA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333636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sp>
        <p:nvSpPr>
          <p:cNvPr id="14" name="Zástupný symbol obrázku 11">
            <a:extLst>
              <a:ext uri="{FF2B5EF4-FFF2-40B4-BE49-F238E27FC236}">
                <a16:creationId xmlns:a16="http://schemas.microsoft.com/office/drawing/2014/main" id="{1943B063-FDA3-41FF-BF47-B18944A9FFF0}"/>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849D000F-8D6D-4F06-92C2-F2AC4EC038BE}"/>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pic>
        <p:nvPicPr>
          <p:cNvPr id="12" name="Obrázek 11">
            <a:extLst>
              <a:ext uri="{FF2B5EF4-FFF2-40B4-BE49-F238E27FC236}">
                <a16:creationId xmlns:a16="http://schemas.microsoft.com/office/drawing/2014/main" id="{49046E8B-9FC5-420C-A9B1-A53F2678E9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3359875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5"/>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pic>
        <p:nvPicPr>
          <p:cNvPr id="9" name="Obrázek 8">
            <a:extLst>
              <a:ext uri="{FF2B5EF4-FFF2-40B4-BE49-F238E27FC236}">
                <a16:creationId xmlns:a16="http://schemas.microsoft.com/office/drawing/2014/main" id="{65BCB752-A45F-4287-B3E0-7C9BC60869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343" y="277263"/>
            <a:ext cx="1458659" cy="857950"/>
          </a:xfrm>
          <a:prstGeom prst="rect">
            <a:avLst/>
          </a:prstGeom>
        </p:spPr>
      </p:pic>
    </p:spTree>
    <p:extLst>
      <p:ext uri="{BB962C8B-B14F-4D97-AF65-F5344CB8AC3E}">
        <p14:creationId xmlns:p14="http://schemas.microsoft.com/office/powerpoint/2010/main" val="20861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4072943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06624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277589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34595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12" name="Zástupný symbol obrázku 11">
            <a:extLst>
              <a:ext uri="{FF2B5EF4-FFF2-40B4-BE49-F238E27FC236}">
                <a16:creationId xmlns:a16="http://schemas.microsoft.com/office/drawing/2014/main" id="{D5D16A0C-FC9C-489D-A2E4-12BAE5162934}"/>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3" name="Zástupný symbol obrázku 2">
            <a:extLst>
              <a:ext uri="{FF2B5EF4-FFF2-40B4-BE49-F238E27FC236}">
                <a16:creationId xmlns:a16="http://schemas.microsoft.com/office/drawing/2014/main" id="{9AFD0005-5D43-4B0A-90DC-41604A6F85D0}"/>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2"/>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t>Zadejte podnadpis.</a:t>
            </a:r>
          </a:p>
          <a:p>
            <a:pPr lvl="1"/>
            <a:endParaRPr/>
          </a:p>
          <a:p>
            <a:pPr lvl="2"/>
            <a:endParaRPr/>
          </a:p>
          <a:p>
            <a:pPr lvl="3"/>
            <a:endParaRPr/>
          </a:p>
          <a:p>
            <a:pPr lvl="4"/>
            <a:endParaRPr/>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pic>
        <p:nvPicPr>
          <p:cNvPr id="13" name="Obrázek 12">
            <a:extLst>
              <a:ext uri="{FF2B5EF4-FFF2-40B4-BE49-F238E27FC236}">
                <a16:creationId xmlns:a16="http://schemas.microsoft.com/office/drawing/2014/main" id="{854C7754-071D-40D2-B701-1C39319130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16996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919801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835826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2330674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2780457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tx2"/>
                </a:solidFill>
              </a:defRPr>
            </a:lvl1pPr>
            <a:lvl2pPr marL="628650" indent="-171450">
              <a:lnSpc>
                <a:spcPct val="120000"/>
              </a:lnSpc>
              <a:buClr>
                <a:srgbClr val="D9D9D9"/>
              </a:buClr>
              <a:buSzPct val="100000"/>
              <a:buFontTx/>
              <a:buChar char="•"/>
              <a:defRPr sz="1800">
                <a:solidFill>
                  <a:schemeClr val="tx2"/>
                </a:solidFill>
              </a:defRPr>
            </a:lvl2pPr>
            <a:lvl3pPr marL="1120139" indent="-205739">
              <a:lnSpc>
                <a:spcPct val="120000"/>
              </a:lnSpc>
              <a:buClr>
                <a:srgbClr val="D9D9D9"/>
              </a:buClr>
              <a:buFontTx/>
              <a:defRPr sz="1800">
                <a:solidFill>
                  <a:schemeClr val="tx2"/>
                </a:solidFill>
              </a:defRPr>
            </a:lvl3pPr>
            <a:lvl4pPr marL="1600200" indent="-228600">
              <a:lnSpc>
                <a:spcPct val="120000"/>
              </a:lnSpc>
              <a:buClr>
                <a:srgbClr val="D9D9D9"/>
              </a:buClr>
              <a:buFontTx/>
              <a:defRPr sz="1800">
                <a:solidFill>
                  <a:schemeClr val="tx2"/>
                </a:solidFill>
              </a:defRPr>
            </a:lvl4pPr>
            <a:lvl5pPr marL="2057400" indent="-228600">
              <a:lnSpc>
                <a:spcPct val="120000"/>
              </a:lnSpc>
              <a:buClr>
                <a:srgbClr val="D9D9D9"/>
              </a:buClr>
              <a:buSzPct val="100000"/>
              <a:buFontTx/>
              <a:buChar char="•"/>
              <a:defRPr sz="1800">
                <a:solidFill>
                  <a:schemeClr val="tx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tx2">
                    <a:lumMod val="60000"/>
                    <a:lumOff val="40000"/>
                  </a:schemeClr>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4E4A1681-8585-45A5-9765-833F31600866}"/>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D562FE04-AC1A-4DCE-8269-7EBC1464456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1139148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tx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3217677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818667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739483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988023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56967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pic>
        <p:nvPicPr>
          <p:cNvPr id="9" name="Obrázek 8">
            <a:extLst>
              <a:ext uri="{FF2B5EF4-FFF2-40B4-BE49-F238E27FC236}">
                <a16:creationId xmlns:a16="http://schemas.microsoft.com/office/drawing/2014/main" id="{FBF3AD7F-3C54-4190-9666-3383D6C40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854" y="277263"/>
            <a:ext cx="1458659" cy="857950"/>
          </a:xfrm>
          <a:prstGeom prst="rect">
            <a:avLst/>
          </a:prstGeom>
        </p:spPr>
      </p:pic>
    </p:spTree>
    <p:extLst>
      <p:ext uri="{BB962C8B-B14F-4D97-AF65-F5344CB8AC3E}">
        <p14:creationId xmlns:p14="http://schemas.microsoft.com/office/powerpoint/2010/main" val="1996377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102922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943707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tx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tx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3797784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628650" indent="-171450">
              <a:lnSpc>
                <a:spcPct val="120000"/>
              </a:lnSpc>
              <a:buClr>
                <a:srgbClr val="D9D9D9"/>
              </a:buClr>
              <a:buSzPct val="100000"/>
              <a:buFontTx/>
              <a:buChar char="•"/>
              <a:defRPr sz="1800">
                <a:solidFill>
                  <a:schemeClr val="accent2"/>
                </a:solidFill>
              </a:defRPr>
            </a:lvl2pPr>
            <a:lvl3pPr marL="1120139" indent="-205739">
              <a:lnSpc>
                <a:spcPct val="120000"/>
              </a:lnSpc>
              <a:buClr>
                <a:srgbClr val="D9D9D9"/>
              </a:buClr>
              <a:buFontTx/>
              <a:defRPr sz="1800">
                <a:solidFill>
                  <a:schemeClr val="accent2"/>
                </a:solidFill>
              </a:defRPr>
            </a:lvl3pPr>
            <a:lvl4pPr marL="1600200" indent="-228600">
              <a:lnSpc>
                <a:spcPct val="120000"/>
              </a:lnSpc>
              <a:buClr>
                <a:srgbClr val="D9D9D9"/>
              </a:buClr>
              <a:buFontTx/>
              <a:defRPr sz="1800">
                <a:solidFill>
                  <a:schemeClr val="accent2"/>
                </a:solidFill>
              </a:defRPr>
            </a:lvl4pPr>
            <a:lvl5pPr marL="2057400" indent="-228600">
              <a:lnSpc>
                <a:spcPct val="120000"/>
              </a:lnSpc>
              <a:buClr>
                <a:srgbClr val="D9D9D9"/>
              </a:buClr>
              <a:buSzPct val="100000"/>
              <a:buFontTx/>
              <a:buChar char="•"/>
              <a:defRPr sz="1800">
                <a:solidFill>
                  <a:schemeClr val="accent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4114243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accent1">
                    <a:lumMod val="75000"/>
                  </a:schemeClr>
                </a:solidFill>
              </a:defRPr>
            </a:lvl1pPr>
            <a:lvl2pPr marL="628650" indent="-171450">
              <a:lnSpc>
                <a:spcPct val="120000"/>
              </a:lnSpc>
              <a:buClr>
                <a:srgbClr val="D9D9D9"/>
              </a:buClr>
              <a:buSzPct val="100000"/>
              <a:buFontTx/>
              <a:buChar char="•"/>
              <a:defRPr sz="1800">
                <a:solidFill>
                  <a:schemeClr val="accent1">
                    <a:lumMod val="75000"/>
                  </a:schemeClr>
                </a:solidFill>
              </a:defRPr>
            </a:lvl2pPr>
            <a:lvl3pPr marL="1120139" indent="-205739">
              <a:lnSpc>
                <a:spcPct val="120000"/>
              </a:lnSpc>
              <a:buClr>
                <a:srgbClr val="D9D9D9"/>
              </a:buClr>
              <a:buFontTx/>
              <a:defRPr sz="1800">
                <a:solidFill>
                  <a:schemeClr val="accent1">
                    <a:lumMod val="75000"/>
                  </a:schemeClr>
                </a:solidFill>
              </a:defRPr>
            </a:lvl3pPr>
            <a:lvl4pPr marL="1600200" indent="-228600">
              <a:lnSpc>
                <a:spcPct val="120000"/>
              </a:lnSpc>
              <a:buClr>
                <a:srgbClr val="D9D9D9"/>
              </a:buClr>
              <a:buFontTx/>
              <a:defRPr sz="1800">
                <a:solidFill>
                  <a:schemeClr val="accent1">
                    <a:lumMod val="75000"/>
                  </a:schemeClr>
                </a:solidFill>
              </a:defRPr>
            </a:lvl4pPr>
            <a:lvl5pPr marL="2057400" indent="-228600">
              <a:lnSpc>
                <a:spcPct val="120000"/>
              </a:lnSpc>
              <a:buClr>
                <a:srgbClr val="D9D9D9"/>
              </a:buClr>
              <a:buSzPct val="100000"/>
              <a:buFontTx/>
              <a:buChar char="•"/>
              <a:defRPr sz="1800">
                <a:solidFill>
                  <a:schemeClr val="accent1">
                    <a:lumMod val="75000"/>
                  </a:schemeClr>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32E4CA52-7B12-4421-8E99-C64B138BA4DE}"/>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0FA1225F-80D4-4960-A1A7-DFCBFDD0069B}"/>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2416806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accent1">
                    <a:lumMod val="75000"/>
                  </a:schemeClr>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3714667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419236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5203593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2007869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969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pic>
        <p:nvPicPr>
          <p:cNvPr id="8" name="Obrázek 7">
            <a:extLst>
              <a:ext uri="{FF2B5EF4-FFF2-40B4-BE49-F238E27FC236}">
                <a16:creationId xmlns:a16="http://schemas.microsoft.com/office/drawing/2014/main" id="{D7D648E9-3AAC-4711-9533-EAE3D5101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18501305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025315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1133475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accent1">
                    <a:lumMod val="75000"/>
                  </a:schemeClr>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accent1">
                    <a:lumMod val="75000"/>
                  </a:schemeClr>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117541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Untitled-9.png" descr="Untitled-9.png">
            <a:extLst>
              <a:ext uri="{FF2B5EF4-FFF2-40B4-BE49-F238E27FC236}">
                <a16:creationId xmlns:a16="http://schemas.microsoft.com/office/drawing/2014/main" id="{E7213F5E-61A6-4F7C-B817-A43AF5F3E6FF}"/>
              </a:ext>
            </a:extLst>
          </p:cNvPr>
          <p:cNvPicPr>
            <a:picLocks noChangeAspect="1"/>
          </p:cNvPicPr>
          <p:nvPr userDrawn="1"/>
        </p:nvPicPr>
        <p:blipFill rotWithShape="1">
          <a:blip r:embed="rId2"/>
          <a:srcRect t="19324" r="19914"/>
          <a:stretch/>
        </p:blipFill>
        <p:spPr>
          <a:xfrm>
            <a:off x="5848101" y="0"/>
            <a:ext cx="6343899" cy="6390730"/>
          </a:xfrm>
          <a:prstGeom prst="rect">
            <a:avLst/>
          </a:prstGeom>
          <a:ln w="12700">
            <a:miter lim="400000"/>
          </a:ln>
        </p:spPr>
      </p:pic>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rPr dirty="0" err="1"/>
              <a:t>Zadejte</a:t>
            </a:r>
            <a:r>
              <a:rPr dirty="0"/>
              <a:t> </a:t>
            </a:r>
            <a:r>
              <a:rPr dirty="0" err="1"/>
              <a:t>nadpis</a:t>
            </a:r>
            <a:r>
              <a:rPr dirty="0"/>
              <a:t>.</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628650" indent="-171450">
              <a:lnSpc>
                <a:spcPct val="120000"/>
              </a:lnSpc>
              <a:buClr>
                <a:srgbClr val="D9D9D9"/>
              </a:buClr>
              <a:buSzPct val="100000"/>
              <a:buFontTx/>
              <a:buChar char="•"/>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3"/>
          <a:stretch>
            <a:fillRect/>
          </a:stretch>
        </p:blipFill>
        <p:spPr>
          <a:xfrm>
            <a:off x="441126" y="450575"/>
            <a:ext cx="1961672" cy="1018170"/>
          </a:xfrm>
          <a:prstGeom prst="rect">
            <a:avLst/>
          </a:prstGeom>
          <a:ln w="12700">
            <a:miter lim="400000"/>
          </a:ln>
        </p:spPr>
      </p:pic>
    </p:spTree>
    <p:extLst>
      <p:ext uri="{BB962C8B-B14F-4D97-AF65-F5344CB8AC3E}">
        <p14:creationId xmlns:p14="http://schemas.microsoft.com/office/powerpoint/2010/main" val="3723667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Úvodní snímek - obrázky">
    <p:spTree>
      <p:nvGrpSpPr>
        <p:cNvPr id="1" name=""/>
        <p:cNvGrpSpPr/>
        <p:nvPr/>
      </p:nvGrpSpPr>
      <p:grpSpPr>
        <a:xfrm>
          <a:off x="0" y="0"/>
          <a:ext cx="0" cy="0"/>
          <a:chOff x="0" y="0"/>
          <a:chExt cx="0" cy="0"/>
        </a:xfrm>
      </p:grpSpPr>
      <p:sp>
        <p:nvSpPr>
          <p:cNvPr id="9" name="Zadejte nadpis.">
            <a:extLst>
              <a:ext uri="{FF2B5EF4-FFF2-40B4-BE49-F238E27FC236}">
                <a16:creationId xmlns:a16="http://schemas.microsoft.com/office/drawing/2014/main" id="{D9DFAC7E-16A8-468E-8AC9-FF6DE5F11BBE}"/>
              </a:ext>
            </a:extLst>
          </p:cNvPr>
          <p:cNvSpPr txBox="1">
            <a:spLocks noGrp="1"/>
          </p:cNvSpPr>
          <p:nvPr>
            <p:ph type="title" hasCustomPrompt="1"/>
          </p:nvPr>
        </p:nvSpPr>
        <p:spPr>
          <a:xfrm>
            <a:off x="435444" y="1928814"/>
            <a:ext cx="4677281" cy="1620635"/>
          </a:xfrm>
          <a:prstGeom prst="rect">
            <a:avLst/>
          </a:prstGeom>
        </p:spPr>
        <p:txBody>
          <a:bodyPr anchor="t"/>
          <a:lstStyle>
            <a:lvl1pPr>
              <a:defRPr sz="5000"/>
            </a:lvl1pPr>
          </a:lstStyle>
          <a:p>
            <a:r>
              <a:t>Zadejte nadpis.</a:t>
            </a:r>
          </a:p>
        </p:txBody>
      </p:sp>
      <p:sp>
        <p:nvSpPr>
          <p:cNvPr id="10" name="Text úrovně 1…">
            <a:extLst>
              <a:ext uri="{FF2B5EF4-FFF2-40B4-BE49-F238E27FC236}">
                <a16:creationId xmlns:a16="http://schemas.microsoft.com/office/drawing/2014/main" id="{2027AA76-D5AC-4D14-A73B-59393A27F69B}"/>
              </a:ext>
            </a:extLst>
          </p:cNvPr>
          <p:cNvSpPr txBox="1">
            <a:spLocks noGrp="1"/>
          </p:cNvSpPr>
          <p:nvPr>
            <p:ph type="body" sz="quarter" idx="1" hasCustomPrompt="1"/>
          </p:nvPr>
        </p:nvSpPr>
        <p:spPr>
          <a:xfrm>
            <a:off x="435444" y="3549449"/>
            <a:ext cx="4678364" cy="2173338"/>
          </a:xfrm>
          <a:prstGeom prst="rect">
            <a:avLst/>
          </a:prstGeom>
        </p:spPr>
        <p:txBody>
          <a:bodyPr/>
          <a:lstStyle>
            <a:lvl1pPr marL="0" indent="0">
              <a:lnSpc>
                <a:spcPct val="120000"/>
              </a:lnSpc>
              <a:buClr>
                <a:srgbClr val="D9D9D9"/>
              </a:buClr>
              <a:buSzTx/>
              <a:buFont typeface="Wingdings"/>
              <a:buNone/>
              <a:defRPr sz="1800">
                <a:solidFill>
                  <a:schemeClr val="bg2"/>
                </a:solidFill>
              </a:defRPr>
            </a:lvl1pPr>
            <a:lvl2pPr marL="628650" indent="-171450">
              <a:lnSpc>
                <a:spcPct val="120000"/>
              </a:lnSpc>
              <a:buClr>
                <a:srgbClr val="D9D9D9"/>
              </a:buClr>
              <a:buSzPct val="100000"/>
              <a:buFontTx/>
              <a:buChar char="•"/>
              <a:defRPr sz="1800">
                <a:solidFill>
                  <a:schemeClr val="bg2"/>
                </a:solidFill>
              </a:defRPr>
            </a:lvl2pPr>
            <a:lvl3pPr marL="1120139" indent="-205739">
              <a:lnSpc>
                <a:spcPct val="120000"/>
              </a:lnSpc>
              <a:buClr>
                <a:srgbClr val="D9D9D9"/>
              </a:buClr>
              <a:buFontTx/>
              <a:defRPr sz="1800">
                <a:solidFill>
                  <a:schemeClr val="bg2"/>
                </a:solidFill>
              </a:defRPr>
            </a:lvl3pPr>
            <a:lvl4pPr marL="1600200" indent="-228600">
              <a:lnSpc>
                <a:spcPct val="120000"/>
              </a:lnSpc>
              <a:buClr>
                <a:srgbClr val="D9D9D9"/>
              </a:buClr>
              <a:buFontTx/>
              <a:defRPr sz="1800">
                <a:solidFill>
                  <a:schemeClr val="bg2"/>
                </a:solidFill>
              </a:defRPr>
            </a:lvl4pPr>
            <a:lvl5pPr marL="2057400" indent="-228600">
              <a:lnSpc>
                <a:spcPct val="120000"/>
              </a:lnSpc>
              <a:buClr>
                <a:srgbClr val="D9D9D9"/>
              </a:buClr>
              <a:buSzPct val="100000"/>
              <a:buFontTx/>
              <a:buChar char="•"/>
              <a:defRPr sz="1800">
                <a:solidFill>
                  <a:schemeClr val="bg2"/>
                </a:solidFill>
              </a:defRPr>
            </a:lvl5pPr>
          </a:lstStyle>
          <a:p>
            <a:r>
              <a:rPr dirty="0" err="1"/>
              <a:t>Zadejte</a:t>
            </a:r>
            <a:r>
              <a:rPr dirty="0"/>
              <a:t> </a:t>
            </a:r>
            <a:r>
              <a:rPr dirty="0" err="1"/>
              <a:t>podnadpis</a:t>
            </a:r>
            <a:r>
              <a:rPr dirty="0"/>
              <a:t>.</a:t>
            </a:r>
          </a:p>
          <a:p>
            <a:pPr lvl="1"/>
            <a:endParaRPr dirty="0"/>
          </a:p>
          <a:p>
            <a:pPr lvl="2"/>
            <a:endParaRPr dirty="0"/>
          </a:p>
          <a:p>
            <a:pPr lvl="3"/>
            <a:endParaRPr dirty="0"/>
          </a:p>
          <a:p>
            <a:pPr lvl="4"/>
            <a:endParaRPr dirty="0"/>
          </a:p>
        </p:txBody>
      </p:sp>
      <p:sp>
        <p:nvSpPr>
          <p:cNvPr id="11" name="Zástupný text 13">
            <a:extLst>
              <a:ext uri="{FF2B5EF4-FFF2-40B4-BE49-F238E27FC236}">
                <a16:creationId xmlns:a16="http://schemas.microsoft.com/office/drawing/2014/main" id="{BF610519-9EDE-43CE-A028-B2E621C38137}"/>
              </a:ext>
            </a:extLst>
          </p:cNvPr>
          <p:cNvSpPr>
            <a:spLocks noGrp="1"/>
          </p:cNvSpPr>
          <p:nvPr>
            <p:ph type="body" sz="quarter" idx="21" hasCustomPrompt="1"/>
          </p:nvPr>
        </p:nvSpPr>
        <p:spPr>
          <a:xfrm>
            <a:off x="435444" y="5848267"/>
            <a:ext cx="4676776" cy="560388"/>
          </a:xfrm>
          <a:prstGeom prst="rect">
            <a:avLst/>
          </a:prstGeom>
        </p:spPr>
        <p:txBody>
          <a:bodyPr>
            <a:normAutofit/>
          </a:bodyPr>
          <a:lstStyle>
            <a:lvl1pPr marL="0" indent="0">
              <a:buClr>
                <a:srgbClr val="D9D9D9"/>
              </a:buClr>
              <a:buSzTx/>
              <a:buFont typeface="Wingdings"/>
              <a:buNone/>
              <a:defRPr sz="1500" b="1">
                <a:solidFill>
                  <a:schemeClr val="accent1"/>
                </a:solidFill>
              </a:defRPr>
            </a:lvl1pPr>
          </a:lstStyle>
          <a:p>
            <a:r>
              <a:rPr dirty="0"/>
              <a:t>Autor</a:t>
            </a:r>
            <a:br>
              <a:rPr lang="cs-CZ" dirty="0"/>
            </a:br>
            <a:r>
              <a:rPr dirty="0"/>
              <a:t>Datum</a:t>
            </a:r>
          </a:p>
        </p:txBody>
      </p:sp>
      <p:pic>
        <p:nvPicPr>
          <p:cNvPr id="13" name="SAVS_logo_vertical_CZ.png" descr="SAVS_logo_vertical_CZ.png">
            <a:extLst>
              <a:ext uri="{FF2B5EF4-FFF2-40B4-BE49-F238E27FC236}">
                <a16:creationId xmlns:a16="http://schemas.microsoft.com/office/drawing/2014/main" id="{CBEA5A7A-3B2D-4ED2-BA09-1DB772D4268A}"/>
              </a:ext>
            </a:extLst>
          </p:cNvPr>
          <p:cNvPicPr>
            <a:picLocks noChangeAspect="1"/>
          </p:cNvPicPr>
          <p:nvPr userDrawn="1"/>
        </p:nvPicPr>
        <p:blipFill>
          <a:blip r:embed="rId2"/>
          <a:stretch>
            <a:fillRect/>
          </a:stretch>
        </p:blipFill>
        <p:spPr>
          <a:xfrm>
            <a:off x="441126" y="450575"/>
            <a:ext cx="1961672" cy="1018170"/>
          </a:xfrm>
          <a:prstGeom prst="rect">
            <a:avLst/>
          </a:prstGeom>
          <a:ln w="12700">
            <a:miter lim="400000"/>
          </a:ln>
        </p:spPr>
      </p:pic>
      <p:sp>
        <p:nvSpPr>
          <p:cNvPr id="14" name="Zástupný symbol obrázku 11">
            <a:extLst>
              <a:ext uri="{FF2B5EF4-FFF2-40B4-BE49-F238E27FC236}">
                <a16:creationId xmlns:a16="http://schemas.microsoft.com/office/drawing/2014/main" id="{3BE28B54-6AFB-41A9-A2FC-82BB7DE0DB4F}"/>
              </a:ext>
            </a:extLst>
          </p:cNvPr>
          <p:cNvSpPr>
            <a:spLocks noGrp="1"/>
          </p:cNvSpPr>
          <p:nvPr>
            <p:ph type="pic" sz="quarter" idx="24" hasCustomPrompt="1"/>
          </p:nvPr>
        </p:nvSpPr>
        <p:spPr>
          <a:xfrm>
            <a:off x="11127942" y="-17585"/>
            <a:ext cx="1067297" cy="4642339"/>
          </a:xfrm>
          <a:custGeom>
            <a:avLst/>
            <a:gdLst>
              <a:gd name="connsiteX0" fmla="*/ 0 w 3070225"/>
              <a:gd name="connsiteY0" fmla="*/ 7518400 h 7518400"/>
              <a:gd name="connsiteX1" fmla="*/ 767556 w 3070225"/>
              <a:gd name="connsiteY1" fmla="*/ 0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0225"/>
              <a:gd name="connsiteY0" fmla="*/ 7518400 h 7518400"/>
              <a:gd name="connsiteX1" fmla="*/ 428191 w 3070225"/>
              <a:gd name="connsiteY1" fmla="*/ 2290713 h 7518400"/>
              <a:gd name="connsiteX2" fmla="*/ 3070225 w 3070225"/>
              <a:gd name="connsiteY2" fmla="*/ 0 h 7518400"/>
              <a:gd name="connsiteX3" fmla="*/ 2302669 w 3070225"/>
              <a:gd name="connsiteY3" fmla="*/ 7518400 h 7518400"/>
              <a:gd name="connsiteX4" fmla="*/ 0 w 3070225"/>
              <a:gd name="connsiteY4" fmla="*/ 7518400 h 7518400"/>
              <a:gd name="connsiteX0" fmla="*/ 0 w 3075667"/>
              <a:gd name="connsiteY0" fmla="*/ 7518400 h 7518400"/>
              <a:gd name="connsiteX1" fmla="*/ 428191 w 3075667"/>
              <a:gd name="connsiteY1" fmla="*/ 2290713 h 7518400"/>
              <a:gd name="connsiteX2" fmla="*/ 3070225 w 3075667"/>
              <a:gd name="connsiteY2" fmla="*/ 0 h 7518400"/>
              <a:gd name="connsiteX3" fmla="*/ 3075667 w 3075667"/>
              <a:gd name="connsiteY3" fmla="*/ 7452413 h 7518400"/>
              <a:gd name="connsiteX4" fmla="*/ 0 w 3075667"/>
              <a:gd name="connsiteY4" fmla="*/ 7518400 h 7518400"/>
              <a:gd name="connsiteX0" fmla="*/ 5442 w 2647476"/>
              <a:gd name="connsiteY0" fmla="*/ 5312528 h 7452413"/>
              <a:gd name="connsiteX1" fmla="*/ 0 w 2647476"/>
              <a:gd name="connsiteY1" fmla="*/ 2290713 h 7452413"/>
              <a:gd name="connsiteX2" fmla="*/ 2642034 w 2647476"/>
              <a:gd name="connsiteY2" fmla="*/ 0 h 7452413"/>
              <a:gd name="connsiteX3" fmla="*/ 2647476 w 2647476"/>
              <a:gd name="connsiteY3" fmla="*/ 7452413 h 7452413"/>
              <a:gd name="connsiteX4" fmla="*/ 5442 w 2647476"/>
              <a:gd name="connsiteY4" fmla="*/ 5312528 h 7452413"/>
              <a:gd name="connsiteX0" fmla="*/ 5442 w 2647476"/>
              <a:gd name="connsiteY0" fmla="*/ 5312528 h 7452413"/>
              <a:gd name="connsiteX1" fmla="*/ 0 w 2647476"/>
              <a:gd name="connsiteY1" fmla="*/ 2290713 h 7452413"/>
              <a:gd name="connsiteX2" fmla="*/ 891143 w 2647476"/>
              <a:gd name="connsiteY2" fmla="*/ 1512766 h 7452413"/>
              <a:gd name="connsiteX3" fmla="*/ 2642034 w 2647476"/>
              <a:gd name="connsiteY3" fmla="*/ 0 h 7452413"/>
              <a:gd name="connsiteX4" fmla="*/ 2647476 w 2647476"/>
              <a:gd name="connsiteY4" fmla="*/ 7452413 h 7452413"/>
              <a:gd name="connsiteX5" fmla="*/ 5442 w 2647476"/>
              <a:gd name="connsiteY5" fmla="*/ 5312528 h 7452413"/>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5442 w 2647476"/>
              <a:gd name="connsiteY5" fmla="*/ 3799762 h 5939647"/>
              <a:gd name="connsiteX0" fmla="*/ 5442 w 2647476"/>
              <a:gd name="connsiteY0" fmla="*/ 3799762 h 5939647"/>
              <a:gd name="connsiteX1" fmla="*/ 0 w 2647476"/>
              <a:gd name="connsiteY1" fmla="*/ 777947 h 5939647"/>
              <a:gd name="connsiteX2" fmla="*/ 891143 w 2647476"/>
              <a:gd name="connsiteY2" fmla="*/ 0 h 5939647"/>
              <a:gd name="connsiteX3" fmla="*/ 1050626 w 2647476"/>
              <a:gd name="connsiteY3" fmla="*/ 17095 h 5939647"/>
              <a:gd name="connsiteX4" fmla="*/ 2647476 w 2647476"/>
              <a:gd name="connsiteY4" fmla="*/ 5939647 h 5939647"/>
              <a:gd name="connsiteX5" fmla="*/ 1058196 w 2647476"/>
              <a:gd name="connsiteY5" fmla="*/ 4642339 h 5939647"/>
              <a:gd name="connsiteX6" fmla="*/ 5442 w 2647476"/>
              <a:gd name="connsiteY6" fmla="*/ 3799762 h 5939647"/>
              <a:gd name="connsiteX0" fmla="*/ 5442 w 1064860"/>
              <a:gd name="connsiteY0" fmla="*/ 3799762 h 4642339"/>
              <a:gd name="connsiteX1" fmla="*/ 0 w 1064860"/>
              <a:gd name="connsiteY1" fmla="*/ 777947 h 4642339"/>
              <a:gd name="connsiteX2" fmla="*/ 891143 w 1064860"/>
              <a:gd name="connsiteY2" fmla="*/ 0 h 4642339"/>
              <a:gd name="connsiteX3" fmla="*/ 1050626 w 1064860"/>
              <a:gd name="connsiteY3" fmla="*/ 17095 h 4642339"/>
              <a:gd name="connsiteX4" fmla="*/ 1064860 w 1064860"/>
              <a:gd name="connsiteY4" fmla="*/ 3556932 h 4642339"/>
              <a:gd name="connsiteX5" fmla="*/ 1058196 w 1064860"/>
              <a:gd name="connsiteY5" fmla="*/ 4642339 h 4642339"/>
              <a:gd name="connsiteX6" fmla="*/ 5442 w 1064860"/>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0626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 name="connsiteX0" fmla="*/ 5442 w 1067297"/>
              <a:gd name="connsiteY0" fmla="*/ 3799762 h 4642339"/>
              <a:gd name="connsiteX1" fmla="*/ 0 w 1067297"/>
              <a:gd name="connsiteY1" fmla="*/ 777947 h 4642339"/>
              <a:gd name="connsiteX2" fmla="*/ 891143 w 1067297"/>
              <a:gd name="connsiteY2" fmla="*/ 0 h 4642339"/>
              <a:gd name="connsiteX3" fmla="*/ 1059252 w 1067297"/>
              <a:gd name="connsiteY3" fmla="*/ 17095 h 4642339"/>
              <a:gd name="connsiteX4" fmla="*/ 1064860 w 1067297"/>
              <a:gd name="connsiteY4" fmla="*/ 3556932 h 4642339"/>
              <a:gd name="connsiteX5" fmla="*/ 1066822 w 1067297"/>
              <a:gd name="connsiteY5" fmla="*/ 4642339 h 4642339"/>
              <a:gd name="connsiteX6" fmla="*/ 5442 w 1067297"/>
              <a:gd name="connsiteY6" fmla="*/ 3799762 h 464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7297" h="4642339">
                <a:moveTo>
                  <a:pt x="5442" y="3799762"/>
                </a:moveTo>
                <a:lnTo>
                  <a:pt x="0" y="777947"/>
                </a:lnTo>
                <a:cubicBezTo>
                  <a:pt x="291186" y="518631"/>
                  <a:pt x="599957" y="259316"/>
                  <a:pt x="891143" y="0"/>
                </a:cubicBezTo>
                <a:lnTo>
                  <a:pt x="1059252" y="17095"/>
                </a:lnTo>
                <a:cubicBezTo>
                  <a:pt x="1063997" y="1197041"/>
                  <a:pt x="1060115" y="2376986"/>
                  <a:pt x="1064860" y="3556932"/>
                </a:cubicBezTo>
                <a:cubicBezTo>
                  <a:pt x="1062639" y="3918734"/>
                  <a:pt x="1069043" y="4280537"/>
                  <a:pt x="1066822" y="4642339"/>
                </a:cubicBezTo>
                <a:lnTo>
                  <a:pt x="5442" y="3799762"/>
                </a:lnTo>
                <a:close/>
              </a:path>
            </a:pathLst>
          </a:custGeom>
          <a:gradFill>
            <a:gsLst>
              <a:gs pos="0">
                <a:schemeClr val="bg1">
                  <a:lumMod val="65000"/>
                  <a:alpha val="0"/>
                </a:schemeClr>
              </a:gs>
              <a:gs pos="100000">
                <a:schemeClr val="bg1">
                  <a:lumMod val="85000"/>
                </a:schemeClr>
              </a:gs>
            </a:gsLst>
            <a:lin ang="10800000" scaled="0"/>
          </a:gradFill>
        </p:spPr>
        <p:txBody>
          <a:bodyPr anchor="ctr">
            <a:normAutofit/>
          </a:bodyPr>
          <a:lstStyle>
            <a:lvl1pPr marL="0" indent="0">
              <a:buNone/>
              <a:defRPr sz="1100"/>
            </a:lvl1pPr>
          </a:lstStyle>
          <a:p>
            <a:r>
              <a:rPr lang="cs-CZ" dirty="0"/>
              <a:t>Vložte obrázek</a:t>
            </a:r>
          </a:p>
        </p:txBody>
      </p:sp>
      <p:sp>
        <p:nvSpPr>
          <p:cNvPr id="15" name="Zástupný symbol obrázku 2">
            <a:extLst>
              <a:ext uri="{FF2B5EF4-FFF2-40B4-BE49-F238E27FC236}">
                <a16:creationId xmlns:a16="http://schemas.microsoft.com/office/drawing/2014/main" id="{F5EB3F67-086B-4ED5-BD80-DA1CC57A1646}"/>
              </a:ext>
            </a:extLst>
          </p:cNvPr>
          <p:cNvSpPr>
            <a:spLocks noGrp="1"/>
          </p:cNvSpPr>
          <p:nvPr>
            <p:ph type="pic" sz="quarter" idx="22" hasCustomPrompt="1"/>
          </p:nvPr>
        </p:nvSpPr>
        <p:spPr>
          <a:xfrm>
            <a:off x="5840210" y="-8792"/>
            <a:ext cx="4657397" cy="4852299"/>
          </a:xfrm>
          <a:custGeom>
            <a:avLst/>
            <a:gdLst>
              <a:gd name="connsiteX0" fmla="*/ 0 w 4677281"/>
              <a:gd name="connsiteY0" fmla="*/ 5588949 h 5588949"/>
              <a:gd name="connsiteX1" fmla="*/ 1169320 w 4677281"/>
              <a:gd name="connsiteY1" fmla="*/ 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77281"/>
              <a:gd name="connsiteY0" fmla="*/ 5588949 h 5588949"/>
              <a:gd name="connsiteX1" fmla="*/ 397 w 4677281"/>
              <a:gd name="connsiteY1" fmla="*/ 28280 h 5588949"/>
              <a:gd name="connsiteX2" fmla="*/ 4677281 w 4677281"/>
              <a:gd name="connsiteY2" fmla="*/ 0 h 5588949"/>
              <a:gd name="connsiteX3" fmla="*/ 3507961 w 4677281"/>
              <a:gd name="connsiteY3" fmla="*/ 5588949 h 5588949"/>
              <a:gd name="connsiteX4" fmla="*/ 0 w 4677281"/>
              <a:gd name="connsiteY4" fmla="*/ 5588949 h 5588949"/>
              <a:gd name="connsiteX0" fmla="*/ 0 w 4649001"/>
              <a:gd name="connsiteY0" fmla="*/ 5560669 h 5560669"/>
              <a:gd name="connsiteX1" fmla="*/ 397 w 4649001"/>
              <a:gd name="connsiteY1" fmla="*/ 0 h 5560669"/>
              <a:gd name="connsiteX2" fmla="*/ 4649001 w 4649001"/>
              <a:gd name="connsiteY2" fmla="*/ 1451729 h 5560669"/>
              <a:gd name="connsiteX3" fmla="*/ 3507961 w 4649001"/>
              <a:gd name="connsiteY3" fmla="*/ 5560669 h 5560669"/>
              <a:gd name="connsiteX4" fmla="*/ 0 w 4649001"/>
              <a:gd name="connsiteY4" fmla="*/ 5560669 h 5560669"/>
              <a:gd name="connsiteX0" fmla="*/ 0 w 4649001"/>
              <a:gd name="connsiteY0" fmla="*/ 5560669 h 5560669"/>
              <a:gd name="connsiteX1" fmla="*/ 397 w 4649001"/>
              <a:gd name="connsiteY1" fmla="*/ 0 h 5560669"/>
              <a:gd name="connsiteX2" fmla="*/ 4649001 w 4649001"/>
              <a:gd name="connsiteY2" fmla="*/ 1451729 h 5560669"/>
              <a:gd name="connsiteX3" fmla="*/ 4648604 w 4649001"/>
              <a:gd name="connsiteY3" fmla="*/ 3976966 h 5560669"/>
              <a:gd name="connsiteX4" fmla="*/ 0 w 4649001"/>
              <a:gd name="connsiteY4" fmla="*/ 5560669 h 5560669"/>
              <a:gd name="connsiteX0" fmla="*/ 0 w 4649001"/>
              <a:gd name="connsiteY0" fmla="*/ 5560669 h 5560669"/>
              <a:gd name="connsiteX1" fmla="*/ 397 w 4649001"/>
              <a:gd name="connsiteY1" fmla="*/ 0 h 5560669"/>
              <a:gd name="connsiteX2" fmla="*/ 2293071 w 4649001"/>
              <a:gd name="connsiteY2" fmla="*/ 708370 h 5560669"/>
              <a:gd name="connsiteX3" fmla="*/ 4649001 w 4649001"/>
              <a:gd name="connsiteY3" fmla="*/ 1451729 h 5560669"/>
              <a:gd name="connsiteX4" fmla="*/ 4648604 w 4649001"/>
              <a:gd name="connsiteY4" fmla="*/ 3976966 h 5560669"/>
              <a:gd name="connsiteX5" fmla="*/ 0 w 4649001"/>
              <a:gd name="connsiteY5" fmla="*/ 5560669 h 5560669"/>
              <a:gd name="connsiteX0" fmla="*/ 17187 w 4666188"/>
              <a:gd name="connsiteY0" fmla="*/ 4852299 h 4852299"/>
              <a:gd name="connsiteX1" fmla="*/ 0 w 4666188"/>
              <a:gd name="connsiteY1" fmla="*/ 3807 h 4852299"/>
              <a:gd name="connsiteX2" fmla="*/ 2310258 w 4666188"/>
              <a:gd name="connsiteY2" fmla="*/ 0 h 4852299"/>
              <a:gd name="connsiteX3" fmla="*/ 4666188 w 4666188"/>
              <a:gd name="connsiteY3" fmla="*/ 743359 h 4852299"/>
              <a:gd name="connsiteX4" fmla="*/ 4665791 w 4666188"/>
              <a:gd name="connsiteY4" fmla="*/ 3268596 h 4852299"/>
              <a:gd name="connsiteX5" fmla="*/ 17187 w 4666188"/>
              <a:gd name="connsiteY5" fmla="*/ 4852299 h 4852299"/>
              <a:gd name="connsiteX0" fmla="*/ 0 w 4649001"/>
              <a:gd name="connsiteY0" fmla="*/ 4852299 h 4852299"/>
              <a:gd name="connsiteX1" fmla="*/ 397 w 4649001"/>
              <a:gd name="connsiteY1" fmla="*/ 3807 h 4852299"/>
              <a:gd name="connsiteX2" fmla="*/ 2293071 w 4649001"/>
              <a:gd name="connsiteY2" fmla="*/ 0 h 4852299"/>
              <a:gd name="connsiteX3" fmla="*/ 4649001 w 4649001"/>
              <a:gd name="connsiteY3" fmla="*/ 743359 h 4852299"/>
              <a:gd name="connsiteX4" fmla="*/ 4648604 w 4649001"/>
              <a:gd name="connsiteY4" fmla="*/ 3268596 h 4852299"/>
              <a:gd name="connsiteX5" fmla="*/ 0 w 4649001"/>
              <a:gd name="connsiteY5" fmla="*/ 4852299 h 4852299"/>
              <a:gd name="connsiteX0" fmla="*/ 8396 w 4657397"/>
              <a:gd name="connsiteY0" fmla="*/ 4852299 h 4852299"/>
              <a:gd name="connsiteX1" fmla="*/ 1 w 4657397"/>
              <a:gd name="connsiteY1" fmla="*/ 3807 h 4852299"/>
              <a:gd name="connsiteX2" fmla="*/ 2301467 w 4657397"/>
              <a:gd name="connsiteY2" fmla="*/ 0 h 4852299"/>
              <a:gd name="connsiteX3" fmla="*/ 4657397 w 4657397"/>
              <a:gd name="connsiteY3" fmla="*/ 743359 h 4852299"/>
              <a:gd name="connsiteX4" fmla="*/ 4657000 w 4657397"/>
              <a:gd name="connsiteY4" fmla="*/ 3268596 h 4852299"/>
              <a:gd name="connsiteX5" fmla="*/ 8396 w 4657397"/>
              <a:gd name="connsiteY5" fmla="*/ 4852299 h 485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397" h="4852299">
                <a:moveTo>
                  <a:pt x="8396" y="4852299"/>
                </a:moveTo>
                <a:cubicBezTo>
                  <a:pt x="8528" y="2998743"/>
                  <a:pt x="-131" y="1857363"/>
                  <a:pt x="1" y="3807"/>
                </a:cubicBezTo>
                <a:lnTo>
                  <a:pt x="2301467" y="0"/>
                </a:lnTo>
                <a:lnTo>
                  <a:pt x="4657397" y="743359"/>
                </a:lnTo>
                <a:cubicBezTo>
                  <a:pt x="4657265" y="1585105"/>
                  <a:pt x="4657132" y="2426850"/>
                  <a:pt x="4657000" y="3268596"/>
                </a:cubicBezTo>
                <a:lnTo>
                  <a:pt x="8396" y="4852299"/>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5" name="Zástupný symbol obrázku 4">
            <a:extLst>
              <a:ext uri="{FF2B5EF4-FFF2-40B4-BE49-F238E27FC236}">
                <a16:creationId xmlns:a16="http://schemas.microsoft.com/office/drawing/2014/main" id="{6EFDB9B7-8CAA-46D8-AA1F-D840BD257321}"/>
              </a:ext>
            </a:extLst>
          </p:cNvPr>
          <p:cNvSpPr>
            <a:spLocks noGrp="1"/>
          </p:cNvSpPr>
          <p:nvPr>
            <p:ph type="pic" sz="quarter" idx="23" hasCustomPrompt="1"/>
          </p:nvPr>
        </p:nvSpPr>
        <p:spPr>
          <a:xfrm>
            <a:off x="6741084" y="2903303"/>
            <a:ext cx="5456883" cy="3468573"/>
          </a:xfrm>
          <a:custGeom>
            <a:avLst/>
            <a:gdLst>
              <a:gd name="connsiteX0" fmla="*/ 0 w 5659437"/>
              <a:gd name="connsiteY0" fmla="*/ 2695575 h 2695575"/>
              <a:gd name="connsiteX1" fmla="*/ 673894 w 5659437"/>
              <a:gd name="connsiteY1" fmla="*/ 0 h 2695575"/>
              <a:gd name="connsiteX2" fmla="*/ 5659437 w 5659437"/>
              <a:gd name="connsiteY2" fmla="*/ 0 h 2695575"/>
              <a:gd name="connsiteX3" fmla="*/ 4985543 w 5659437"/>
              <a:gd name="connsiteY3" fmla="*/ 2695575 h 2695575"/>
              <a:gd name="connsiteX4" fmla="*/ 0 w 5659437"/>
              <a:gd name="connsiteY4" fmla="*/ 2695575 h 2695575"/>
              <a:gd name="connsiteX0" fmla="*/ 0 w 5659437"/>
              <a:gd name="connsiteY0" fmla="*/ 3044367 h 3044367"/>
              <a:gd name="connsiteX1" fmla="*/ 211981 w 5659437"/>
              <a:gd name="connsiteY1" fmla="*/ 0 h 3044367"/>
              <a:gd name="connsiteX2" fmla="*/ 5659437 w 5659437"/>
              <a:gd name="connsiteY2" fmla="*/ 348792 h 3044367"/>
              <a:gd name="connsiteX3" fmla="*/ 4985543 w 5659437"/>
              <a:gd name="connsiteY3" fmla="*/ 3044367 h 3044367"/>
              <a:gd name="connsiteX4" fmla="*/ 0 w 5659437"/>
              <a:gd name="connsiteY4" fmla="*/ 3044367 h 3044367"/>
              <a:gd name="connsiteX0" fmla="*/ 23689 w 5447456"/>
              <a:gd name="connsiteY0" fmla="*/ 2167674 h 3044367"/>
              <a:gd name="connsiteX1" fmla="*/ 0 w 5447456"/>
              <a:gd name="connsiteY1" fmla="*/ 0 h 3044367"/>
              <a:gd name="connsiteX2" fmla="*/ 5447456 w 5447456"/>
              <a:gd name="connsiteY2" fmla="*/ 348792 h 3044367"/>
              <a:gd name="connsiteX3" fmla="*/ 4773562 w 5447456"/>
              <a:gd name="connsiteY3" fmla="*/ 3044367 h 3044367"/>
              <a:gd name="connsiteX4" fmla="*/ 23689 w 5447456"/>
              <a:gd name="connsiteY4" fmla="*/ 2167674 h 3044367"/>
              <a:gd name="connsiteX0" fmla="*/ 23689 w 5452292"/>
              <a:gd name="connsiteY0" fmla="*/ 2167674 h 3468573"/>
              <a:gd name="connsiteX1" fmla="*/ 0 w 5452292"/>
              <a:gd name="connsiteY1" fmla="*/ 0 h 3468573"/>
              <a:gd name="connsiteX2" fmla="*/ 5447456 w 5452292"/>
              <a:gd name="connsiteY2" fmla="*/ 348792 h 3468573"/>
              <a:gd name="connsiteX3" fmla="*/ 5452292 w 5452292"/>
              <a:gd name="connsiteY3" fmla="*/ 3468573 h 3468573"/>
              <a:gd name="connsiteX4" fmla="*/ 23689 w 5452292"/>
              <a:gd name="connsiteY4" fmla="*/ 2167674 h 3468573"/>
              <a:gd name="connsiteX0" fmla="*/ 23689 w 5456883"/>
              <a:gd name="connsiteY0" fmla="*/ 2167674 h 3468573"/>
              <a:gd name="connsiteX1" fmla="*/ 0 w 5456883"/>
              <a:gd name="connsiteY1" fmla="*/ 0 h 3468573"/>
              <a:gd name="connsiteX2" fmla="*/ 5456883 w 5456883"/>
              <a:gd name="connsiteY2" fmla="*/ 377072 h 3468573"/>
              <a:gd name="connsiteX3" fmla="*/ 5452292 w 5456883"/>
              <a:gd name="connsiteY3" fmla="*/ 3468573 h 3468573"/>
              <a:gd name="connsiteX4" fmla="*/ 23689 w 5456883"/>
              <a:gd name="connsiteY4" fmla="*/ 2167674 h 346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883" h="3468573">
                <a:moveTo>
                  <a:pt x="23689" y="2167674"/>
                </a:moveTo>
                <a:lnTo>
                  <a:pt x="0" y="0"/>
                </a:lnTo>
                <a:lnTo>
                  <a:pt x="5456883" y="377072"/>
                </a:lnTo>
                <a:cubicBezTo>
                  <a:pt x="5455353" y="1407572"/>
                  <a:pt x="5453822" y="2438073"/>
                  <a:pt x="5452292" y="3468573"/>
                </a:cubicBezTo>
                <a:lnTo>
                  <a:pt x="23689" y="2167674"/>
                </a:lnTo>
                <a:close/>
              </a:path>
            </a:pathLst>
          </a:custGeom>
          <a:gradFill>
            <a:gsLst>
              <a:gs pos="0">
                <a:schemeClr val="bg1">
                  <a:lumMod val="65000"/>
                </a:schemeClr>
              </a:gs>
              <a:gs pos="100000">
                <a:schemeClr val="bg1">
                  <a:lumMod val="85000"/>
                </a:schemeClr>
              </a:gs>
            </a:gsLst>
            <a:lin ang="10800000" scaled="0"/>
          </a:gradFill>
        </p:spPr>
        <p:txBody>
          <a:bodyPr anchor="ctr">
            <a:normAutofit/>
          </a:bodyPr>
          <a:lstStyle>
            <a:lvl1pPr>
              <a:buNone/>
              <a:defRPr sz="1100"/>
            </a:lvl1pPr>
          </a:lstStyle>
          <a:p>
            <a:r>
              <a:rPr lang="cs-CZ" dirty="0"/>
              <a:t>Vložte obrázek</a:t>
            </a:r>
          </a:p>
        </p:txBody>
      </p:sp>
    </p:spTree>
    <p:extLst>
      <p:ext uri="{BB962C8B-B14F-4D97-AF65-F5344CB8AC3E}">
        <p14:creationId xmlns:p14="http://schemas.microsoft.com/office/powerpoint/2010/main" val="3402087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pitola">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32843ED8-1DF7-4BAB-8E56-0295B9562E47}"/>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5" name="Zástupný symbol pro číslo snímku 4">
            <a:extLst>
              <a:ext uri="{FF2B5EF4-FFF2-40B4-BE49-F238E27FC236}">
                <a16:creationId xmlns:a16="http://schemas.microsoft.com/office/drawing/2014/main" id="{B3D6331E-CB7B-4362-AD65-E326A47E5F5B}"/>
              </a:ext>
            </a:extLst>
          </p:cNvPr>
          <p:cNvSpPr>
            <a:spLocks noGrp="1"/>
          </p:cNvSpPr>
          <p:nvPr>
            <p:ph type="sldNum" sz="quarter" idx="12"/>
          </p:nvPr>
        </p:nvSpPr>
        <p:spPr>
          <a:xfrm>
            <a:off x="9004301" y="6085897"/>
            <a:ext cx="2743200" cy="365125"/>
          </a:xfrm>
        </p:spPr>
        <p:txBody>
          <a:bodyPr/>
          <a:lstStyle/>
          <a:p>
            <a:fld id="{2CCBFC96-D0B0-4748-8307-6E5E2D74C2B0}" type="slidenum">
              <a:rPr lang="cs-CZ" smtClean="0"/>
              <a:t>‹#›</a:t>
            </a:fld>
            <a:endParaRPr lang="cs-CZ"/>
          </a:p>
        </p:txBody>
      </p:sp>
      <p:sp>
        <p:nvSpPr>
          <p:cNvPr id="6" name="Text názvu">
            <a:extLst>
              <a:ext uri="{FF2B5EF4-FFF2-40B4-BE49-F238E27FC236}">
                <a16:creationId xmlns:a16="http://schemas.microsoft.com/office/drawing/2014/main" id="{FF7E7A73-21D0-413A-A71D-342857EBB711}"/>
              </a:ext>
            </a:extLst>
          </p:cNvPr>
          <p:cNvSpPr txBox="1">
            <a:spLocks noGrp="1"/>
          </p:cNvSpPr>
          <p:nvPr>
            <p:ph type="title"/>
          </p:nvPr>
        </p:nvSpPr>
        <p:spPr>
          <a:xfrm>
            <a:off x="444500" y="2973323"/>
            <a:ext cx="6535739" cy="736437"/>
          </a:xfrm>
          <a:prstGeom prst="rect">
            <a:avLst/>
          </a:prstGeom>
        </p:spPr>
        <p:txBody>
          <a:bodyPr/>
          <a:lstStyle/>
          <a:p>
            <a:r>
              <a:t>Text názvu</a:t>
            </a:r>
          </a:p>
        </p:txBody>
      </p:sp>
      <p:sp>
        <p:nvSpPr>
          <p:cNvPr id="7" name="Zástupný text 6">
            <a:extLst>
              <a:ext uri="{FF2B5EF4-FFF2-40B4-BE49-F238E27FC236}">
                <a16:creationId xmlns:a16="http://schemas.microsoft.com/office/drawing/2014/main" id="{48EEE370-3843-4069-B9CB-48DBD1E46234}"/>
              </a:ext>
            </a:extLst>
          </p:cNvPr>
          <p:cNvSpPr>
            <a:spLocks noGrp="1"/>
          </p:cNvSpPr>
          <p:nvPr>
            <p:ph type="body" sz="quarter" idx="21" hasCustomPrompt="1"/>
          </p:nvPr>
        </p:nvSpPr>
        <p:spPr>
          <a:xfrm>
            <a:off x="444500" y="2506663"/>
            <a:ext cx="6535738" cy="448234"/>
          </a:xfrm>
          <a:prstGeom prst="rect">
            <a:avLst/>
          </a:prstGeom>
        </p:spPr>
        <p:txBody>
          <a:bodyPr>
            <a:normAutofit/>
          </a:bodyPr>
          <a:lstStyle>
            <a:lvl1pPr marL="0" indent="0" defTabSz="786384">
              <a:spcBef>
                <a:spcPts val="800"/>
              </a:spcBef>
              <a:buClr>
                <a:srgbClr val="D9D9D9"/>
              </a:buClr>
              <a:buSzTx/>
              <a:buFont typeface="Wingdings"/>
              <a:buNone/>
              <a:defRPr sz="2580" b="1">
                <a:solidFill>
                  <a:schemeClr val="bg2"/>
                </a:solidFill>
              </a:defRPr>
            </a:lvl1pPr>
          </a:lstStyle>
          <a:p>
            <a:r>
              <a:rPr dirty="0" err="1"/>
              <a:t>Kliknutím</a:t>
            </a:r>
            <a:r>
              <a:rPr dirty="0"/>
              <a:t> </a:t>
            </a:r>
            <a:r>
              <a:rPr dirty="0" err="1"/>
              <a:t>vložíte</a:t>
            </a:r>
            <a:r>
              <a:rPr dirty="0"/>
              <a:t> </a:t>
            </a:r>
            <a:r>
              <a:rPr dirty="0" err="1"/>
              <a:t>číslo</a:t>
            </a:r>
            <a:r>
              <a:rPr dirty="0"/>
              <a:t> </a:t>
            </a:r>
            <a:r>
              <a:rPr dirty="0" err="1"/>
              <a:t>kapitoly</a:t>
            </a:r>
            <a:r>
              <a:rPr dirty="0"/>
              <a:t>.</a:t>
            </a:r>
          </a:p>
        </p:txBody>
      </p:sp>
      <p:sp>
        <p:nvSpPr>
          <p:cNvPr id="8" name="Text úrovně 1">
            <a:extLst>
              <a:ext uri="{FF2B5EF4-FFF2-40B4-BE49-F238E27FC236}">
                <a16:creationId xmlns:a16="http://schemas.microsoft.com/office/drawing/2014/main" id="{CB2A18A9-072A-4C1E-8A0B-C14E9E74A602}"/>
              </a:ext>
            </a:extLst>
          </p:cNvPr>
          <p:cNvSpPr txBox="1">
            <a:spLocks noGrp="1"/>
          </p:cNvSpPr>
          <p:nvPr>
            <p:ph type="body" sz="quarter" idx="23" hasCustomPrompt="1"/>
          </p:nvPr>
        </p:nvSpPr>
        <p:spPr>
          <a:xfrm>
            <a:off x="444500" y="3718814"/>
            <a:ext cx="6553200" cy="2276380"/>
          </a:xfrm>
          <a:prstGeom prst="rect">
            <a:avLst/>
          </a:prstGeom>
        </p:spPr>
        <p:txBody>
          <a:bodyPr>
            <a:normAutofit/>
          </a:bodyPr>
          <a:lstStyle>
            <a:lvl1pPr marL="0" indent="0">
              <a:lnSpc>
                <a:spcPct val="120000"/>
              </a:lnSpc>
              <a:buClr>
                <a:srgbClr val="D9D9D9"/>
              </a:buClr>
              <a:buSzTx/>
              <a:buFont typeface="Wingdings"/>
              <a:buNone/>
              <a:defRPr sz="1800">
                <a:solidFill>
                  <a:schemeClr val="tx1"/>
                </a:solidFill>
              </a:defRPr>
            </a:lvl1pPr>
          </a:lstStyle>
          <a:p>
            <a:r>
              <a:rPr dirty="0"/>
              <a:t>Text </a:t>
            </a:r>
            <a:r>
              <a:rPr dirty="0" err="1"/>
              <a:t>úrovně</a:t>
            </a:r>
            <a:r>
              <a:rPr dirty="0"/>
              <a:t> 1</a:t>
            </a:r>
          </a:p>
        </p:txBody>
      </p:sp>
      <p:sp>
        <p:nvSpPr>
          <p:cNvPr id="12" name="Zástupný symbol obrázku 11">
            <a:extLst>
              <a:ext uri="{FF2B5EF4-FFF2-40B4-BE49-F238E27FC236}">
                <a16:creationId xmlns:a16="http://schemas.microsoft.com/office/drawing/2014/main" id="{1F90B6E8-8A32-4354-A1C5-8B5012EA2982}"/>
              </a:ext>
            </a:extLst>
          </p:cNvPr>
          <p:cNvSpPr>
            <a:spLocks noGrp="1"/>
          </p:cNvSpPr>
          <p:nvPr>
            <p:ph type="pic" sz="quarter" idx="24" hasCustomPrompt="1"/>
          </p:nvPr>
        </p:nvSpPr>
        <p:spPr>
          <a:xfrm>
            <a:off x="7749459" y="0"/>
            <a:ext cx="4442541" cy="6180138"/>
          </a:xfrm>
          <a:custGeom>
            <a:avLst/>
            <a:gdLst>
              <a:gd name="connsiteX0" fmla="*/ 0 w 4440237"/>
              <a:gd name="connsiteY0" fmla="*/ 6180138 h 6180138"/>
              <a:gd name="connsiteX1" fmla="*/ 1110059 w 4440237"/>
              <a:gd name="connsiteY1" fmla="*/ 0 h 6180138"/>
              <a:gd name="connsiteX2" fmla="*/ 4440237 w 4440237"/>
              <a:gd name="connsiteY2" fmla="*/ 0 h 6180138"/>
              <a:gd name="connsiteX3" fmla="*/ 3330178 w 4440237"/>
              <a:gd name="connsiteY3" fmla="*/ 6180138 h 6180138"/>
              <a:gd name="connsiteX4" fmla="*/ 0 w 4440237"/>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3332482 w 4442541"/>
              <a:gd name="connsiteY3" fmla="*/ 6180138 h 6180138"/>
              <a:gd name="connsiteX4" fmla="*/ 2304 w 4442541"/>
              <a:gd name="connsiteY4" fmla="*/ 6180138 h 6180138"/>
              <a:gd name="connsiteX0" fmla="*/ 2304 w 4444845"/>
              <a:gd name="connsiteY0" fmla="*/ 6180138 h 6180138"/>
              <a:gd name="connsiteX1" fmla="*/ 0 w 4444845"/>
              <a:gd name="connsiteY1" fmla="*/ 0 h 6180138"/>
              <a:gd name="connsiteX2" fmla="*/ 4442541 w 4444845"/>
              <a:gd name="connsiteY2" fmla="*/ 0 h 6180138"/>
              <a:gd name="connsiteX3" fmla="*/ 4444845 w 4444845"/>
              <a:gd name="connsiteY3" fmla="*/ 4577581 h 6180138"/>
              <a:gd name="connsiteX4" fmla="*/ 2304 w 4444845"/>
              <a:gd name="connsiteY4" fmla="*/ 6180138 h 6180138"/>
              <a:gd name="connsiteX0" fmla="*/ 2304 w 4442541"/>
              <a:gd name="connsiteY0" fmla="*/ 6180138 h 6180138"/>
              <a:gd name="connsiteX1" fmla="*/ 0 w 4442541"/>
              <a:gd name="connsiteY1" fmla="*/ 0 h 6180138"/>
              <a:gd name="connsiteX2" fmla="*/ 4442541 w 4442541"/>
              <a:gd name="connsiteY2" fmla="*/ 0 h 6180138"/>
              <a:gd name="connsiteX3" fmla="*/ 4435418 w 4442541"/>
              <a:gd name="connsiteY3" fmla="*/ 4605861 h 6180138"/>
              <a:gd name="connsiteX4" fmla="*/ 2304 w 4442541"/>
              <a:gd name="connsiteY4" fmla="*/ 6180138 h 618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541" h="6180138">
                <a:moveTo>
                  <a:pt x="2304" y="6180138"/>
                </a:moveTo>
                <a:lnTo>
                  <a:pt x="0" y="0"/>
                </a:lnTo>
                <a:lnTo>
                  <a:pt x="4442541" y="0"/>
                </a:lnTo>
                <a:cubicBezTo>
                  <a:pt x="4440167" y="1535287"/>
                  <a:pt x="4437792" y="3070574"/>
                  <a:pt x="4435418" y="4605861"/>
                </a:cubicBezTo>
                <a:lnTo>
                  <a:pt x="2304" y="6180138"/>
                </a:lnTo>
                <a:close/>
              </a:path>
            </a:pathLst>
          </a:custGeo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1267667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5045009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bsah - prázd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557817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Tree>
    <p:extLst>
      <p:ext uri="{BB962C8B-B14F-4D97-AF65-F5344CB8AC3E}">
        <p14:creationId xmlns:p14="http://schemas.microsoft.com/office/powerpoint/2010/main" val="823291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57006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prázný">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9264016" cy="3773488"/>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7" name="Podnadpis">
            <a:extLst>
              <a:ext uri="{FF2B5EF4-FFF2-40B4-BE49-F238E27FC236}">
                <a16:creationId xmlns:a16="http://schemas.microsoft.com/office/drawing/2014/main" id="{4CEA6031-126F-4660-B831-AF344BF2998D}"/>
              </a:ext>
            </a:extLst>
          </p:cNvPr>
          <p:cNvSpPr txBox="1">
            <a:spLocks noGrp="1"/>
          </p:cNvSpPr>
          <p:nvPr>
            <p:ph type="body" sz="quarter" idx="23"/>
          </p:nvPr>
        </p:nvSpPr>
        <p:spPr>
          <a:xfrm>
            <a:off x="460326" y="1066638"/>
            <a:ext cx="9242159" cy="369332"/>
          </a:xfrm>
          <a:prstGeom prst="rect">
            <a:avLst/>
          </a:prstGeom>
        </p:spPr>
        <p:txBody>
          <a:bodyPr wrap="square">
            <a:spAutoFit/>
          </a:bodyPr>
          <a:lstStyle>
            <a:lvl1pPr marL="0" indent="0">
              <a:lnSpc>
                <a:spcPct val="100000"/>
              </a:lnSpc>
              <a:spcBef>
                <a:spcPts val="0"/>
              </a:spcBef>
              <a:buClr>
                <a:srgbClr val="D9D9D9"/>
              </a:buClr>
              <a:buSzTx/>
              <a:buFont typeface="Wingdings"/>
              <a:buNone/>
              <a:defRPr sz="1800" b="1"/>
            </a:lvl1pPr>
          </a:lstStyle>
          <a:p>
            <a:r>
              <a:t>Podnadpis</a:t>
            </a:r>
          </a:p>
        </p:txBody>
      </p:sp>
      <p:pic>
        <p:nvPicPr>
          <p:cNvPr id="8" name="Obrázek 7">
            <a:extLst>
              <a:ext uri="{FF2B5EF4-FFF2-40B4-BE49-F238E27FC236}">
                <a16:creationId xmlns:a16="http://schemas.microsoft.com/office/drawing/2014/main" id="{14C7DFCD-C369-4A76-9BBF-DC6FD0768E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3899581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714719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858175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nec">
    <p:spTree>
      <p:nvGrpSpPr>
        <p:cNvPr id="1" name=""/>
        <p:cNvGrpSpPr/>
        <p:nvPr/>
      </p:nvGrpSpPr>
      <p:grpSpPr>
        <a:xfrm>
          <a:off x="0" y="0"/>
          <a:ext cx="0" cy="0"/>
          <a:chOff x="0" y="0"/>
          <a:chExt cx="0" cy="0"/>
        </a:xfrm>
      </p:grpSpPr>
      <p:sp>
        <p:nvSpPr>
          <p:cNvPr id="7" name="Děkuji za pozornost.">
            <a:extLst>
              <a:ext uri="{FF2B5EF4-FFF2-40B4-BE49-F238E27FC236}">
                <a16:creationId xmlns:a16="http://schemas.microsoft.com/office/drawing/2014/main" id="{96DA163D-293A-4071-90D4-4484B7E0ED28}"/>
              </a:ext>
            </a:extLst>
          </p:cNvPr>
          <p:cNvSpPr txBox="1">
            <a:spLocks noGrp="1"/>
          </p:cNvSpPr>
          <p:nvPr>
            <p:ph type="title" hasCustomPrompt="1"/>
          </p:nvPr>
        </p:nvSpPr>
        <p:spPr>
          <a:xfrm>
            <a:off x="701963" y="2701172"/>
            <a:ext cx="10812703" cy="1286628"/>
          </a:xfrm>
          <a:prstGeom prst="rect">
            <a:avLst/>
          </a:prstGeom>
        </p:spPr>
        <p:txBody>
          <a:bodyPr/>
          <a:lstStyle>
            <a:lvl1pPr algn="ctr">
              <a:defRPr sz="6000" b="1"/>
            </a:lvl1pPr>
          </a:lstStyle>
          <a:p>
            <a:r>
              <a:rPr lang="cs-CZ" dirty="0"/>
              <a:t>Děkuji za pozornost.</a:t>
            </a:r>
            <a:endParaRPr dirty="0"/>
          </a:p>
        </p:txBody>
      </p:sp>
      <p:sp>
        <p:nvSpPr>
          <p:cNvPr id="8" name="Jméno">
            <a:extLst>
              <a:ext uri="{FF2B5EF4-FFF2-40B4-BE49-F238E27FC236}">
                <a16:creationId xmlns:a16="http://schemas.microsoft.com/office/drawing/2014/main" id="{16CFA609-4657-4603-9DEA-0A11A05DA0AA}"/>
              </a:ext>
            </a:extLst>
          </p:cNvPr>
          <p:cNvSpPr txBox="1">
            <a:spLocks noGrp="1"/>
          </p:cNvSpPr>
          <p:nvPr>
            <p:ph type="body" sz="quarter" idx="1" hasCustomPrompt="1"/>
          </p:nvPr>
        </p:nvSpPr>
        <p:spPr>
          <a:xfrm>
            <a:off x="701675" y="3987800"/>
            <a:ext cx="10812464" cy="406647"/>
          </a:xfrm>
          <a:prstGeom prst="rect">
            <a:avLst/>
          </a:prstGeom>
        </p:spPr>
        <p:txBody>
          <a:bodyPr/>
          <a:lstStyle>
            <a:lvl1pPr algn="ctr">
              <a:buNone/>
              <a:defRPr sz="2000" b="1"/>
            </a:lvl1pPr>
          </a:lstStyle>
          <a:p>
            <a:r>
              <a:rPr lang="cs-CZ" dirty="0"/>
              <a:t>Jméno</a:t>
            </a:r>
            <a:endParaRPr dirty="0"/>
          </a:p>
        </p:txBody>
      </p:sp>
      <p:sp>
        <p:nvSpPr>
          <p:cNvPr id="10" name="Zástupný text 10">
            <a:extLst>
              <a:ext uri="{FF2B5EF4-FFF2-40B4-BE49-F238E27FC236}">
                <a16:creationId xmlns:a16="http://schemas.microsoft.com/office/drawing/2014/main" id="{EC67C78D-9CD4-4FF3-B15D-7A707D56671E}"/>
              </a:ext>
            </a:extLst>
          </p:cNvPr>
          <p:cNvSpPr>
            <a:spLocks noGrp="1"/>
          </p:cNvSpPr>
          <p:nvPr>
            <p:ph type="body" idx="21" hasCustomPrompt="1"/>
          </p:nvPr>
        </p:nvSpPr>
        <p:spPr>
          <a:xfrm>
            <a:off x="702202" y="4394446"/>
            <a:ext cx="10812465" cy="406647"/>
          </a:xfrm>
          <a:prstGeom prst="rect">
            <a:avLst/>
          </a:prstGeom>
        </p:spPr>
        <p:txBody>
          <a:bodyPr/>
          <a:lstStyle>
            <a:lvl1pPr algn="ctr">
              <a:buNone/>
              <a:defRPr sz="1600" b="1">
                <a:solidFill>
                  <a:schemeClr val="bg2"/>
                </a:solidFill>
              </a:defRPr>
            </a:lvl1pPr>
          </a:lstStyle>
          <a:p>
            <a:r>
              <a:rPr lang="cs-CZ" dirty="0"/>
              <a:t>Pozice</a:t>
            </a:r>
            <a:endParaRPr dirty="0"/>
          </a:p>
        </p:txBody>
      </p:sp>
      <p:sp>
        <p:nvSpPr>
          <p:cNvPr id="12" name="Zástupný text 10">
            <a:extLst>
              <a:ext uri="{FF2B5EF4-FFF2-40B4-BE49-F238E27FC236}">
                <a16:creationId xmlns:a16="http://schemas.microsoft.com/office/drawing/2014/main" id="{AB15E619-4691-4FC1-9F7F-AC937C81A14D}"/>
              </a:ext>
            </a:extLst>
          </p:cNvPr>
          <p:cNvSpPr>
            <a:spLocks noGrp="1"/>
          </p:cNvSpPr>
          <p:nvPr>
            <p:ph type="body" idx="22" hasCustomPrompt="1"/>
          </p:nvPr>
        </p:nvSpPr>
        <p:spPr>
          <a:xfrm>
            <a:off x="707523" y="5207741"/>
            <a:ext cx="10812465" cy="406647"/>
          </a:xfrm>
          <a:prstGeom prst="rect">
            <a:avLst/>
          </a:prstGeom>
        </p:spPr>
        <p:txBody>
          <a:bodyPr/>
          <a:lstStyle>
            <a:lvl1pPr algn="ctr">
              <a:buNone/>
              <a:defRPr sz="1600" b="1">
                <a:solidFill>
                  <a:schemeClr val="bg1">
                    <a:lumMod val="65000"/>
                  </a:schemeClr>
                </a:solidFill>
              </a:defRPr>
            </a:lvl1pPr>
          </a:lstStyle>
          <a:p>
            <a:r>
              <a:rPr lang="cs-CZ" dirty="0"/>
              <a:t>Kontakt</a:t>
            </a:r>
            <a:endParaRPr dirty="0"/>
          </a:p>
        </p:txBody>
      </p:sp>
      <p:sp>
        <p:nvSpPr>
          <p:cNvPr id="2" name="TextovéPole 16">
            <a:extLst>
              <a:ext uri="{FF2B5EF4-FFF2-40B4-BE49-F238E27FC236}">
                <a16:creationId xmlns:a16="http://schemas.microsoft.com/office/drawing/2014/main" id="{98E839B3-B47D-4C13-A9B7-B3202B6A43A4}"/>
              </a:ext>
            </a:extLst>
          </p:cNvPr>
          <p:cNvSpPr txBox="1"/>
          <p:nvPr userDrawn="1"/>
        </p:nvSpPr>
        <p:spPr>
          <a:xfrm>
            <a:off x="747394" y="6073809"/>
            <a:ext cx="10726874"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chemeClr val="accent2"/>
                </a:solidFill>
              </a:defRPr>
            </a:lvl1pPr>
          </a:lstStyle>
          <a:p>
            <a:r>
              <a:rPr b="1" dirty="0">
                <a:solidFill>
                  <a:schemeClr val="bg2"/>
                </a:solidFill>
                <a:latin typeface="Arial" panose="020B0604020202020204" pitchFamily="34" charset="0"/>
                <a:cs typeface="Arial" panose="020B0604020202020204" pitchFamily="34" charset="0"/>
              </a:rPr>
              <a:t>www.savs.cz</a:t>
            </a:r>
          </a:p>
        </p:txBody>
      </p:sp>
    </p:spTree>
    <p:extLst>
      <p:ext uri="{BB962C8B-B14F-4D97-AF65-F5344CB8AC3E}">
        <p14:creationId xmlns:p14="http://schemas.microsoft.com/office/powerpoint/2010/main" val="124782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 obrázek">
    <p:spTree>
      <p:nvGrpSpPr>
        <p:cNvPr id="1" name=""/>
        <p:cNvGrpSpPr/>
        <p:nvPr/>
      </p:nvGrpSpPr>
      <p:grpSpPr>
        <a:xfrm>
          <a:off x="0" y="0"/>
          <a:ext cx="0" cy="0"/>
          <a:chOff x="0" y="0"/>
          <a:chExt cx="0" cy="0"/>
        </a:xfrm>
      </p:grpSpPr>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428945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lang="cs-CZ" dirty="0"/>
              <a:t>Text úrovně 1</a:t>
            </a:r>
          </a:p>
          <a:p>
            <a:pPr lvl="1"/>
            <a:r>
              <a:rPr lang="cs-CZ" dirty="0"/>
              <a:t>Text úrovně 2</a:t>
            </a:r>
          </a:p>
          <a:p>
            <a:pPr lvl="2"/>
            <a:r>
              <a:rPr lang="cs-CZ" dirty="0"/>
              <a:t>Text úrovně 2</a:t>
            </a:r>
          </a:p>
          <a:p>
            <a:pPr lvl="3"/>
            <a:r>
              <a:rPr lang="cs-CZ" dirty="0"/>
              <a:t>Text úrovně 3</a:t>
            </a:r>
          </a:p>
          <a:p>
            <a:pPr lvl="4"/>
            <a:r>
              <a:rPr lang="cs-CZ" dirty="0"/>
              <a:t>Text úrovně 4</a:t>
            </a:r>
          </a:p>
          <a:p>
            <a:pPr lvl="5"/>
            <a:r>
              <a:rPr lang="cs-CZ" dirty="0"/>
              <a:t>Text úrovně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sp>
        <p:nvSpPr>
          <p:cNvPr id="3" name="Zástupný symbol obrázku 2">
            <a:extLst>
              <a:ext uri="{FF2B5EF4-FFF2-40B4-BE49-F238E27FC236}">
                <a16:creationId xmlns:a16="http://schemas.microsoft.com/office/drawing/2014/main" id="{DB6AB0FB-5C1D-4B7A-8CE7-F1BF56E2E1C4}"/>
              </a:ext>
            </a:extLst>
          </p:cNvPr>
          <p:cNvSpPr>
            <a:spLocks noGrp="1"/>
          </p:cNvSpPr>
          <p:nvPr>
            <p:ph type="pic" sz="quarter" idx="24" hasCustomPrompt="1"/>
          </p:nvPr>
        </p:nvSpPr>
        <p:spPr>
          <a:xfrm>
            <a:off x="6320573" y="1654135"/>
            <a:ext cx="5429911" cy="4289453"/>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pic>
        <p:nvPicPr>
          <p:cNvPr id="7" name="Obrázek 6">
            <a:extLst>
              <a:ext uri="{FF2B5EF4-FFF2-40B4-BE49-F238E27FC236}">
                <a16:creationId xmlns:a16="http://schemas.microsoft.com/office/drawing/2014/main" id="{6359DAE5-C9F0-4A80-BFFF-254C579C0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44246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ah - 4 obrázky">
    <p:spTree>
      <p:nvGrpSpPr>
        <p:cNvPr id="1" name=""/>
        <p:cNvGrpSpPr/>
        <p:nvPr/>
      </p:nvGrpSpPr>
      <p:grpSpPr>
        <a:xfrm>
          <a:off x="0" y="0"/>
          <a:ext cx="0" cy="0"/>
          <a:chOff x="0" y="0"/>
          <a:chExt cx="0" cy="0"/>
        </a:xfrm>
      </p:grpSpPr>
      <p:sp>
        <p:nvSpPr>
          <p:cNvPr id="18" name="Zástupný symbol obrázku 3">
            <a:extLst>
              <a:ext uri="{FF2B5EF4-FFF2-40B4-BE49-F238E27FC236}">
                <a16:creationId xmlns:a16="http://schemas.microsoft.com/office/drawing/2014/main" id="{AB7F9E6A-777D-44DD-A47B-5DD5FC8C8A86}"/>
              </a:ext>
            </a:extLst>
          </p:cNvPr>
          <p:cNvSpPr>
            <a:spLocks noGrp="1"/>
          </p:cNvSpPr>
          <p:nvPr>
            <p:ph type="pic" sz="quarter" idx="25" hasCustomPrompt="1"/>
          </p:nvPr>
        </p:nvSpPr>
        <p:spPr>
          <a:xfrm>
            <a:off x="9002780" y="1515861"/>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0" name="Zástupný symbol obrázku 3">
            <a:extLst>
              <a:ext uri="{FF2B5EF4-FFF2-40B4-BE49-F238E27FC236}">
                <a16:creationId xmlns:a16="http://schemas.microsoft.com/office/drawing/2014/main" id="{EDCA234F-0E17-4D14-AB29-11CFBF7D94B5}"/>
              </a:ext>
            </a:extLst>
          </p:cNvPr>
          <p:cNvSpPr>
            <a:spLocks noGrp="1"/>
          </p:cNvSpPr>
          <p:nvPr>
            <p:ph type="pic" sz="quarter" idx="26" hasCustomPrompt="1"/>
          </p:nvPr>
        </p:nvSpPr>
        <p:spPr>
          <a:xfrm>
            <a:off x="5990209" y="1515860"/>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1" name="Zástupný symbol obrázku 3">
            <a:extLst>
              <a:ext uri="{FF2B5EF4-FFF2-40B4-BE49-F238E27FC236}">
                <a16:creationId xmlns:a16="http://schemas.microsoft.com/office/drawing/2014/main" id="{17411511-1D11-48AE-8839-6957854EF4BE}"/>
              </a:ext>
            </a:extLst>
          </p:cNvPr>
          <p:cNvSpPr>
            <a:spLocks noGrp="1"/>
          </p:cNvSpPr>
          <p:nvPr>
            <p:ph type="pic" sz="quarter" idx="27" hasCustomPrompt="1"/>
          </p:nvPr>
        </p:nvSpPr>
        <p:spPr>
          <a:xfrm>
            <a:off x="5990209" y="3648588"/>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22" name="Zástupný symbol obrázku 3">
            <a:extLst>
              <a:ext uri="{FF2B5EF4-FFF2-40B4-BE49-F238E27FC236}">
                <a16:creationId xmlns:a16="http://schemas.microsoft.com/office/drawing/2014/main" id="{D299162E-383C-4EBB-821A-1A31ACCF5315}"/>
              </a:ext>
            </a:extLst>
          </p:cNvPr>
          <p:cNvSpPr>
            <a:spLocks noGrp="1"/>
          </p:cNvSpPr>
          <p:nvPr>
            <p:ph type="pic" sz="quarter" idx="28" hasCustomPrompt="1"/>
          </p:nvPr>
        </p:nvSpPr>
        <p:spPr>
          <a:xfrm>
            <a:off x="9002780" y="3648587"/>
            <a:ext cx="2760178" cy="190500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3" name="Text úrovně 1…">
            <a:extLst>
              <a:ext uri="{FF2B5EF4-FFF2-40B4-BE49-F238E27FC236}">
                <a16:creationId xmlns:a16="http://schemas.microsoft.com/office/drawing/2014/main" id="{7E9714C3-8462-446F-8135-8A87F68E97AD}"/>
              </a:ext>
            </a:extLst>
          </p:cNvPr>
          <p:cNvSpPr txBox="1">
            <a:spLocks noGrp="1"/>
          </p:cNvSpPr>
          <p:nvPr>
            <p:ph type="body" sz="half" idx="22" hasCustomPrompt="1"/>
          </p:nvPr>
        </p:nvSpPr>
        <p:spPr>
          <a:xfrm>
            <a:off x="438469" y="1647546"/>
            <a:ext cx="5429911" cy="3906042"/>
          </a:xfrm>
          <a:prstGeom prst="rect">
            <a:avLst/>
          </a:prstGeom>
        </p:spPr>
        <p:txBody>
          <a:bodyPr>
            <a:normAutofit/>
          </a:bodyPr>
          <a:lstStyle>
            <a:lvl1pPr marL="0" indent="0">
              <a:lnSpc>
                <a:spcPct val="100000"/>
              </a:lnSpc>
              <a:buClr>
                <a:srgbClr val="D9D9D9"/>
              </a:buClr>
              <a:buSzTx/>
              <a:buFont typeface="Wingdings"/>
              <a:buNone/>
              <a:defRPr sz="1600"/>
            </a:lvl1pPr>
            <a:lvl2pPr marL="609600" indent="-228600">
              <a:lnSpc>
                <a:spcPct val="100000"/>
              </a:lnSpc>
              <a:buClr>
                <a:schemeClr val="bg1">
                  <a:lumMod val="75000"/>
                </a:schemeClr>
              </a:buClr>
              <a:buFont typeface="Wingdings" panose="05000000000000000000" pitchFamily="2" charset="2"/>
              <a:buChar char="§"/>
              <a:defRPr sz="1600"/>
            </a:lvl2pPr>
            <a:lvl3pPr marL="990600" indent="-228600">
              <a:lnSpc>
                <a:spcPct val="100000"/>
              </a:lnSpc>
              <a:buClr>
                <a:schemeClr val="bg1">
                  <a:lumMod val="75000"/>
                </a:schemeClr>
              </a:buClr>
              <a:buSzPct val="100000"/>
              <a:buFont typeface="Wingdings" panose="05000000000000000000" pitchFamily="2" charset="2"/>
              <a:buChar char="§"/>
              <a:defRPr sz="1600"/>
            </a:lvl3pPr>
            <a:lvl4pPr marL="1371600" indent="-228600">
              <a:lnSpc>
                <a:spcPct val="100000"/>
              </a:lnSpc>
              <a:buClr>
                <a:schemeClr val="bg1">
                  <a:lumMod val="75000"/>
                </a:schemeClr>
              </a:buClr>
              <a:buSzPct val="100000"/>
              <a:buFont typeface="Wingdings" panose="05000000000000000000" pitchFamily="2" charset="2"/>
              <a:buChar char="§"/>
              <a:defRPr sz="1600"/>
            </a:lvl4pPr>
            <a:lvl5pPr marL="1752600" indent="-228600">
              <a:lnSpc>
                <a:spcPct val="100000"/>
              </a:lnSpc>
              <a:buClr>
                <a:schemeClr val="bg1">
                  <a:lumMod val="75000"/>
                </a:schemeClr>
              </a:buClr>
              <a:buFont typeface="Wingdings" panose="05000000000000000000" pitchFamily="2" charset="2"/>
              <a:buChar char="§"/>
              <a:defRPr sz="1600"/>
            </a:lvl5pPr>
            <a:lvl6pPr marL="2133600" indent="-228600">
              <a:lnSpc>
                <a:spcPct val="100000"/>
              </a:lnSpc>
              <a:buClr>
                <a:schemeClr val="bg1">
                  <a:lumMod val="75000"/>
                </a:schemeClr>
              </a:buClr>
              <a:buFont typeface="Wingdings" panose="05000000000000000000" pitchFamily="2" charset="2"/>
              <a:buChar char="§"/>
              <a:defRPr sz="1600"/>
            </a:lvl6pPr>
          </a:lstStyle>
          <a:p>
            <a:r>
              <a:rPr dirty="0"/>
              <a:t>Text </a:t>
            </a:r>
            <a:r>
              <a:rPr dirty="0" err="1"/>
              <a:t>úrovně</a:t>
            </a:r>
            <a:r>
              <a:rPr dirty="0"/>
              <a:t> 1</a:t>
            </a:r>
          </a:p>
          <a:p>
            <a:pPr lvl="1"/>
            <a:r>
              <a:rPr dirty="0"/>
              <a:t>Text </a:t>
            </a:r>
            <a:r>
              <a:rPr dirty="0" err="1"/>
              <a:t>úrovně</a:t>
            </a:r>
            <a:r>
              <a:rPr dirty="0"/>
              <a:t> 2</a:t>
            </a:r>
          </a:p>
          <a:p>
            <a:pPr lvl="2"/>
            <a:r>
              <a:rPr dirty="0"/>
              <a:t>Text </a:t>
            </a:r>
            <a:r>
              <a:rPr dirty="0" err="1"/>
              <a:t>úrovně</a:t>
            </a:r>
            <a:r>
              <a:rPr dirty="0"/>
              <a:t> 2</a:t>
            </a:r>
          </a:p>
          <a:p>
            <a:pPr lvl="3"/>
            <a:r>
              <a:rPr dirty="0"/>
              <a:t>Text </a:t>
            </a:r>
            <a:r>
              <a:rPr dirty="0" err="1"/>
              <a:t>úrovně</a:t>
            </a:r>
            <a:r>
              <a:rPr dirty="0"/>
              <a:t> 3</a:t>
            </a:r>
          </a:p>
          <a:p>
            <a:pPr lvl="4"/>
            <a:r>
              <a:rPr dirty="0"/>
              <a:t>Text </a:t>
            </a:r>
            <a:r>
              <a:rPr dirty="0" err="1"/>
              <a:t>úrovně</a:t>
            </a:r>
            <a:r>
              <a:rPr dirty="0"/>
              <a:t> 4</a:t>
            </a:r>
          </a:p>
          <a:p>
            <a:pPr lvl="5"/>
            <a:r>
              <a:rPr dirty="0"/>
              <a:t>Text </a:t>
            </a:r>
            <a:r>
              <a:rPr dirty="0" err="1"/>
              <a:t>úrovně</a:t>
            </a:r>
            <a:r>
              <a:rPr dirty="0"/>
              <a:t> 5</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pic>
        <p:nvPicPr>
          <p:cNvPr id="10" name="Obrázek 9">
            <a:extLst>
              <a:ext uri="{FF2B5EF4-FFF2-40B4-BE49-F238E27FC236}">
                <a16:creationId xmlns:a16="http://schemas.microsoft.com/office/drawing/2014/main" id="{C3E44430-9CCD-4B86-911B-456AEF355F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368780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 velk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1359337"/>
            <a:ext cx="11308968" cy="4560451"/>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1" name="Text názvu">
            <a:extLst>
              <a:ext uri="{FF2B5EF4-FFF2-40B4-BE49-F238E27FC236}">
                <a16:creationId xmlns:a16="http://schemas.microsoft.com/office/drawing/2014/main" id="{DB65345C-41D9-4D4A-A463-5772029B6C8F}"/>
              </a:ext>
            </a:extLst>
          </p:cNvPr>
          <p:cNvSpPr txBox="1">
            <a:spLocks noGrp="1"/>
          </p:cNvSpPr>
          <p:nvPr>
            <p:ph type="body" sz="quarter" idx="21"/>
          </p:nvPr>
        </p:nvSpPr>
        <p:spPr>
          <a:xfrm>
            <a:off x="444500" y="444500"/>
            <a:ext cx="9264016" cy="516936"/>
          </a:xfrm>
          <a:prstGeom prst="rect">
            <a:avLst/>
          </a:prstGeom>
        </p:spPr>
        <p:txBody>
          <a:bodyPr>
            <a:normAutofit/>
          </a:bodyPr>
          <a:lstStyle>
            <a:lvl1pPr marL="0" indent="0">
              <a:spcBef>
                <a:spcPts val="0"/>
              </a:spcBef>
              <a:buClr>
                <a:srgbClr val="D9D9D9"/>
              </a:buClr>
              <a:buSzTx/>
              <a:buFont typeface="Wingdings"/>
              <a:buNone/>
              <a:defRPr sz="3000" b="1"/>
            </a:lvl1pPr>
          </a:lstStyle>
          <a:p>
            <a:r>
              <a:t>Text názvu</a:t>
            </a: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pic>
        <p:nvPicPr>
          <p:cNvPr id="6" name="Obrázek 5">
            <a:extLst>
              <a:ext uri="{FF2B5EF4-FFF2-40B4-BE49-F238E27FC236}">
                <a16:creationId xmlns:a16="http://schemas.microsoft.com/office/drawing/2014/main" id="{31442263-2279-4C0A-A44D-EE231878F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354853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 celý obrázek">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F79C036C-E15D-40CF-9D8D-66BBA3E67F61}"/>
              </a:ext>
            </a:extLst>
          </p:cNvPr>
          <p:cNvSpPr>
            <a:spLocks noGrp="1"/>
          </p:cNvSpPr>
          <p:nvPr>
            <p:ph type="pic" sz="quarter" idx="22" hasCustomPrompt="1"/>
          </p:nvPr>
        </p:nvSpPr>
        <p:spPr>
          <a:xfrm>
            <a:off x="441516" y="441393"/>
            <a:ext cx="11308968" cy="5478395"/>
          </a:xfrm>
          <a:gradFill>
            <a:gsLst>
              <a:gs pos="0">
                <a:schemeClr val="bg1">
                  <a:lumMod val="65000"/>
                </a:schemeClr>
              </a:gs>
              <a:gs pos="100000">
                <a:schemeClr val="bg1">
                  <a:lumMod val="85000"/>
                </a:schemeClr>
              </a:gs>
            </a:gsLst>
            <a:lin ang="10800000" scaled="0"/>
          </a:gradFill>
        </p:spPr>
        <p:txBody>
          <a:bodyPr anchor="ctr"/>
          <a:lstStyle>
            <a:lvl1pPr>
              <a:buNone/>
              <a:defRPr sz="1100"/>
            </a:lvl1pPr>
          </a:lstStyle>
          <a:p>
            <a:r>
              <a:rPr lang="cs-CZ" dirty="0"/>
              <a:t>Vložte obrázek</a:t>
            </a:r>
          </a:p>
        </p:txBody>
      </p:sp>
      <p:sp>
        <p:nvSpPr>
          <p:cNvPr id="9" name="Číslo snímku">
            <a:extLst>
              <a:ext uri="{FF2B5EF4-FFF2-40B4-BE49-F238E27FC236}">
                <a16:creationId xmlns:a16="http://schemas.microsoft.com/office/drawing/2014/main" id="{090B4025-C19A-43C4-8610-87536D16111C}"/>
              </a:ext>
            </a:extLst>
          </p:cNvPr>
          <p:cNvSpPr txBox="1">
            <a:spLocks noGrp="1"/>
          </p:cNvSpPr>
          <p:nvPr>
            <p:ph type="sldNum" sz="quarter" idx="2"/>
          </p:nvPr>
        </p:nvSpPr>
        <p:spPr>
          <a:xfrm>
            <a:off x="11439439" y="6115498"/>
            <a:ext cx="316035" cy="301109"/>
          </a:xfrm>
          <a:prstGeom prst="rect">
            <a:avLst/>
          </a:prstGeom>
        </p:spPr>
        <p:txBody>
          <a:bodyPr wrap="none"/>
          <a:lstStyle/>
          <a:p>
            <a:fld id="{86CB4B4D-7CA3-9044-876B-883B54F8677D}" type="slidenum">
              <a:t>‹#›</a:t>
            </a:fld>
            <a:endParaRPr/>
          </a:p>
        </p:txBody>
      </p:sp>
      <p:sp>
        <p:nvSpPr>
          <p:cNvPr id="15" name="Zástupný symbol pro zápatí 3">
            <a:extLst>
              <a:ext uri="{FF2B5EF4-FFF2-40B4-BE49-F238E27FC236}">
                <a16:creationId xmlns:a16="http://schemas.microsoft.com/office/drawing/2014/main" id="{A18B82D0-FAB7-429A-B7D6-771C57070830}"/>
              </a:ext>
            </a:extLst>
          </p:cNvPr>
          <p:cNvSpPr>
            <a:spLocks noGrp="1"/>
          </p:cNvSpPr>
          <p:nvPr>
            <p:ph type="ftr" sz="quarter" idx="11"/>
          </p:nvPr>
        </p:nvSpPr>
        <p:spPr>
          <a:xfrm>
            <a:off x="444499" y="6173787"/>
            <a:ext cx="6553200" cy="365125"/>
          </a:xfrm>
        </p:spPr>
        <p:txBody>
          <a:bodyPr/>
          <a:lstStyle>
            <a:lvl1pPr algn="l">
              <a:defRPr/>
            </a:lvl1pPr>
          </a:lstStyle>
          <a:p>
            <a:pPr algn="l"/>
            <a:r>
              <a:rPr lang="en-US"/>
              <a:t>Modeling of Production and Logistics Systems, ŠAU, Jan Fábry, 20.2.2021</a:t>
            </a:r>
            <a:endParaRPr lang="cs-CZ" dirty="0"/>
          </a:p>
        </p:txBody>
      </p:sp>
      <p:pic>
        <p:nvPicPr>
          <p:cNvPr id="5" name="Obrázek 4">
            <a:extLst>
              <a:ext uri="{FF2B5EF4-FFF2-40B4-BE49-F238E27FC236}">
                <a16:creationId xmlns:a16="http://schemas.microsoft.com/office/drawing/2014/main" id="{FA12C01F-BB4C-421C-8864-2B9BACF9D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9462" y="208688"/>
            <a:ext cx="1458659" cy="857950"/>
          </a:xfrm>
          <a:prstGeom prst="rect">
            <a:avLst/>
          </a:prstGeom>
        </p:spPr>
      </p:pic>
    </p:spTree>
    <p:extLst>
      <p:ext uri="{BB962C8B-B14F-4D97-AF65-F5344CB8AC3E}">
        <p14:creationId xmlns:p14="http://schemas.microsoft.com/office/powerpoint/2010/main" val="252778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3143529-2DFC-4B29-8F05-61B741D3A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D633FB6D-7837-427D-8F22-D93394F97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1BD8640E-8241-4FAA-8703-5466EBEE0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0964E1CC-F6D0-4AAA-BCAD-F8113F4D7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ŠAU, Jan Fábry, 20.2.2021</a:t>
            </a:r>
            <a:endParaRPr lang="cs-CZ"/>
          </a:p>
        </p:txBody>
      </p:sp>
      <p:sp>
        <p:nvSpPr>
          <p:cNvPr id="6" name="Zástupný symbol pro číslo snímku 5">
            <a:extLst>
              <a:ext uri="{FF2B5EF4-FFF2-40B4-BE49-F238E27FC236}">
                <a16:creationId xmlns:a16="http://schemas.microsoft.com/office/drawing/2014/main" id="{241FDF27-12DF-4683-88A9-CE29920F7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C96-D0B0-4748-8307-6E5E2D74C2B0}" type="slidenum">
              <a:rPr lang="cs-CZ" smtClean="0"/>
              <a:t>‹#›</a:t>
            </a:fld>
            <a:endParaRPr lang="cs-CZ"/>
          </a:p>
        </p:txBody>
      </p:sp>
    </p:spTree>
    <p:extLst>
      <p:ext uri="{BB962C8B-B14F-4D97-AF65-F5344CB8AC3E}">
        <p14:creationId xmlns:p14="http://schemas.microsoft.com/office/powerpoint/2010/main" val="2737179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716" r:id="rId5"/>
    <p:sldLayoutId id="2147483661" r:id="rId6"/>
    <p:sldLayoutId id="2147483662" r:id="rId7"/>
    <p:sldLayoutId id="2147483663" r:id="rId8"/>
    <p:sldLayoutId id="2147483664" r:id="rId9"/>
    <p:sldLayoutId id="2147483714" r:id="rId10"/>
    <p:sldLayoutId id="2147483715" r:id="rId11"/>
    <p:sldLayoutId id="2147483665" r:id="rId1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orient="horz" pos="120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4941533-FD39-4FF4-B727-FD6BE7F322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2E07EE9-CC40-41C7-BB88-01D75A780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39A8C5FD-1FE1-4D29-8026-F3E905667A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39C98ABF-6315-4B4D-AB3D-88A93D362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ŠAU, Jan Fábry, 20.2.2021</a:t>
            </a:r>
            <a:endParaRPr lang="cs-CZ"/>
          </a:p>
        </p:txBody>
      </p:sp>
      <p:sp>
        <p:nvSpPr>
          <p:cNvPr id="6" name="Zástupný symbol pro číslo snímku 5">
            <a:extLst>
              <a:ext uri="{FF2B5EF4-FFF2-40B4-BE49-F238E27FC236}">
                <a16:creationId xmlns:a16="http://schemas.microsoft.com/office/drawing/2014/main" id="{4A03636F-0D7C-4482-9C71-F01F516EF4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00C7F-1707-4550-917E-D0E4A1843641}" type="slidenum">
              <a:rPr lang="cs-CZ" smtClean="0"/>
              <a:t>‹#›</a:t>
            </a:fld>
            <a:endParaRPr lang="cs-CZ"/>
          </a:p>
        </p:txBody>
      </p:sp>
      <p:pic>
        <p:nvPicPr>
          <p:cNvPr id="7" name="Obrázek 6">
            <a:extLst>
              <a:ext uri="{FF2B5EF4-FFF2-40B4-BE49-F238E27FC236}">
                <a16:creationId xmlns:a16="http://schemas.microsoft.com/office/drawing/2014/main" id="{8A2F32F1-4B4D-4DE8-8A7A-CB886D5707E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535073" y="252062"/>
            <a:ext cx="1458659" cy="857950"/>
          </a:xfrm>
          <a:prstGeom prst="rect">
            <a:avLst/>
          </a:prstGeom>
        </p:spPr>
      </p:pic>
    </p:spTree>
    <p:extLst>
      <p:ext uri="{BB962C8B-B14F-4D97-AF65-F5344CB8AC3E}">
        <p14:creationId xmlns:p14="http://schemas.microsoft.com/office/powerpoint/2010/main" val="30358251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702" r:id="rId4"/>
    <p:sldLayoutId id="2147483717" r:id="rId5"/>
    <p:sldLayoutId id="2147483703" r:id="rId6"/>
    <p:sldLayoutId id="2147483704" r:id="rId7"/>
    <p:sldLayoutId id="2147483672" r:id="rId8"/>
    <p:sldLayoutId id="2147483673" r:id="rId9"/>
    <p:sldLayoutId id="2147483674"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24749F4-0AAC-4F23-BB35-553C37B7C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5AECC1C-3B10-4F83-A099-8572B348F4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2EDF799A-9F1A-4413-AAD3-E0A48BA0B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0C7C1DC9-644E-42C3-A060-986C84DBB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ŠAU, Jan Fábry, 20.2.2021</a:t>
            </a:r>
            <a:endParaRPr lang="cs-CZ"/>
          </a:p>
        </p:txBody>
      </p:sp>
      <p:sp>
        <p:nvSpPr>
          <p:cNvPr id="6" name="Zástupný symbol pro číslo snímku 5">
            <a:extLst>
              <a:ext uri="{FF2B5EF4-FFF2-40B4-BE49-F238E27FC236}">
                <a16:creationId xmlns:a16="http://schemas.microsoft.com/office/drawing/2014/main" id="{902FEDBC-6640-45D7-9004-C3EFAD36F8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6FC9A-6554-4701-90E1-B861FAF55843}" type="slidenum">
              <a:rPr lang="cs-CZ" smtClean="0"/>
              <a:t>‹#›</a:t>
            </a:fld>
            <a:endParaRPr lang="cs-CZ"/>
          </a:p>
        </p:txBody>
      </p:sp>
    </p:spTree>
    <p:extLst>
      <p:ext uri="{BB962C8B-B14F-4D97-AF65-F5344CB8AC3E}">
        <p14:creationId xmlns:p14="http://schemas.microsoft.com/office/powerpoint/2010/main" val="34962088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05" r:id="rId4"/>
    <p:sldLayoutId id="2147483718" r:id="rId5"/>
    <p:sldLayoutId id="2147483706" r:id="rId6"/>
    <p:sldLayoutId id="2147483707" r:id="rId7"/>
    <p:sldLayoutId id="2147483681" r:id="rId8"/>
    <p:sldLayoutId id="2147483682" r:id="rId9"/>
    <p:sldLayoutId id="2147483683"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2A80F13-E83E-4FA3-829F-6F0813AA8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3EF300F2-A709-4905-9153-65C04E7BF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6693D91A-D2C6-4026-9787-9FB45E60CC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68A8E256-294A-4EC1-97F4-006EB9A91D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ŠAU, Jan Fábry, 20.2.2021</a:t>
            </a:r>
            <a:endParaRPr lang="cs-CZ"/>
          </a:p>
        </p:txBody>
      </p:sp>
      <p:sp>
        <p:nvSpPr>
          <p:cNvPr id="6" name="Zástupný symbol pro číslo snímku 5">
            <a:extLst>
              <a:ext uri="{FF2B5EF4-FFF2-40B4-BE49-F238E27FC236}">
                <a16:creationId xmlns:a16="http://schemas.microsoft.com/office/drawing/2014/main" id="{7A09879E-7D29-4BAD-84C9-30E1F9580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4688B-8028-4EC6-A555-A797090F4272}" type="slidenum">
              <a:rPr lang="cs-CZ" smtClean="0"/>
              <a:t>‹#›</a:t>
            </a:fld>
            <a:endParaRPr lang="cs-CZ"/>
          </a:p>
        </p:txBody>
      </p:sp>
    </p:spTree>
    <p:extLst>
      <p:ext uri="{BB962C8B-B14F-4D97-AF65-F5344CB8AC3E}">
        <p14:creationId xmlns:p14="http://schemas.microsoft.com/office/powerpoint/2010/main" val="385741320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708" r:id="rId4"/>
    <p:sldLayoutId id="2147483719" r:id="rId5"/>
    <p:sldLayoutId id="2147483709" r:id="rId6"/>
    <p:sldLayoutId id="2147483710" r:id="rId7"/>
    <p:sldLayoutId id="2147483690" r:id="rId8"/>
    <p:sldLayoutId id="2147483691" r:id="rId9"/>
    <p:sldLayoutId id="2147483692"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A924A60-9875-4CD9-BFA3-130F5BE65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2D982BDB-D4F3-4CD8-864C-A2666E4FC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12E4CDA0-A097-4A36-AD06-B59A25F91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cs-CZ"/>
          </a:p>
        </p:txBody>
      </p:sp>
      <p:sp>
        <p:nvSpPr>
          <p:cNvPr id="5" name="Zástupný symbol pro zápatí 4">
            <a:extLst>
              <a:ext uri="{FF2B5EF4-FFF2-40B4-BE49-F238E27FC236}">
                <a16:creationId xmlns:a16="http://schemas.microsoft.com/office/drawing/2014/main" id="{346A87E4-90C5-412E-85CD-12B723F95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Modeling of Production and Logistics Systems, ŠAU, Jan Fábry, 20.2.2021</a:t>
            </a:r>
            <a:endParaRPr lang="cs-CZ"/>
          </a:p>
        </p:txBody>
      </p:sp>
      <p:sp>
        <p:nvSpPr>
          <p:cNvPr id="6" name="Zástupný symbol pro číslo snímku 5">
            <a:extLst>
              <a:ext uri="{FF2B5EF4-FFF2-40B4-BE49-F238E27FC236}">
                <a16:creationId xmlns:a16="http://schemas.microsoft.com/office/drawing/2014/main" id="{73B242D8-410E-474F-89BA-D64E64D0B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9296F-E877-4244-A638-DA128399DAD9}" type="slidenum">
              <a:rPr lang="cs-CZ" smtClean="0"/>
              <a:t>‹#›</a:t>
            </a:fld>
            <a:endParaRPr lang="cs-CZ"/>
          </a:p>
        </p:txBody>
      </p:sp>
    </p:spTree>
    <p:extLst>
      <p:ext uri="{BB962C8B-B14F-4D97-AF65-F5344CB8AC3E}">
        <p14:creationId xmlns:p14="http://schemas.microsoft.com/office/powerpoint/2010/main" val="40085395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11" r:id="rId4"/>
    <p:sldLayoutId id="2147483720" r:id="rId5"/>
    <p:sldLayoutId id="2147483712" r:id="rId6"/>
    <p:sldLayoutId id="2147483713" r:id="rId7"/>
    <p:sldLayoutId id="2147483699" r:id="rId8"/>
    <p:sldLayoutId id="2147483700" r:id="rId9"/>
    <p:sldLayoutId id="2147483701" r:id="rId10"/>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image" Target="../media/image249.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image" Target="../media/image250.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8" Type="http://schemas.openxmlformats.org/officeDocument/2006/relationships/image" Target="../media/image187.png"/><Relationship Id="rId3" Type="http://schemas.openxmlformats.org/officeDocument/2006/relationships/image" Target="../media/image253.png"/><Relationship Id="rId7" Type="http://schemas.openxmlformats.org/officeDocument/2006/relationships/image" Target="../media/image259.png"/><Relationship Id="rId2" Type="http://schemas.openxmlformats.org/officeDocument/2006/relationships/image" Target="../media/image251.png"/><Relationship Id="rId1" Type="http://schemas.openxmlformats.org/officeDocument/2006/relationships/slideLayout" Target="../slideLayouts/slideLayout5.xml"/><Relationship Id="rId6" Type="http://schemas.openxmlformats.org/officeDocument/2006/relationships/image" Target="../media/image258.png"/><Relationship Id="rId4" Type="http://schemas.openxmlformats.org/officeDocument/2006/relationships/image" Target="../media/image256.png"/></Relationships>
</file>

<file path=ppt/slides/_rels/slide103.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image" Target="../media/image255.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60.png"/><Relationship Id="rId1" Type="http://schemas.openxmlformats.org/officeDocument/2006/relationships/slideLayout" Target="../slideLayouts/slideLayout5.xml"/><Relationship Id="rId6" Type="http://schemas.openxmlformats.org/officeDocument/2006/relationships/image" Target="../media/image257.png"/><Relationship Id="rId5" Type="http://schemas.openxmlformats.org/officeDocument/2006/relationships/image" Target="../media/image263.png"/><Relationship Id="rId4" Type="http://schemas.openxmlformats.org/officeDocument/2006/relationships/image" Target="../media/image262.png"/></Relationships>
</file>

<file path=ppt/slides/_rels/slide105.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image" Target="../media/image264.png"/><Relationship Id="rId1" Type="http://schemas.openxmlformats.org/officeDocument/2006/relationships/slideLayout" Target="../slideLayouts/slideLayout5.xml"/><Relationship Id="rId4" Type="http://schemas.openxmlformats.org/officeDocument/2006/relationships/image" Target="../media/image268.png"/></Relationships>
</file>

<file path=ppt/slides/_rels/slide106.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274.png"/><Relationship Id="rId2" Type="http://schemas.openxmlformats.org/officeDocument/2006/relationships/image" Target="../media/image269.png"/><Relationship Id="rId1" Type="http://schemas.openxmlformats.org/officeDocument/2006/relationships/slideLayout" Target="../slideLayouts/slideLayout5.xml"/><Relationship Id="rId6" Type="http://schemas.openxmlformats.org/officeDocument/2006/relationships/image" Target="../media/image273.png"/><Relationship Id="rId5" Type="http://schemas.openxmlformats.org/officeDocument/2006/relationships/image" Target="../media/image272.png"/><Relationship Id="rId4" Type="http://schemas.openxmlformats.org/officeDocument/2006/relationships/image" Target="../media/image271.png"/></Relationships>
</file>

<file path=ppt/slides/_rels/slide108.xml.rels><?xml version="1.0" encoding="UTF-8" standalone="yes"?>
<Relationships xmlns="http://schemas.openxmlformats.org/package/2006/relationships"><Relationship Id="rId3" Type="http://schemas.openxmlformats.org/officeDocument/2006/relationships/image" Target="../media/image273.emf"/><Relationship Id="rId2" Type="http://schemas.openxmlformats.org/officeDocument/2006/relationships/image" Target="../media/image275.pn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8" Type="http://schemas.openxmlformats.org/officeDocument/2006/relationships/image" Target="../media/image285.png"/><Relationship Id="rId3" Type="http://schemas.openxmlformats.org/officeDocument/2006/relationships/image" Target="../media/image280.png"/><Relationship Id="rId7" Type="http://schemas.openxmlformats.org/officeDocument/2006/relationships/image" Target="../media/image284.png"/><Relationship Id="rId2" Type="http://schemas.openxmlformats.org/officeDocument/2006/relationships/image" Target="../media/image277.png"/><Relationship Id="rId1" Type="http://schemas.openxmlformats.org/officeDocument/2006/relationships/slideLayout" Target="../slideLayouts/slideLayout5.xml"/><Relationship Id="rId6" Type="http://schemas.openxmlformats.org/officeDocument/2006/relationships/image" Target="../media/image283.png"/><Relationship Id="rId5" Type="http://schemas.openxmlformats.org/officeDocument/2006/relationships/image" Target="../media/image282.png"/><Relationship Id="rId4" Type="http://schemas.openxmlformats.org/officeDocument/2006/relationships/image" Target="../media/image28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image" Target="../media/image276.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image" Target="../media/image286.png"/><Relationship Id="rId1" Type="http://schemas.openxmlformats.org/officeDocument/2006/relationships/slideLayout" Target="../slideLayouts/slideLayout5.xml"/><Relationship Id="rId4" Type="http://schemas.openxmlformats.org/officeDocument/2006/relationships/image" Target="../media/image290.png"/></Relationships>
</file>

<file path=ppt/slides/_rels/slide112.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image" Target="../media/image287.png"/><Relationship Id="rId1" Type="http://schemas.openxmlformats.org/officeDocument/2006/relationships/slideLayout" Target="../slideLayouts/slideLayout5.xml"/><Relationship Id="rId5" Type="http://schemas.openxmlformats.org/officeDocument/2006/relationships/image" Target="../media/image292.png"/><Relationship Id="rId4" Type="http://schemas.openxmlformats.org/officeDocument/2006/relationships/image" Target="../media/image291.png"/></Relationships>
</file>

<file path=ppt/slides/_rels/slide113.xml.rels><?xml version="1.0" encoding="UTF-8" standalone="yes"?>
<Relationships xmlns="http://schemas.openxmlformats.org/package/2006/relationships"><Relationship Id="rId3" Type="http://schemas.openxmlformats.org/officeDocument/2006/relationships/image" Target="../media/image294.png"/><Relationship Id="rId2" Type="http://schemas.openxmlformats.org/officeDocument/2006/relationships/image" Target="../media/image293.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288.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295.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image" Target="../media/image296.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8.png"/><Relationship Id="rId1" Type="http://schemas.openxmlformats.org/officeDocument/2006/relationships/slideLayout" Target="../slideLayouts/slideLayout5.xml"/><Relationship Id="rId4" Type="http://schemas.openxmlformats.org/officeDocument/2006/relationships/image" Target="../media/image301.png"/></Relationships>
</file>

<file path=ppt/slides/_rels/slide118.xml.rels><?xml version="1.0" encoding="UTF-8" standalone="yes"?>
<Relationships xmlns="http://schemas.openxmlformats.org/package/2006/relationships"><Relationship Id="rId3" Type="http://schemas.openxmlformats.org/officeDocument/2006/relationships/image" Target="../media/image305.png"/><Relationship Id="rId2" Type="http://schemas.openxmlformats.org/officeDocument/2006/relationships/image" Target="../media/image302.png"/><Relationship Id="rId1" Type="http://schemas.openxmlformats.org/officeDocument/2006/relationships/slideLayout" Target="../slideLayouts/slideLayout5.xml"/><Relationship Id="rId6" Type="http://schemas.openxmlformats.org/officeDocument/2006/relationships/image" Target="../media/image299.emf"/><Relationship Id="rId5" Type="http://schemas.openxmlformats.org/officeDocument/2006/relationships/image" Target="../media/image307.png"/><Relationship Id="rId4" Type="http://schemas.openxmlformats.org/officeDocument/2006/relationships/image" Target="../media/image306.png"/></Relationships>
</file>

<file path=ppt/slides/_rels/slide119.xml.rels><?xml version="1.0" encoding="UTF-8" standalone="yes"?>
<Relationships xmlns="http://schemas.openxmlformats.org/package/2006/relationships"><Relationship Id="rId3" Type="http://schemas.openxmlformats.org/officeDocument/2006/relationships/image" Target="../media/image303.png"/><Relationship Id="rId2" Type="http://schemas.openxmlformats.org/officeDocument/2006/relationships/image" Target="../media/image30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308.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309.png"/><Relationship Id="rId2" Type="http://schemas.openxmlformats.org/officeDocument/2006/relationships/image" Target="../media/image310.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312.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317.png"/><Relationship Id="rId2" Type="http://schemas.openxmlformats.org/officeDocument/2006/relationships/image" Target="../media/image314.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313.png"/><Relationship Id="rId2" Type="http://schemas.openxmlformats.org/officeDocument/2006/relationships/image" Target="../media/image312.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6.pn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318.png"/><Relationship Id="rId1" Type="http://schemas.openxmlformats.org/officeDocument/2006/relationships/slideLayout" Target="../slideLayouts/slideLayout5.xml"/><Relationship Id="rId5" Type="http://schemas.openxmlformats.org/officeDocument/2006/relationships/image" Target="../media/image315.png"/><Relationship Id="rId4" Type="http://schemas.openxmlformats.org/officeDocument/2006/relationships/image" Target="../media/image323.png"/></Relationships>
</file>

<file path=ppt/slides/_rels/slide127.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322.pn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319.png"/><Relationship Id="rId2" Type="http://schemas.openxmlformats.org/officeDocument/2006/relationships/image" Target="../media/image3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image" Target="../media/image319.png"/><Relationship Id="rId2" Type="http://schemas.openxmlformats.org/officeDocument/2006/relationships/image" Target="../media/image326.png"/><Relationship Id="rId1" Type="http://schemas.openxmlformats.org/officeDocument/2006/relationships/slideLayout" Target="../slideLayouts/slideLayout5.xml"/><Relationship Id="rId4" Type="http://schemas.openxmlformats.org/officeDocument/2006/relationships/image" Target="../media/image325.png"/></Relationships>
</file>

<file path=ppt/slides/_rels/slide131.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image" Target="../media/image327.png"/><Relationship Id="rId1" Type="http://schemas.openxmlformats.org/officeDocument/2006/relationships/slideLayout" Target="../slideLayouts/slideLayout5.xml"/><Relationship Id="rId4" Type="http://schemas.openxmlformats.org/officeDocument/2006/relationships/image" Target="../media/image332.png"/></Relationships>
</file>

<file path=ppt/slides/_rels/slide132.xml.rels><?xml version="1.0" encoding="UTF-8" standalone="yes"?>
<Relationships xmlns="http://schemas.openxmlformats.org/package/2006/relationships"><Relationship Id="rId3" Type="http://schemas.openxmlformats.org/officeDocument/2006/relationships/image" Target="../media/image328.png"/><Relationship Id="rId2" Type="http://schemas.openxmlformats.org/officeDocument/2006/relationships/image" Target="../media/image329.pn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328.png"/><Relationship Id="rId7" Type="http://schemas.openxmlformats.org/officeDocument/2006/relationships/image" Target="../media/image330.png"/><Relationship Id="rId2" Type="http://schemas.openxmlformats.org/officeDocument/2006/relationships/image" Target="../media/image333.png"/><Relationship Id="rId1" Type="http://schemas.openxmlformats.org/officeDocument/2006/relationships/slideLayout" Target="../slideLayouts/slideLayout5.xml"/><Relationship Id="rId6" Type="http://schemas.openxmlformats.org/officeDocument/2006/relationships/image" Target="../media/image338.png"/><Relationship Id="rId5" Type="http://schemas.openxmlformats.org/officeDocument/2006/relationships/image" Target="../media/image337.png"/><Relationship Id="rId4" Type="http://schemas.openxmlformats.org/officeDocument/2006/relationships/image" Target="../media/image336.png"/></Relationships>
</file>

<file path=ppt/slides/_rels/slide134.xml.rels><?xml version="1.0" encoding="UTF-8" standalone="yes"?>
<Relationships xmlns="http://schemas.openxmlformats.org/package/2006/relationships"><Relationship Id="rId2" Type="http://schemas.openxmlformats.org/officeDocument/2006/relationships/image" Target="../media/image334.pn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3" Type="http://schemas.openxmlformats.org/officeDocument/2006/relationships/image" Target="../media/image342.png"/><Relationship Id="rId2" Type="http://schemas.openxmlformats.org/officeDocument/2006/relationships/image" Target="../media/image339.png"/><Relationship Id="rId1" Type="http://schemas.openxmlformats.org/officeDocument/2006/relationships/slideLayout" Target="../slideLayouts/slideLayout5.xml"/><Relationship Id="rId6" Type="http://schemas.openxmlformats.org/officeDocument/2006/relationships/image" Target="../media/image340.png"/><Relationship Id="rId5" Type="http://schemas.openxmlformats.org/officeDocument/2006/relationships/image" Target="../media/image344.png"/><Relationship Id="rId4" Type="http://schemas.openxmlformats.org/officeDocument/2006/relationships/image" Target="../media/image343.png"/></Relationships>
</file>

<file path=ppt/slides/_rels/slide141.xml.rels><?xml version="1.0" encoding="UTF-8" standalone="yes"?>
<Relationships xmlns="http://schemas.openxmlformats.org/package/2006/relationships"><Relationship Id="rId3" Type="http://schemas.openxmlformats.org/officeDocument/2006/relationships/hyperlink" Target="http://www.janfabry.cz/" TargetMode="External"/><Relationship Id="rId2" Type="http://schemas.openxmlformats.org/officeDocument/2006/relationships/hyperlink" Target="mailto:fabry@savs.cz" TargetMode="External"/><Relationship Id="rId1" Type="http://schemas.openxmlformats.org/officeDocument/2006/relationships/slideLayout" Target="../slideLayouts/slideLayout12.xml"/><Relationship Id="rId5" Type="http://schemas.openxmlformats.org/officeDocument/2006/relationships/image" Target="../media/image341.png"/><Relationship Id="rId4" Type="http://schemas.openxmlformats.org/officeDocument/2006/relationships/image" Target="../media/image335.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4.png"/><Relationship Id="rId12" Type="http://schemas.openxmlformats.org/officeDocument/2006/relationships/image" Target="../media/image26.emf"/><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9.png"/><Relationship Id="rId7" Type="http://schemas.openxmlformats.org/officeDocument/2006/relationships/image" Target="../media/image50.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3.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1" Type="http://schemas.openxmlformats.org/officeDocument/2006/relationships/slideLayout" Target="../slideLayouts/slideLayout5.xml"/><Relationship Id="rId5" Type="http://schemas.openxmlformats.org/officeDocument/2006/relationships/image" Target="../media/image39.emf"/><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6.png"/><Relationship Id="rId7" Type="http://schemas.openxmlformats.org/officeDocument/2006/relationships/image" Target="../media/image66.png"/><Relationship Id="rId2"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9.png"/><Relationship Id="rId2"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88.png"/><Relationship Id="rId11" Type="http://schemas.openxmlformats.org/officeDocument/2006/relationships/image" Target="../media/image84.png"/><Relationship Id="rId5" Type="http://schemas.openxmlformats.org/officeDocument/2006/relationships/image" Target="../media/image82.png"/><Relationship Id="rId10" Type="http://schemas.openxmlformats.org/officeDocument/2006/relationships/image" Target="../media/image83.png"/><Relationship Id="rId4" Type="http://schemas.openxmlformats.org/officeDocument/2006/relationships/image" Target="../media/image81.png"/><Relationship Id="rId9" Type="http://schemas.openxmlformats.org/officeDocument/2006/relationships/image" Target="../media/image9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86.png"/><Relationship Id="rId7" Type="http://schemas.openxmlformats.org/officeDocument/2006/relationships/image" Target="../media/image93.png"/><Relationship Id="rId2" Type="http://schemas.openxmlformats.org/officeDocument/2006/relationships/image" Target="../media/image85.png"/><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image" Target="../media/image92.png"/><Relationship Id="rId4" Type="http://schemas.openxmlformats.org/officeDocument/2006/relationships/image" Target="../media/image87.png"/><Relationship Id="rId9" Type="http://schemas.openxmlformats.org/officeDocument/2006/relationships/image" Target="../media/image98.png"/></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96.png"/><Relationship Id="rId1" Type="http://schemas.openxmlformats.org/officeDocument/2006/relationships/slideLayout" Target="../slideLayouts/slideLayout5.xml"/><Relationship Id="rId5" Type="http://schemas.openxmlformats.org/officeDocument/2006/relationships/image" Target="../media/image101.png"/><Relationship Id="rId4" Type="http://schemas.openxmlformats.org/officeDocument/2006/relationships/image" Target="../media/image610.png"/></Relationships>
</file>

<file path=ppt/slides/_rels/slide53.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56.emf"/><Relationship Id="rId1" Type="http://schemas.openxmlformats.org/officeDocument/2006/relationships/slideLayout" Target="../slideLayouts/slideLayout5.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image" Target="../media/image115.png"/><Relationship Id="rId1" Type="http://schemas.openxmlformats.org/officeDocument/2006/relationships/slideLayout" Target="../slideLayouts/slideLayout5.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6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6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5.xml"/><Relationship Id="rId5" Type="http://schemas.openxmlformats.org/officeDocument/2006/relationships/image" Target="../media/image134.png"/><Relationship Id="rId4" Type="http://schemas.openxmlformats.org/officeDocument/2006/relationships/image" Target="../media/image133.png"/></Relationships>
</file>

<file path=ppt/slides/_rels/slide6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6.png"/><Relationship Id="rId1" Type="http://schemas.openxmlformats.org/officeDocument/2006/relationships/slideLayout" Target="../slideLayouts/slideLayout5.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6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5.xml"/><Relationship Id="rId4" Type="http://schemas.openxmlformats.org/officeDocument/2006/relationships/image" Target="../media/image10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7.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5.xml"/><Relationship Id="rId5" Type="http://schemas.openxmlformats.org/officeDocument/2006/relationships/image" Target="../media/image152.png"/><Relationship Id="rId4" Type="http://schemas.openxmlformats.org/officeDocument/2006/relationships/image" Target="../media/image15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54.png"/><Relationship Id="rId1" Type="http://schemas.openxmlformats.org/officeDocument/2006/relationships/slideLayout" Target="../slideLayouts/slideLayout5.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81.xml.rels><?xml version="1.0" encoding="UTF-8" standalone="yes"?>
<Relationships xmlns="http://schemas.openxmlformats.org/package/2006/relationships"><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image" Target="../media/image163.png"/><Relationship Id="rId1" Type="http://schemas.openxmlformats.org/officeDocument/2006/relationships/slideLayout" Target="../slideLayouts/slideLayout5.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82.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image" Target="../media/image169.png"/><Relationship Id="rId1" Type="http://schemas.openxmlformats.org/officeDocument/2006/relationships/slideLayout" Target="../slideLayouts/slideLayout5.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83.xml.rels><?xml version="1.0" encoding="UTF-8" standalone="yes"?>
<Relationships xmlns="http://schemas.openxmlformats.org/package/2006/relationships"><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image" Target="../media/image175.png"/><Relationship Id="rId1" Type="http://schemas.openxmlformats.org/officeDocument/2006/relationships/slideLayout" Target="../slideLayouts/slideLayout5.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84.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82.png"/><Relationship Id="rId7" Type="http://schemas.openxmlformats.org/officeDocument/2006/relationships/image" Target="../media/image186.png"/><Relationship Id="rId2" Type="http://schemas.openxmlformats.org/officeDocument/2006/relationships/image" Target="../media/image181.png"/><Relationship Id="rId1" Type="http://schemas.openxmlformats.org/officeDocument/2006/relationships/slideLayout" Target="../slideLayouts/slideLayout5.x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85.xml.rels><?xml version="1.0" encoding="UTF-8" standalone="yes"?>
<Relationships xmlns="http://schemas.openxmlformats.org/package/2006/relationships"><Relationship Id="rId3" Type="http://schemas.openxmlformats.org/officeDocument/2006/relationships/image" Target="../media/image188.png"/><Relationship Id="rId7" Type="http://schemas.openxmlformats.org/officeDocument/2006/relationships/image" Target="../media/image156.png"/><Relationship Id="rId2" Type="http://schemas.openxmlformats.org/officeDocument/2006/relationships/image" Target="../media/image181.png"/><Relationship Id="rId1" Type="http://schemas.openxmlformats.org/officeDocument/2006/relationships/slideLayout" Target="../slideLayouts/slideLayout5.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9.png"/></Relationships>
</file>

<file path=ppt/slides/_rels/slide8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2.png"/><Relationship Id="rId1" Type="http://schemas.openxmlformats.org/officeDocument/2006/relationships/slideLayout" Target="../slideLayouts/slideLayout5.xml"/><Relationship Id="rId6" Type="http://schemas.openxmlformats.org/officeDocument/2006/relationships/image" Target="../media/image153.emf"/><Relationship Id="rId5" Type="http://schemas.openxmlformats.org/officeDocument/2006/relationships/image" Target="../media/image194.png"/><Relationship Id="rId4" Type="http://schemas.openxmlformats.org/officeDocument/2006/relationships/image" Target="../media/image193.png"/></Relationships>
</file>

<file path=ppt/slides/_rels/slide88.xml.rels><?xml version="1.0" encoding="UTF-8" standalone="yes"?>
<Relationships xmlns="http://schemas.openxmlformats.org/package/2006/relationships"><Relationship Id="rId8" Type="http://schemas.openxmlformats.org/officeDocument/2006/relationships/image" Target="../media/image205.png"/><Relationship Id="rId3" Type="http://schemas.openxmlformats.org/officeDocument/2006/relationships/image" Target="../media/image200.png"/><Relationship Id="rId7" Type="http://schemas.openxmlformats.org/officeDocument/2006/relationships/image" Target="../media/image204.png"/><Relationship Id="rId12" Type="http://schemas.openxmlformats.org/officeDocument/2006/relationships/image" Target="../media/image209.png"/><Relationship Id="rId2" Type="http://schemas.openxmlformats.org/officeDocument/2006/relationships/image" Target="../media/image196.png"/><Relationship Id="rId1" Type="http://schemas.openxmlformats.org/officeDocument/2006/relationships/slideLayout" Target="../slideLayouts/slideLayout5.xml"/><Relationship Id="rId6" Type="http://schemas.openxmlformats.org/officeDocument/2006/relationships/image" Target="../media/image203.png"/><Relationship Id="rId11" Type="http://schemas.openxmlformats.org/officeDocument/2006/relationships/image" Target="../media/image208.png"/><Relationship Id="rId5" Type="http://schemas.openxmlformats.org/officeDocument/2006/relationships/image" Target="../media/image202.png"/><Relationship Id="rId10" Type="http://schemas.openxmlformats.org/officeDocument/2006/relationships/image" Target="../media/image207.png"/><Relationship Id="rId4" Type="http://schemas.openxmlformats.org/officeDocument/2006/relationships/image" Target="../media/image201.png"/><Relationship Id="rId9" Type="http://schemas.openxmlformats.org/officeDocument/2006/relationships/image" Target="../media/image206.png"/></Relationships>
</file>

<file path=ppt/slides/_rels/slide89.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97.png"/><Relationship Id="rId1" Type="http://schemas.openxmlformats.org/officeDocument/2006/relationships/slideLayout" Target="../slideLayouts/slideLayout5.xml"/><Relationship Id="rId5" Type="http://schemas.openxmlformats.org/officeDocument/2006/relationships/image" Target="../media/image198.png"/><Relationship Id="rId4" Type="http://schemas.openxmlformats.org/officeDocument/2006/relationships/image" Target="../media/image19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5.xml"/><Relationship Id="rId5" Type="http://schemas.openxmlformats.org/officeDocument/2006/relationships/image" Target="../media/image187.png"/><Relationship Id="rId4" Type="http://schemas.openxmlformats.org/officeDocument/2006/relationships/image" Target="../media/image210.png"/></Relationships>
</file>

<file path=ppt/slides/_rels/slide91.xml.rels><?xml version="1.0" encoding="UTF-8" standalone="yes"?>
<Relationships xmlns="http://schemas.openxmlformats.org/package/2006/relationships"><Relationship Id="rId3" Type="http://schemas.openxmlformats.org/officeDocument/2006/relationships/image" Target="../media/image215.png"/><Relationship Id="rId7" Type="http://schemas.openxmlformats.org/officeDocument/2006/relationships/image" Target="../media/image187.png"/><Relationship Id="rId2" Type="http://schemas.openxmlformats.org/officeDocument/2006/relationships/image" Target="../media/image213.png"/><Relationship Id="rId1" Type="http://schemas.openxmlformats.org/officeDocument/2006/relationships/slideLayout" Target="../slideLayouts/slideLayout5.xml"/><Relationship Id="rId6" Type="http://schemas.openxmlformats.org/officeDocument/2006/relationships/image" Target="../media/image214.png"/><Relationship Id="rId5" Type="http://schemas.openxmlformats.org/officeDocument/2006/relationships/image" Target="../media/image219.png"/></Relationships>
</file>

<file path=ppt/slides/_rels/slide92.xml.rels><?xml version="1.0" encoding="UTF-8" standalone="yes"?>
<Relationships xmlns="http://schemas.openxmlformats.org/package/2006/relationships"><Relationship Id="rId7" Type="http://schemas.openxmlformats.org/officeDocument/2006/relationships/image" Target="../media/image187.png"/><Relationship Id="rId2" Type="http://schemas.openxmlformats.org/officeDocument/2006/relationships/image" Target="../media/image217.png"/><Relationship Id="rId1" Type="http://schemas.openxmlformats.org/officeDocument/2006/relationships/slideLayout" Target="../slideLayouts/slideLayout5.xml"/><Relationship Id="rId6" Type="http://schemas.openxmlformats.org/officeDocument/2006/relationships/image" Target="../media/image216.png"/><Relationship Id="rId5" Type="http://schemas.openxmlformats.org/officeDocument/2006/relationships/image" Target="../media/image218.png"/><Relationship Id="rId4" Type="http://schemas.openxmlformats.org/officeDocument/2006/relationships/image" Target="../media/image222.png"/></Relationships>
</file>

<file path=ppt/slides/_rels/slide9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5.xml"/><Relationship Id="rId6" Type="http://schemas.openxmlformats.org/officeDocument/2006/relationships/image" Target="../media/image187.png"/><Relationship Id="rId5" Type="http://schemas.openxmlformats.org/officeDocument/2006/relationships/image" Target="../media/image224.png"/><Relationship Id="rId4" Type="http://schemas.openxmlformats.org/officeDocument/2006/relationships/image" Target="../media/image223.png"/></Relationships>
</file>

<file path=ppt/slides/_rels/slide94.xml.rels><?xml version="1.0" encoding="UTF-8" standalone="yes"?>
<Relationships xmlns="http://schemas.openxmlformats.org/package/2006/relationships"><Relationship Id="rId3" Type="http://schemas.openxmlformats.org/officeDocument/2006/relationships/image" Target="../media/image226.png"/><Relationship Id="rId7" Type="http://schemas.openxmlformats.org/officeDocument/2006/relationships/image" Target="../media/image187.png"/><Relationship Id="rId2" Type="http://schemas.openxmlformats.org/officeDocument/2006/relationships/image" Target="../media/image225.png"/><Relationship Id="rId1" Type="http://schemas.openxmlformats.org/officeDocument/2006/relationships/slideLayout" Target="../slideLayouts/slideLayout5.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s>
</file>

<file path=ppt/slides/_rels/slide95.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5.xml"/><Relationship Id="rId4" Type="http://schemas.openxmlformats.org/officeDocument/2006/relationships/image" Target="../media/image236.png"/></Relationships>
</file>

<file path=ppt/slides/_rels/slide96.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2.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34.png"/><Relationship Id="rId7" Type="http://schemas.openxmlformats.org/officeDocument/2006/relationships/image" Target="../media/image239.png"/><Relationship Id="rId2" Type="http://schemas.openxmlformats.org/officeDocument/2006/relationships/image" Target="../media/image233.png"/><Relationship Id="rId1" Type="http://schemas.openxmlformats.org/officeDocument/2006/relationships/slideLayout" Target="../slideLayouts/slideLayout5.xml"/><Relationship Id="rId6" Type="http://schemas.openxmlformats.org/officeDocument/2006/relationships/image" Target="../media/image237.png"/><Relationship Id="rId5" Type="http://schemas.openxmlformats.org/officeDocument/2006/relationships/image" Target="../media/image187.png"/><Relationship Id="rId4" Type="http://schemas.openxmlformats.org/officeDocument/2006/relationships/image" Target="../media/image235.png"/></Relationships>
</file>

<file path=ppt/slides/_rels/slide98.xml.rels><?xml version="1.0" encoding="UTF-8" standalone="yes"?>
<Relationships xmlns="http://schemas.openxmlformats.org/package/2006/relationships"><Relationship Id="rId3" Type="http://schemas.openxmlformats.org/officeDocument/2006/relationships/image" Target="../media/image241.png"/><Relationship Id="rId7" Type="http://schemas.openxmlformats.org/officeDocument/2006/relationships/image" Target="../media/image187.png"/><Relationship Id="rId2" Type="http://schemas.openxmlformats.org/officeDocument/2006/relationships/image" Target="../media/image240.png"/><Relationship Id="rId1" Type="http://schemas.openxmlformats.org/officeDocument/2006/relationships/slideLayout" Target="../slideLayouts/slideLayout5.xml"/><Relationship Id="rId6" Type="http://schemas.openxmlformats.org/officeDocument/2006/relationships/image" Target="../media/image216.png"/><Relationship Id="rId5" Type="http://schemas.openxmlformats.org/officeDocument/2006/relationships/image" Target="../media/image243.png"/><Relationship Id="rId4" Type="http://schemas.openxmlformats.org/officeDocument/2006/relationships/image" Target="../media/image242.png"/></Relationships>
</file>

<file path=ppt/slides/_rels/slide99.xml.rels><?xml version="1.0" encoding="UTF-8" standalone="yes"?>
<Relationships xmlns="http://schemas.openxmlformats.org/package/2006/relationships"><Relationship Id="rId3" Type="http://schemas.openxmlformats.org/officeDocument/2006/relationships/image" Target="../media/image245.png"/><Relationship Id="rId7" Type="http://schemas.openxmlformats.org/officeDocument/2006/relationships/image" Target="../media/image187.png"/><Relationship Id="rId2" Type="http://schemas.openxmlformats.org/officeDocument/2006/relationships/image" Target="../media/image244.png"/><Relationship Id="rId1" Type="http://schemas.openxmlformats.org/officeDocument/2006/relationships/slideLayout" Target="../slideLayouts/slideLayout5.xml"/><Relationship Id="rId6" Type="http://schemas.openxmlformats.org/officeDocument/2006/relationships/image" Target="../media/image248.png"/><Relationship Id="rId5" Type="http://schemas.openxmlformats.org/officeDocument/2006/relationships/image" Target="../media/image247.png"/><Relationship Id="rId4" Type="http://schemas.openxmlformats.org/officeDocument/2006/relationships/image" Target="../media/image2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62DA38-8743-44DE-A9AA-BC87A1B0C12A}"/>
              </a:ext>
            </a:extLst>
          </p:cNvPr>
          <p:cNvSpPr>
            <a:spLocks noGrp="1"/>
          </p:cNvSpPr>
          <p:nvPr>
            <p:ph type="title"/>
          </p:nvPr>
        </p:nvSpPr>
        <p:spPr>
          <a:xfrm>
            <a:off x="435443" y="1928814"/>
            <a:ext cx="5741421" cy="1620635"/>
          </a:xfrm>
        </p:spPr>
        <p:txBody>
          <a:bodyPr>
            <a:noAutofit/>
          </a:bodyPr>
          <a:lstStyle/>
          <a:p>
            <a:r>
              <a:rPr lang="en-US" sz="4400" b="1" dirty="0"/>
              <a:t>Modeling of Production and Logistics Systems</a:t>
            </a:r>
          </a:p>
        </p:txBody>
      </p:sp>
      <p:sp>
        <p:nvSpPr>
          <p:cNvPr id="3" name="Zástupný text 2">
            <a:extLst>
              <a:ext uri="{FF2B5EF4-FFF2-40B4-BE49-F238E27FC236}">
                <a16:creationId xmlns:a16="http://schemas.microsoft.com/office/drawing/2014/main" id="{710BA484-3D71-4DD5-AC32-9541E4BDCAF2}"/>
              </a:ext>
            </a:extLst>
          </p:cNvPr>
          <p:cNvSpPr>
            <a:spLocks noGrp="1"/>
          </p:cNvSpPr>
          <p:nvPr>
            <p:ph type="body" sz="quarter" idx="1"/>
          </p:nvPr>
        </p:nvSpPr>
        <p:spPr>
          <a:xfrm>
            <a:off x="435443" y="4071963"/>
            <a:ext cx="4678364" cy="560388"/>
          </a:xfrm>
        </p:spPr>
        <p:txBody>
          <a:bodyPr/>
          <a:lstStyle/>
          <a:p>
            <a:r>
              <a:rPr lang="en-US" dirty="0"/>
              <a:t>Lectures</a:t>
            </a:r>
          </a:p>
        </p:txBody>
      </p:sp>
      <p:sp>
        <p:nvSpPr>
          <p:cNvPr id="4" name="Zástupný text 3">
            <a:extLst>
              <a:ext uri="{FF2B5EF4-FFF2-40B4-BE49-F238E27FC236}">
                <a16:creationId xmlns:a16="http://schemas.microsoft.com/office/drawing/2014/main" id="{7A43E9F1-E306-4525-A9D4-0347EF071E36}"/>
              </a:ext>
            </a:extLst>
          </p:cNvPr>
          <p:cNvSpPr>
            <a:spLocks noGrp="1"/>
          </p:cNvSpPr>
          <p:nvPr>
            <p:ph type="body" sz="quarter" idx="21"/>
          </p:nvPr>
        </p:nvSpPr>
        <p:spPr/>
        <p:txBody>
          <a:bodyPr>
            <a:normAutofit fontScale="92500" lnSpcReduction="10000"/>
          </a:bodyPr>
          <a:lstStyle/>
          <a:p>
            <a:r>
              <a:rPr lang="en-US" dirty="0"/>
              <a:t>Jan Fábry	</a:t>
            </a:r>
          </a:p>
          <a:p>
            <a:fld id="{0AC4D4BC-463F-45AA-ACC0-4DB82BACE61D}" type="datetime1">
              <a:rPr lang="en-US" smtClean="0"/>
              <a:t>5/13/2022</a:t>
            </a:fld>
            <a:endParaRPr lang="en-US" dirty="0"/>
          </a:p>
        </p:txBody>
      </p:sp>
    </p:spTree>
    <p:extLst>
      <p:ext uri="{BB962C8B-B14F-4D97-AF65-F5344CB8AC3E}">
        <p14:creationId xmlns:p14="http://schemas.microsoft.com/office/powerpoint/2010/main" val="330287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Forecasts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764209"/>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Time</a:t>
            </a:r>
          </a:p>
          <a:p>
            <a:pPr marL="896400" lvl="1" indent="-284400">
              <a:lnSpc>
                <a:spcPct val="110000"/>
              </a:lnSpc>
            </a:pPr>
            <a:r>
              <a:rPr lang="en-US" sz="1600"/>
              <a:t>short range forcasts (up to 1 year),</a:t>
            </a:r>
          </a:p>
          <a:p>
            <a:pPr marL="896400" lvl="1" indent="-284400">
              <a:lnSpc>
                <a:spcPct val="110000"/>
              </a:lnSpc>
            </a:pPr>
            <a:r>
              <a:rPr lang="en-US"/>
              <a:t>medium range forcasts (1-5 years),</a:t>
            </a:r>
          </a:p>
          <a:p>
            <a:pPr marL="896400" lvl="1" indent="-284400">
              <a:lnSpc>
                <a:spcPct val="110000"/>
              </a:lnSpc>
            </a:pPr>
            <a:r>
              <a:rPr lang="en-US"/>
              <a:t>long range forecasts (over 5 years).</a:t>
            </a:r>
          </a:p>
          <a:p>
            <a:pPr marL="285750" lvl="0" indent="-285750">
              <a:lnSpc>
                <a:spcPct val="110000"/>
              </a:lnSpc>
              <a:buFont typeface="Wingdings" panose="05000000000000000000" pitchFamily="2" charset="2"/>
              <a:buChar char="§"/>
            </a:pPr>
            <a:r>
              <a:rPr lang="en-US">
                <a:solidFill>
                  <a:srgbClr val="4BA82E"/>
                </a:solidFill>
              </a:rPr>
              <a:t>Focus</a:t>
            </a:r>
          </a:p>
          <a:p>
            <a:pPr marL="896400" lvl="1" indent="-284400">
              <a:lnSpc>
                <a:spcPct val="110000"/>
              </a:lnSpc>
            </a:pPr>
            <a:r>
              <a:rPr lang="en-US"/>
              <a:t>technological forecasts – estimation of technical and technological progress,</a:t>
            </a:r>
          </a:p>
          <a:p>
            <a:pPr marL="896400" lvl="1" indent="-284400">
              <a:lnSpc>
                <a:spcPct val="110000"/>
              </a:lnSpc>
            </a:pPr>
            <a:r>
              <a:rPr lang="en-US"/>
              <a:t>economic forecasts – estimation of changes in values of basic economic indicators,</a:t>
            </a:r>
          </a:p>
          <a:p>
            <a:pPr marL="896400" lvl="1" indent="-284400">
              <a:lnSpc>
                <a:spcPct val="110000"/>
              </a:lnSpc>
            </a:pPr>
            <a:r>
              <a:rPr lang="en-US"/>
              <a:t>forecasts of future demand.</a:t>
            </a:r>
          </a:p>
          <a:p>
            <a:pPr marL="896400" lvl="1" indent="-284400">
              <a:lnSpc>
                <a:spcPct val="110000"/>
              </a:lnSpc>
            </a:pPr>
            <a:endParaRPr lang="en-US"/>
          </a:p>
        </p:txBody>
      </p:sp>
    </p:spTree>
    <p:extLst>
      <p:ext uri="{BB962C8B-B14F-4D97-AF65-F5344CB8AC3E}">
        <p14:creationId xmlns:p14="http://schemas.microsoft.com/office/powerpoint/2010/main" val="578326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386019" cy="4535639"/>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rPr>
                  <a:t>1||</a:t>
                </a:r>
                <a14:m>
                  <m:oMath xmlns:m="http://schemas.openxmlformats.org/officeDocument/2006/math">
                    <m:r>
                      <a:rPr lang="en-US" sz="1700" i="1" smtClean="0">
                        <a:latin typeface="Cambria Math" panose="02040503050406030204" pitchFamily="18" charset="0"/>
                      </a:rPr>
                      <m:t>𝑁</m:t>
                    </m:r>
                  </m:oMath>
                </a14:m>
                <a:endParaRPr lang="en-US" sz="1700"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Moore's algorithm (optimization approach)</a:t>
                </a:r>
              </a:p>
              <a:p>
                <a:pPr marL="1656000" lvl="1" indent="-284400">
                  <a:lnSpc>
                    <a:spcPct val="110000"/>
                  </a:lnSpc>
                </a:pPr>
                <a:r>
                  <a:rPr lang="en-US" dirty="0">
                    <a:ea typeface="Cambria Math" panose="02040503050406030204" pitchFamily="18" charset="0"/>
                  </a:rPr>
                  <a:t>Step 1</a:t>
                </a:r>
              </a:p>
              <a:p>
                <a:pPr marL="2037600" lvl="1" indent="-284400">
                  <a:lnSpc>
                    <a:spcPct val="110000"/>
                  </a:lnSpc>
                </a:pPr>
                <a:r>
                  <a:rPr lang="en-US" dirty="0">
                    <a:ea typeface="Cambria Math" panose="02040503050406030204" pitchFamily="18" charset="0"/>
                  </a:rPr>
                  <a:t>Make the schedule using the following property:</a:t>
                </a:r>
              </a:p>
              <a:p>
                <a:pPr marL="2037600" lvl="1" indent="-284400">
                  <a:lnSpc>
                    <a:spcPct val="110000"/>
                  </a:lnSpc>
                </a:pPr>
                <a:endParaRPr lang="en-US" dirty="0">
                  <a:ea typeface="Cambria Math" panose="02040503050406030204" pitchFamily="18" charset="0"/>
                </a:endParaRPr>
              </a:p>
              <a:p>
                <a:pPr marL="2037600" lvl="1" indent="-284400">
                  <a:lnSpc>
                    <a:spcPct val="110000"/>
                  </a:lnSpc>
                </a:pPr>
                <a:r>
                  <a:rPr lang="en-US" sz="1600" dirty="0"/>
                  <a:t>Jobs in this order are sequenced into </a:t>
                </a:r>
                <a14:m>
                  <m:oMath xmlns:m="http://schemas.openxmlformats.org/officeDocument/2006/math">
                    <m:r>
                      <a:rPr lang="en-US" sz="1700" b="1" i="1" smtClean="0">
                        <a:latin typeface="Cambria Math" panose="02040503050406030204" pitchFamily="18" charset="0"/>
                      </a:rPr>
                      <m:t>𝑬</m:t>
                    </m:r>
                  </m:oMath>
                </a14:m>
                <a:r>
                  <a:rPr lang="en-US" sz="1600" dirty="0"/>
                  <a:t>. For overdue jobs the following </a:t>
                </a:r>
                <a:r>
                  <a:rPr lang="en-US" dirty="0"/>
                  <a:t>set </a:t>
                </a:r>
                <a:r>
                  <a:rPr lang="en-US" sz="1600" dirty="0"/>
                  <a:t>is introduced: </a:t>
                </a:r>
                <a14:m>
                  <m:oMath xmlns:m="http://schemas.openxmlformats.org/officeDocument/2006/math">
                    <m:r>
                      <a:rPr lang="en-US" sz="1700" b="1" i="1" smtClean="0">
                        <a:latin typeface="Cambria Math" panose="02040503050406030204" pitchFamily="18" charset="0"/>
                      </a:rPr>
                      <m:t>𝑳</m:t>
                    </m:r>
                    <m:r>
                      <a:rPr lang="en-US" sz="1700" i="1" smtClean="0">
                        <a:latin typeface="Cambria Math" panose="02040503050406030204" pitchFamily="18" charset="0"/>
                      </a:rPr>
                      <m:t>=∅</m:t>
                    </m:r>
                  </m:oMath>
                </a14:m>
                <a:r>
                  <a:rPr lang="en-US" sz="1600" dirty="0"/>
                  <a:t>.</a:t>
                </a:r>
              </a:p>
              <a:p>
                <a:pPr marL="1656000" lvl="1" indent="-284400">
                  <a:lnSpc>
                    <a:spcPct val="110000"/>
                  </a:lnSpc>
                </a:pPr>
                <a:r>
                  <a:rPr lang="en-US" dirty="0">
                    <a:ea typeface="Cambria Math" panose="02040503050406030204" pitchFamily="18" charset="0"/>
                  </a:rPr>
                  <a:t>Step 2</a:t>
                </a:r>
              </a:p>
              <a:p>
                <a:pPr marL="2037600" lvl="1" indent="-284400">
                  <a:lnSpc>
                    <a:spcPct val="110000"/>
                  </a:lnSpc>
                </a:pPr>
                <a:r>
                  <a:rPr lang="en-US" dirty="0"/>
                  <a:t>If sequence </a:t>
                </a:r>
                <a14:m>
                  <m:oMath xmlns:m="http://schemas.openxmlformats.org/officeDocument/2006/math">
                    <m:r>
                      <a:rPr lang="en-US" sz="1700" b="1" i="1" smtClean="0">
                        <a:latin typeface="Cambria Math" panose="02040503050406030204" pitchFamily="18" charset="0"/>
                      </a:rPr>
                      <m:t>𝑬</m:t>
                    </m:r>
                  </m:oMath>
                </a14:m>
                <a:r>
                  <a:rPr lang="en-US" dirty="0"/>
                  <a:t> does not contain any overdue job, then sequence </a:t>
                </a:r>
                <a14:m>
                  <m:oMath xmlns:m="http://schemas.openxmlformats.org/officeDocument/2006/math">
                    <m:r>
                      <a:rPr lang="en-US" sz="1700" b="1" i="1" smtClean="0">
                        <a:latin typeface="Cambria Math" panose="02040503050406030204" pitchFamily="18" charset="0"/>
                      </a:rPr>
                      <m:t>𝑬</m:t>
                    </m:r>
                  </m:oMath>
                </a14:m>
                <a:r>
                  <a:rPr lang="en-US" dirty="0"/>
                  <a:t> extended by jobs from set </a:t>
                </a:r>
                <a14:m>
                  <m:oMath xmlns:m="http://schemas.openxmlformats.org/officeDocument/2006/math">
                    <m:r>
                      <a:rPr lang="en-US" sz="1700" b="1" i="1" smtClean="0">
                        <a:latin typeface="Cambria Math" panose="02040503050406030204" pitchFamily="18" charset="0"/>
                      </a:rPr>
                      <m:t>𝑳</m:t>
                    </m:r>
                  </m:oMath>
                </a14:m>
                <a:r>
                  <a:rPr lang="en-US" dirty="0"/>
                  <a:t> </a:t>
                </a:r>
                <a:br>
                  <a:rPr lang="en-US" dirty="0"/>
                </a:br>
                <a:r>
                  <a:rPr lang="en-US" dirty="0"/>
                  <a:t>(in any order of jobs) generates optimal schedule </a:t>
                </a:r>
                <a14:m>
                  <m:oMath xmlns:m="http://schemas.openxmlformats.org/officeDocument/2006/math">
                    <m:r>
                      <a:rPr lang="en-US" sz="1700" b="1" i="1" smtClean="0">
                        <a:latin typeface="Cambria Math" panose="02040503050406030204" pitchFamily="18" charset="0"/>
                      </a:rPr>
                      <m:t>𝑹</m:t>
                    </m:r>
                  </m:oMath>
                </a14:m>
                <a:r>
                  <a:rPr lang="en-US" dirty="0"/>
                  <a:t>. </a:t>
                </a:r>
              </a:p>
              <a:p>
                <a:pPr marL="2037600" lvl="1" indent="-284400">
                  <a:lnSpc>
                    <a:spcPct val="110000"/>
                  </a:lnSpc>
                </a:pPr>
                <a:r>
                  <a:rPr lang="en-US" dirty="0"/>
                  <a:t>Number of overdue jobs is </a:t>
                </a:r>
                <a14:m>
                  <m:oMath xmlns:m="http://schemas.openxmlformats.org/officeDocument/2006/math">
                    <m:r>
                      <a:rPr lang="en-US" sz="1700" i="1" smtClean="0">
                        <a:latin typeface="Cambria Math" panose="02040503050406030204" pitchFamily="18" charset="0"/>
                      </a:rPr>
                      <m:t>𝑁</m:t>
                    </m:r>
                    <m:r>
                      <a:rPr lang="en-US" sz="1700" i="1" smtClean="0">
                        <a:latin typeface="Cambria Math" panose="02040503050406030204" pitchFamily="18" charset="0"/>
                      </a:rPr>
                      <m:t>=</m:t>
                    </m:r>
                    <m:d>
                      <m:dPr>
                        <m:begChr m:val="|"/>
                        <m:endChr m:val="|"/>
                        <m:ctrlPr>
                          <a:rPr lang="en-US" sz="1700" b="1" i="1" smtClean="0">
                            <a:latin typeface="Cambria Math" panose="02040503050406030204" pitchFamily="18" charset="0"/>
                          </a:rPr>
                        </m:ctrlPr>
                      </m:dPr>
                      <m:e>
                        <m:r>
                          <a:rPr lang="en-US" sz="1700" b="1" i="1" smtClean="0">
                            <a:latin typeface="Cambria Math" panose="02040503050406030204" pitchFamily="18" charset="0"/>
                          </a:rPr>
                          <m:t>𝑳</m:t>
                        </m:r>
                      </m:e>
                    </m:d>
                  </m:oMath>
                </a14:m>
                <a:r>
                  <a:rPr lang="en-US" dirty="0"/>
                  <a:t>, algorithm ends. </a:t>
                </a: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5"/>
                <a:ext cx="11386019" cy="4535639"/>
              </a:xfrm>
              <a:blipFill>
                <a:blip r:embed="rId2"/>
                <a:stretch>
                  <a:fillRect l="-214" t="-26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37F6DC60-EEDE-4A1E-80F5-180F511D7757}"/>
                  </a:ext>
                </a:extLst>
              </p:cNvPr>
              <p:cNvSpPr/>
              <p:nvPr/>
            </p:nvSpPr>
            <p:spPr>
              <a:xfrm>
                <a:off x="3348664" y="3297679"/>
                <a:ext cx="2348271" cy="372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𝑑</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1</m:t>
                              </m:r>
                            </m:e>
                          </m:d>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𝑑</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2</m:t>
                              </m:r>
                            </m:e>
                          </m:d>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𝑑</m:t>
                          </m:r>
                        </m:e>
                        <m:sub>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𝑛</m:t>
                              </m:r>
                            </m:e>
                          </m:d>
                        </m:sub>
                      </m:sSub>
                      <m:r>
                        <a:rPr lang="cs-CZ" sz="1700" i="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37F6DC60-EEDE-4A1E-80F5-180F511D7757}"/>
                  </a:ext>
                </a:extLst>
              </p:cNvPr>
              <p:cNvSpPr>
                <a:spLocks noRot="1" noChangeAspect="1" noMove="1" noResize="1" noEditPoints="1" noAdjustHandles="1" noChangeArrowheads="1" noChangeShapeType="1" noTextEdit="1"/>
              </p:cNvSpPr>
              <p:nvPr/>
            </p:nvSpPr>
            <p:spPr>
              <a:xfrm>
                <a:off x="3348664" y="3297679"/>
                <a:ext cx="2348271" cy="372731"/>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2620303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2558" y="1647546"/>
                <a:ext cx="11192056" cy="331238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rPr>
                  <a:t>1||</a:t>
                </a:r>
                <a14:m>
                  <m:oMath xmlns:m="http://schemas.openxmlformats.org/officeDocument/2006/math">
                    <m:r>
                      <a:rPr lang="en-US" sz="1700" i="1" smtClean="0">
                        <a:latin typeface="Cambria Math" panose="02040503050406030204" pitchFamily="18" charset="0"/>
                      </a:rPr>
                      <m:t>𝑁</m:t>
                    </m:r>
                  </m:oMath>
                </a14:m>
                <a:r>
                  <a:rPr lang="en-US" dirty="0">
                    <a:ea typeface="Cambria Math" panose="02040503050406030204" pitchFamily="18" charset="0"/>
                  </a:rPr>
                  <a:t> –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Moore's algorithm – continued</a:t>
                </a:r>
              </a:p>
              <a:p>
                <a:pPr marL="1656000" lvl="1" indent="-284400">
                  <a:lnSpc>
                    <a:spcPct val="110000"/>
                  </a:lnSpc>
                </a:pPr>
                <a:r>
                  <a:rPr lang="en-US" dirty="0">
                    <a:ea typeface="Cambria Math" panose="02040503050406030204" pitchFamily="18" charset="0"/>
                  </a:rPr>
                  <a:t>Step 3</a:t>
                </a:r>
              </a:p>
              <a:p>
                <a:pPr marL="2037600" lvl="1" indent="-284400">
                  <a:lnSpc>
                    <a:spcPct val="110000"/>
                  </a:lnSpc>
                </a:pPr>
                <a:r>
                  <a:rPr lang="en-US" sz="1600" dirty="0"/>
                  <a:t>In sequence </a:t>
                </a:r>
                <a14:m>
                  <m:oMath xmlns:m="http://schemas.openxmlformats.org/officeDocument/2006/math">
                    <m:r>
                      <a:rPr lang="en-US" sz="1700" b="1" i="1" smtClean="0">
                        <a:latin typeface="Cambria Math" panose="02040503050406030204" pitchFamily="18" charset="0"/>
                      </a:rPr>
                      <m:t>𝑬</m:t>
                    </m:r>
                  </m:oMath>
                </a14:m>
                <a:r>
                  <a:rPr lang="en-US" sz="1600" dirty="0"/>
                  <a:t>, </a:t>
                </a:r>
                <a:r>
                  <a:rPr lang="en-US" dirty="0"/>
                  <a:t>find the first overdue job</a:t>
                </a:r>
                <a:r>
                  <a:rPr lang="en-US" sz="1600" dirty="0"/>
                  <a:t>. Let it be job </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𝐷</m:t>
                        </m:r>
                      </m:e>
                      <m:sub>
                        <m:r>
                          <a:rPr lang="en-US" sz="1700" i="1" smtClean="0">
                            <a:latin typeface="Cambria Math" panose="02040503050406030204" pitchFamily="18" charset="0"/>
                          </a:rPr>
                          <m:t>[</m:t>
                        </m:r>
                        <m:r>
                          <a:rPr lang="en-US" sz="1700" b="0" i="1" smtClean="0">
                            <a:latin typeface="Cambria Math" panose="02040503050406030204" pitchFamily="18" charset="0"/>
                          </a:rPr>
                          <m:t>𝑘</m:t>
                        </m:r>
                        <m:r>
                          <a:rPr lang="en-US" sz="1700" i="1" smtClean="0">
                            <a:latin typeface="Cambria Math" panose="02040503050406030204" pitchFamily="18" charset="0"/>
                          </a:rPr>
                          <m:t>]</m:t>
                        </m:r>
                      </m:sub>
                    </m:sSub>
                  </m:oMath>
                </a14:m>
                <a:r>
                  <a:rPr lang="en-US" sz="1600" i="1" dirty="0"/>
                  <a:t> </a:t>
                </a:r>
                <a:r>
                  <a:rPr lang="en-US" sz="1600" dirty="0"/>
                  <a:t>on the place </a:t>
                </a:r>
                <a14:m>
                  <m:oMath xmlns:m="http://schemas.openxmlformats.org/officeDocument/2006/math">
                    <m:r>
                      <a:rPr lang="en-US" sz="1700" i="1" smtClean="0">
                        <a:latin typeface="Cambria Math" panose="02040503050406030204" pitchFamily="18" charset="0"/>
                      </a:rPr>
                      <m:t>𝑘</m:t>
                    </m:r>
                    <m:r>
                      <a:rPr lang="en-US" sz="1700" b="0" i="0" smtClean="0">
                        <a:latin typeface="Cambria Math" panose="02040503050406030204" pitchFamily="18" charset="0"/>
                      </a:rPr>
                      <m:t> </m:t>
                    </m:r>
                  </m:oMath>
                </a14:m>
                <a:r>
                  <a:rPr lang="en-US" sz="1600" dirty="0"/>
                  <a:t>of the order.</a:t>
                </a:r>
              </a:p>
              <a:p>
                <a:pPr marL="2037600" lvl="1" indent="-284400">
                  <a:lnSpc>
                    <a:spcPct val="110000"/>
                  </a:lnSpc>
                </a:pPr>
                <a:r>
                  <a:rPr lang="en-US" sz="1600" dirty="0"/>
                  <a:t>Among the first </a:t>
                </a:r>
                <a14:m>
                  <m:oMath xmlns:m="http://schemas.openxmlformats.org/officeDocument/2006/math">
                    <m:r>
                      <a:rPr lang="en-US" sz="1700" i="1" smtClean="0">
                        <a:latin typeface="Cambria Math" panose="02040503050406030204" pitchFamily="18" charset="0"/>
                      </a:rPr>
                      <m:t>𝑘</m:t>
                    </m:r>
                  </m:oMath>
                </a14:m>
                <a:r>
                  <a:rPr lang="en-US" sz="1600" dirty="0"/>
                  <a:t> jobs, find </a:t>
                </a:r>
                <a:r>
                  <a:rPr lang="en-US" dirty="0"/>
                  <a:t>job </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𝐷</m:t>
                        </m:r>
                      </m:e>
                      <m:sub>
                        <m:r>
                          <a:rPr lang="en-US" sz="1700" i="1" smtClean="0">
                            <a:latin typeface="Cambria Math" panose="02040503050406030204" pitchFamily="18" charset="0"/>
                          </a:rPr>
                          <m:t>[</m:t>
                        </m:r>
                        <m:r>
                          <a:rPr lang="en-US" sz="1700" i="1" smtClean="0">
                            <a:latin typeface="Cambria Math" panose="02040503050406030204" pitchFamily="18" charset="0"/>
                          </a:rPr>
                          <m:t>𝑚</m:t>
                        </m:r>
                        <m:r>
                          <a:rPr lang="en-US" sz="1700" i="1" smtClean="0">
                            <a:latin typeface="Cambria Math" panose="02040503050406030204" pitchFamily="18" charset="0"/>
                          </a:rPr>
                          <m:t>]</m:t>
                        </m:r>
                      </m:sub>
                    </m:sSub>
                    <m:r>
                      <a:rPr lang="en-US" sz="1700" i="1" smtClean="0">
                        <a:latin typeface="Cambria Math" panose="02040503050406030204" pitchFamily="18" charset="0"/>
                      </a:rPr>
                      <m:t> </m:t>
                    </m:r>
                  </m:oMath>
                </a14:m>
                <a:r>
                  <a:rPr lang="en-US" sz="1600" dirty="0"/>
                  <a:t>with the longest processing time</a:t>
                </a:r>
                <a14:m>
                  <m:oMath xmlns:m="http://schemas.openxmlformats.org/officeDocument/2006/math">
                    <m:r>
                      <a:rPr lang="en-US" sz="1700" b="0" i="0" smtClean="0">
                        <a:latin typeface="Cambria Math" panose="02040503050406030204" pitchFamily="18" charset="0"/>
                      </a:rPr>
                      <m:t> </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𝑡</m:t>
                        </m:r>
                      </m:e>
                      <m:sub>
                        <m:r>
                          <a:rPr lang="en-US" sz="1700" i="1" smtClean="0">
                            <a:latin typeface="Cambria Math" panose="02040503050406030204" pitchFamily="18" charset="0"/>
                          </a:rPr>
                          <m:t>[</m:t>
                        </m:r>
                        <m:r>
                          <a:rPr lang="en-US" sz="1700" i="1" smtClean="0">
                            <a:latin typeface="Cambria Math" panose="02040503050406030204" pitchFamily="18" charset="0"/>
                          </a:rPr>
                          <m:t>𝑚</m:t>
                        </m:r>
                        <m:r>
                          <a:rPr lang="en-US" sz="1700" i="1" smtClean="0">
                            <a:latin typeface="Cambria Math" panose="02040503050406030204" pitchFamily="18" charset="0"/>
                          </a:rPr>
                          <m:t>]</m:t>
                        </m:r>
                      </m:sub>
                    </m:sSub>
                  </m:oMath>
                </a14:m>
                <a:r>
                  <a:rPr lang="en-US" sz="1600" dirty="0"/>
                  <a:t>:</a:t>
                </a:r>
              </a:p>
              <a:p>
                <a:pPr marL="2037600" lvl="1" indent="-284400">
                  <a:lnSpc>
                    <a:spcPct val="110000"/>
                  </a:lnSpc>
                </a:pPr>
                <a:endParaRPr lang="en-US" dirty="0">
                  <a:ea typeface="Cambria Math" panose="02040503050406030204" pitchFamily="18" charset="0"/>
                </a:endParaRPr>
              </a:p>
              <a:p>
                <a:pPr marL="2037600" lvl="1" indent="-284400">
                  <a:lnSpc>
                    <a:spcPct val="110000"/>
                  </a:lnSpc>
                </a:pPr>
                <a:endParaRPr lang="en-US" dirty="0">
                  <a:ea typeface="Cambria Math" panose="02040503050406030204" pitchFamily="18" charset="0"/>
                </a:endParaRPr>
              </a:p>
              <a:p>
                <a:pPr marL="2037600" lvl="1" indent="-284400">
                  <a:lnSpc>
                    <a:spcPct val="110000"/>
                  </a:lnSpc>
                </a:pPr>
                <a:r>
                  <a:rPr lang="en-US" sz="1600" dirty="0">
                    <a:ea typeface="Times New Roman" panose="02020603050405020304" pitchFamily="18" charset="0"/>
                  </a:rPr>
                  <a:t>Move job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𝐷</m:t>
                        </m:r>
                      </m:e>
                      <m:sub>
                        <m:r>
                          <a:rPr lang="en-US" sz="1700" i="1" smtClean="0">
                            <a:latin typeface="Cambria Math" panose="02040503050406030204" pitchFamily="18" charset="0"/>
                          </a:rPr>
                          <m:t>[</m:t>
                        </m:r>
                        <m:r>
                          <a:rPr lang="en-US" sz="1700" i="1" smtClean="0">
                            <a:latin typeface="Cambria Math" panose="02040503050406030204" pitchFamily="18" charset="0"/>
                          </a:rPr>
                          <m:t>𝑚</m:t>
                        </m:r>
                        <m:r>
                          <a:rPr lang="en-US" sz="1700" i="1" smtClean="0">
                            <a:latin typeface="Cambria Math" panose="02040503050406030204" pitchFamily="18" charset="0"/>
                          </a:rPr>
                          <m:t>]</m:t>
                        </m:r>
                      </m:sub>
                    </m:sSub>
                  </m:oMath>
                </a14:m>
                <a:r>
                  <a:rPr lang="en-US" sz="1600" dirty="0">
                    <a:effectLst/>
                    <a:ea typeface="Times New Roman" panose="02020603050405020304" pitchFamily="18" charset="0"/>
                  </a:rPr>
                  <a:t> from sequence </a:t>
                </a:r>
                <a14:m>
                  <m:oMath xmlns:m="http://schemas.openxmlformats.org/officeDocument/2006/math">
                    <m:r>
                      <a:rPr lang="en-US" sz="1700" b="1" i="1" smtClean="0">
                        <a:effectLst/>
                        <a:latin typeface="Cambria Math" panose="02040503050406030204" pitchFamily="18" charset="0"/>
                        <a:ea typeface="Times New Roman" panose="02020603050405020304" pitchFamily="18" charset="0"/>
                      </a:rPr>
                      <m:t>𝑬</m:t>
                    </m:r>
                  </m:oMath>
                </a14:m>
                <a:r>
                  <a:rPr lang="en-US" sz="1600" dirty="0">
                    <a:effectLst/>
                    <a:ea typeface="Times New Roman" panose="02020603050405020304" pitchFamily="18" charset="0"/>
                  </a:rPr>
                  <a:t> to set </a:t>
                </a:r>
                <a14:m>
                  <m:oMath xmlns:m="http://schemas.openxmlformats.org/officeDocument/2006/math">
                    <m:r>
                      <a:rPr lang="en-US" sz="1700" b="1" i="1" smtClean="0">
                        <a:effectLst/>
                        <a:latin typeface="Cambria Math" panose="02040503050406030204" pitchFamily="18" charset="0"/>
                        <a:ea typeface="Times New Roman" panose="02020603050405020304" pitchFamily="18" charset="0"/>
                      </a:rPr>
                      <m:t>𝑳</m:t>
                    </m:r>
                  </m:oMath>
                </a14:m>
                <a:r>
                  <a:rPr lang="en-US" sz="1600" dirty="0">
                    <a:effectLst/>
                    <a:ea typeface="Times New Roman" panose="02020603050405020304" pitchFamily="18" charset="0"/>
                  </a:rPr>
                  <a:t> and </a:t>
                </a:r>
                <a:r>
                  <a:rPr lang="en-US" sz="1600" dirty="0" err="1">
                    <a:effectLst/>
                    <a:ea typeface="Times New Roman" panose="02020603050405020304" pitchFamily="18" charset="0"/>
                  </a:rPr>
                  <a:t>goto</a:t>
                </a:r>
                <a:r>
                  <a:rPr lang="en-US" sz="1600" dirty="0">
                    <a:effectLst/>
                    <a:ea typeface="Times New Roman" panose="02020603050405020304" pitchFamily="18" charset="0"/>
                  </a:rPr>
                  <a:t> step 2.</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42558" y="1647546"/>
                <a:ext cx="11192056" cy="3312382"/>
              </a:xfrm>
              <a:blipFill>
                <a:blip r:embed="rId2"/>
                <a:stretch>
                  <a:fillRect l="-218" t="-368"/>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6357" y="1066638"/>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DF88E06D-5ABF-4509-B78C-D803C8CD6F24}"/>
                  </a:ext>
                </a:extLst>
              </p:cNvPr>
              <p:cNvSpPr/>
              <p:nvPr/>
            </p:nvSpPr>
            <p:spPr>
              <a:xfrm>
                <a:off x="3291084" y="3862207"/>
                <a:ext cx="1979388" cy="464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𝑚</m:t>
                              </m:r>
                            </m:e>
                          </m:d>
                        </m:sub>
                      </m:sSub>
                      <m:r>
                        <a:rPr lang="cs-CZ" sz="1700" i="0">
                          <a:latin typeface="Cambria Math" panose="02040503050406030204" pitchFamily="18" charset="0"/>
                        </a:rPr>
                        <m:t>=</m:t>
                      </m:r>
                      <m:sSub>
                        <m:sSubPr>
                          <m:ctrlPr>
                            <a:rPr lang="cs-CZ" sz="1700" i="1">
                              <a:latin typeface="Cambria Math" panose="02040503050406030204" pitchFamily="18" charset="0"/>
                            </a:rPr>
                          </m:ctrlPr>
                        </m:sSubPr>
                        <m:e>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𝑘</m:t>
                                  </m:r>
                                </m:lim>
                              </m:limLow>
                            </m:fName>
                            <m:e>
                              <m:r>
                                <a:rPr lang="cs-CZ" sz="1700" i="1">
                                  <a:latin typeface="Cambria Math" panose="02040503050406030204" pitchFamily="18" charset="0"/>
                                </a:rPr>
                                <m:t>𝑡</m:t>
                              </m:r>
                            </m:e>
                          </m:func>
                        </m:e>
                        <m:sub>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𝑗</m:t>
                              </m:r>
                            </m:e>
                          </m:d>
                        </m:sub>
                      </m:sSub>
                      <m:r>
                        <a:rPr lang="cs-CZ" sz="1700" i="0">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DF88E06D-5ABF-4509-B78C-D803C8CD6F24}"/>
                  </a:ext>
                </a:extLst>
              </p:cNvPr>
              <p:cNvSpPr>
                <a:spLocks noRot="1" noChangeAspect="1" noMove="1" noResize="1" noEditPoints="1" noAdjustHandles="1" noChangeArrowheads="1" noChangeShapeType="1" noTextEdit="1"/>
              </p:cNvSpPr>
              <p:nvPr/>
            </p:nvSpPr>
            <p:spPr>
              <a:xfrm>
                <a:off x="3291084" y="3862207"/>
                <a:ext cx="1979388" cy="464230"/>
              </a:xfrm>
              <a:prstGeom prst="rect">
                <a:avLst/>
              </a:prstGeom>
              <a:blipFill>
                <a:blip r:embed="rId3"/>
                <a:stretch>
                  <a:fillRect b="-3947"/>
                </a:stretch>
              </a:blipFill>
            </p:spPr>
            <p:txBody>
              <a:bodyPr/>
              <a:lstStyle/>
              <a:p>
                <a:r>
                  <a:rPr lang="cs-CZ">
                    <a:noFill/>
                  </a:rPr>
                  <a:t> </a:t>
                </a:r>
              </a:p>
            </p:txBody>
          </p:sp>
        </mc:Fallback>
      </mc:AlternateContent>
    </p:spTree>
    <p:extLst>
      <p:ext uri="{BB962C8B-B14F-4D97-AF65-F5344CB8AC3E}">
        <p14:creationId xmlns:p14="http://schemas.microsoft.com/office/powerpoint/2010/main" val="42879405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a:extLst>
              <a:ext uri="{FF2B5EF4-FFF2-40B4-BE49-F238E27FC236}">
                <a16:creationId xmlns:a16="http://schemas.microsoft.com/office/drawing/2014/main" id="{007FF903-1CAF-4079-A44A-655A450F4730}"/>
              </a:ext>
            </a:extLst>
          </p:cNvPr>
          <p:cNvGrpSpPr/>
          <p:nvPr/>
        </p:nvGrpSpPr>
        <p:grpSpPr>
          <a:xfrm>
            <a:off x="2139262" y="3665289"/>
            <a:ext cx="6658855" cy="1087798"/>
            <a:chOff x="2139262" y="3665289"/>
            <a:chExt cx="6658855" cy="1087798"/>
          </a:xfrm>
        </p:grpSpPr>
        <p:pic>
          <p:nvPicPr>
            <p:cNvPr id="5" name="Obrázek 4">
              <a:extLst>
                <a:ext uri="{FF2B5EF4-FFF2-40B4-BE49-F238E27FC236}">
                  <a16:creationId xmlns:a16="http://schemas.microsoft.com/office/drawing/2014/main" id="{EAA2AFB9-0B53-47AB-8B4D-1D351C6C4E32}"/>
                </a:ext>
              </a:extLst>
            </p:cNvPr>
            <p:cNvPicPr>
              <a:picLocks noChangeAspect="1"/>
            </p:cNvPicPr>
            <p:nvPr/>
          </p:nvPicPr>
          <p:blipFill>
            <a:blip r:embed="rId2"/>
            <a:stretch>
              <a:fillRect/>
            </a:stretch>
          </p:blipFill>
          <p:spPr>
            <a:xfrm>
              <a:off x="2139262" y="3665289"/>
              <a:ext cx="6501338" cy="1029094"/>
            </a:xfrm>
            <a:prstGeom prst="rect">
              <a:avLst/>
            </a:prstGeom>
          </p:spPr>
        </p:pic>
        <p:sp>
          <p:nvSpPr>
            <p:cNvPr id="18" name="TextovéPole 17">
              <a:extLst>
                <a:ext uri="{FF2B5EF4-FFF2-40B4-BE49-F238E27FC236}">
                  <a16:creationId xmlns:a16="http://schemas.microsoft.com/office/drawing/2014/main" id="{33B5C81B-6468-4E6D-B962-134E1AE25BC9}"/>
                </a:ext>
              </a:extLst>
            </p:cNvPr>
            <p:cNvSpPr txBox="1"/>
            <p:nvPr/>
          </p:nvSpPr>
          <p:spPr>
            <a:xfrm>
              <a:off x="8182296" y="4460699"/>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118165" cy="4651654"/>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rPr>
                  <a:t>1||</a:t>
                </a:r>
                <a14:m>
                  <m:oMath xmlns:m="http://schemas.openxmlformats.org/officeDocument/2006/math">
                    <m:r>
                      <a:rPr lang="en-US" sz="1700" i="1" smtClean="0">
                        <a:latin typeface="Cambria Math" panose="02040503050406030204" pitchFamily="18" charset="0"/>
                      </a:rPr>
                      <m:t>𝑁</m:t>
                    </m:r>
                  </m:oMath>
                </a14:m>
                <a:r>
                  <a:rPr lang="en-US" dirty="0">
                    <a:ea typeface="Cambria Math" panose="02040503050406030204" pitchFamily="18" charset="0"/>
                  </a:rPr>
                  <a:t> –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Example – continued</a:t>
                </a:r>
              </a:p>
              <a:p>
                <a:pPr marL="1656000" lvl="1" indent="-284400">
                  <a:lnSpc>
                    <a:spcPct val="110000"/>
                  </a:lnSpc>
                </a:pPr>
                <a:endParaRPr lang="en-US" sz="1600" dirty="0"/>
              </a:p>
              <a:p>
                <a:pPr marL="1656000" lvl="1" indent="-284400">
                  <a:lnSpc>
                    <a:spcPct val="110000"/>
                  </a:lnSpc>
                </a:pPr>
                <a:endParaRPr lang="en-US" dirty="0"/>
              </a:p>
              <a:p>
                <a:pPr marL="1656000" lvl="1" indent="-284400">
                  <a:lnSpc>
                    <a:spcPct val="110000"/>
                  </a:lnSpc>
                </a:pPr>
                <a:endParaRPr lang="en-US" sz="1600" dirty="0"/>
              </a:p>
              <a:p>
                <a:pPr marL="1656000" lvl="1" indent="-284400">
                  <a:lnSpc>
                    <a:spcPct val="110000"/>
                  </a:lnSpc>
                </a:pPr>
                <a:endParaRPr lang="en-US" dirty="0"/>
              </a:p>
              <a:p>
                <a:pPr marL="1656000" lvl="1" indent="-284400">
                  <a:lnSpc>
                    <a:spcPct val="110000"/>
                  </a:lnSpc>
                </a:pPr>
                <a:endParaRPr lang="en-US" sz="1600" dirty="0"/>
              </a:p>
              <a:p>
                <a:pPr marL="1656000" lvl="1" indent="-284400">
                  <a:lnSpc>
                    <a:spcPct val="110000"/>
                  </a:lnSpc>
                </a:pPr>
                <a:endParaRPr lang="en-US" sz="1600" dirty="0"/>
              </a:p>
              <a:p>
                <a:pPr marL="1656000" lvl="1" indent="-284400">
                  <a:lnSpc>
                    <a:spcPct val="110000"/>
                  </a:lnSpc>
                </a:pPr>
                <a:r>
                  <a:rPr lang="en-US" sz="1600" dirty="0"/>
                  <a:t>The first (and the only one) overdue job is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𝐷</m:t>
                        </m:r>
                      </m:e>
                      <m:sub>
                        <m:r>
                          <a:rPr lang="en-US" sz="1700" b="0" i="1" smtClean="0">
                            <a:latin typeface="Cambria Math" panose="02040503050406030204" pitchFamily="18" charset="0"/>
                          </a:rPr>
                          <m:t>4</m:t>
                        </m:r>
                      </m:sub>
                    </m:sSub>
                  </m:oMath>
                </a14:m>
                <a:r>
                  <a:rPr lang="en-US" sz="1600" dirty="0"/>
                  <a:t>, which is on the 4th </a:t>
                </a:r>
                <a:r>
                  <a:rPr lang="en-US" sz="1600" dirty="0" err="1"/>
                  <a:t>palce</a:t>
                </a:r>
                <a:r>
                  <a:rPr lang="en-US" sz="1600" dirty="0"/>
                  <a:t> in sequence </a:t>
                </a:r>
                <a14:m>
                  <m:oMath xmlns:m="http://schemas.openxmlformats.org/officeDocument/2006/math">
                    <m:r>
                      <a:rPr lang="en-US" sz="1700" b="1" i="1" smtClean="0">
                        <a:latin typeface="Cambria Math" panose="02040503050406030204" pitchFamily="18" charset="0"/>
                      </a:rPr>
                      <m:t>𝑬</m:t>
                    </m:r>
                    <m:r>
                      <a:rPr lang="en-US" sz="1700" b="1" i="1" smtClean="0">
                        <a:latin typeface="Cambria Math" panose="02040503050406030204" pitchFamily="18" charset="0"/>
                      </a:rPr>
                      <m:t> </m:t>
                    </m:r>
                  </m:oMath>
                </a14:m>
                <a:r>
                  <a:rPr lang="en-US" sz="1600" dirty="0"/>
                  <a:t>. Among the first 4 jobs, job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𝐷</m:t>
                        </m:r>
                      </m:e>
                      <m:sub>
                        <m:r>
                          <a:rPr lang="en-US" sz="1700" b="0" i="1" smtClean="0">
                            <a:latin typeface="Cambria Math" panose="02040503050406030204" pitchFamily="18" charset="0"/>
                          </a:rPr>
                          <m:t>1</m:t>
                        </m:r>
                      </m:sub>
                    </m:sSub>
                  </m:oMath>
                </a14:m>
                <a:r>
                  <a:rPr lang="en-US" sz="1600" dirty="0"/>
                  <a:t> has the longest processing time</a:t>
                </a:r>
                <a:r>
                  <a:rPr lang="en-US" dirty="0"/>
                  <a:t>, therefore it is erased from sequence</a:t>
                </a:r>
                <a:r>
                  <a:rPr lang="en-US" sz="1600" dirty="0"/>
                  <a:t> </a:t>
                </a:r>
                <a14:m>
                  <m:oMath xmlns:m="http://schemas.openxmlformats.org/officeDocument/2006/math">
                    <m:r>
                      <a:rPr lang="en-US" sz="1700" b="1" i="1" smtClean="0">
                        <a:latin typeface="Cambria Math" panose="02040503050406030204" pitchFamily="18" charset="0"/>
                      </a:rPr>
                      <m:t>𝑬</m:t>
                    </m:r>
                  </m:oMath>
                </a14:m>
                <a:r>
                  <a:rPr lang="en-US" sz="1600" dirty="0"/>
                  <a:t> and it is added to set </a:t>
                </a:r>
                <a14:m>
                  <m:oMath xmlns:m="http://schemas.openxmlformats.org/officeDocument/2006/math">
                    <m:r>
                      <a:rPr lang="en-US" sz="1700" b="1" i="1" smtClean="0">
                        <a:latin typeface="Cambria Math" panose="02040503050406030204" pitchFamily="18" charset="0"/>
                      </a:rPr>
                      <m:t>𝑳</m:t>
                    </m:r>
                  </m:oMath>
                </a14:m>
                <a:r>
                  <a:rPr lang="en-US" sz="1600" i="1" dirty="0"/>
                  <a:t>.</a:t>
                </a:r>
                <a:r>
                  <a:rPr lang="en-US" sz="1600" dirty="0"/>
                  <a:t> Because in modified sequence </a:t>
                </a:r>
                <a14:m>
                  <m:oMath xmlns:m="http://schemas.openxmlformats.org/officeDocument/2006/math">
                    <m:r>
                      <a:rPr lang="en-US" sz="1700" b="1" i="1" smtClean="0">
                        <a:latin typeface="Cambria Math" panose="02040503050406030204" pitchFamily="18" charset="0"/>
                      </a:rPr>
                      <m:t>𝑬</m:t>
                    </m:r>
                  </m:oMath>
                </a14:m>
                <a:r>
                  <a:rPr lang="en-US" sz="1600" dirty="0"/>
                  <a:t> no job is overdue anymore, the algorithm ends. </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1118165" cy="4651654"/>
              </a:xfrm>
              <a:blipFill>
                <a:blip r:embed="rId3"/>
                <a:stretch>
                  <a:fillRect l="-219" t="-262" r="-60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225309"/>
            <a:ext cx="6602845" cy="370753"/>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1CC7A005-9D0D-4565-80BD-279A7E1E191D}"/>
                  </a:ext>
                </a:extLst>
              </p:cNvPr>
              <p:cNvSpPr>
                <a:spLocks noChangeAspect="1"/>
              </p:cNvSpPr>
              <p:nvPr/>
            </p:nvSpPr>
            <p:spPr>
              <a:xfrm>
                <a:off x="2139262" y="2649829"/>
                <a:ext cx="2380086" cy="353943"/>
              </a:xfrm>
              <a:prstGeom prst="rect">
                <a:avLst/>
              </a:prstGeom>
            </p:spPr>
            <p:txBody>
              <a:bodyPr wrap="square">
                <a:spAutoFit/>
              </a:bodyPr>
              <a:lstStyle/>
              <a:p>
                <a:pPr marL="268288" indent="-268288" algn="just">
                  <a:spcAft>
                    <a:spcPts val="600"/>
                  </a:spcAft>
                </a:pPr>
                <a14:m>
                  <m:oMath xmlns:m="http://schemas.openxmlformats.org/officeDocument/2006/math">
                    <m:r>
                      <a:rPr lang="cs-CZ" sz="1700" b="1" i="1">
                        <a:latin typeface="Cambria Math" panose="02040503050406030204" pitchFamily="18" charset="0"/>
                        <a:ea typeface="Cambria Math" panose="02040503050406030204" pitchFamily="18" charset="0"/>
                      </a:rPr>
                      <m:t>𝑬</m:t>
                    </m:r>
                  </m:oMath>
                </a14:m>
                <a:r>
                  <a:rPr lang="cs-CZ" sz="1700" b="1" dirty="0">
                    <a:latin typeface="Cambria Math" panose="02040503050406030204" pitchFamily="18" charset="0"/>
                    <a:ea typeface="Cambria Math" panose="02040503050406030204" pitchFamily="18" charset="0"/>
                    <a:cs typeface="Times New Roman" panose="02020603050405020304" pitchFamily="18" charset="0"/>
                  </a:rPr>
                  <a:t> = </a:t>
                </a:r>
                <a:r>
                  <a:rPr lang="cs-CZ" sz="1700" dirty="0">
                    <a:latin typeface="Cambria Math" panose="02040503050406030204" pitchFamily="18" charset="0"/>
                    <a:ea typeface="Cambria Math" panose="02040503050406030204" pitchFamily="18" charset="0"/>
                    <a:cs typeface="Times New Roman" panose="02020603050405020304" pitchFamily="18" charset="0"/>
                  </a:rPr>
                  <a:t>(</a:t>
                </a:r>
                <a:r>
                  <a:rPr lang="cs-CZ" sz="1700" i="1" dirty="0">
                    <a:latin typeface="Cambria Math" panose="02040503050406030204" pitchFamily="18" charset="0"/>
                    <a:ea typeface="Cambria Math" panose="02040503050406030204" pitchFamily="18" charset="0"/>
                    <a:cs typeface="Times New Roman" panose="02020603050405020304" pitchFamily="18" charset="0"/>
                  </a:rPr>
                  <a:t>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2</a:t>
                </a:r>
                <a:r>
                  <a:rPr lang="cs-CZ" sz="1700" dirty="0">
                    <a:latin typeface="Cambria Math" panose="02040503050406030204" pitchFamily="18" charset="0"/>
                    <a:ea typeface="Cambria Math" panose="02040503050406030204" pitchFamily="18" charset="0"/>
                    <a:cs typeface="Times New Roman" panose="02020603050405020304" pitchFamily="18" charset="0"/>
                  </a:rPr>
                  <a:t>,</a:t>
                </a:r>
                <a:r>
                  <a:rPr lang="cs-CZ" sz="1700" i="1" dirty="0">
                    <a:latin typeface="Cambria Math" panose="02040503050406030204" pitchFamily="18" charset="0"/>
                    <a:ea typeface="Cambria Math" panose="02040503050406030204" pitchFamily="18" charset="0"/>
                    <a:cs typeface="Times New Roman" panose="02020603050405020304" pitchFamily="18" charset="0"/>
                  </a:rPr>
                  <a:t> 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3</a:t>
                </a:r>
                <a:r>
                  <a:rPr lang="cs-CZ" sz="1700" dirty="0">
                    <a:latin typeface="Cambria Math" panose="02040503050406030204" pitchFamily="18" charset="0"/>
                    <a:ea typeface="Cambria Math" panose="02040503050406030204" pitchFamily="18" charset="0"/>
                    <a:cs typeface="Times New Roman" panose="02020603050405020304" pitchFamily="18" charset="0"/>
                  </a:rPr>
                  <a:t>, </a:t>
                </a:r>
                <a:r>
                  <a:rPr lang="cs-CZ" sz="1700" i="1" dirty="0">
                    <a:latin typeface="Cambria Math" panose="02040503050406030204" pitchFamily="18" charset="0"/>
                    <a:ea typeface="Cambria Math" panose="02040503050406030204" pitchFamily="18" charset="0"/>
                    <a:cs typeface="Times New Roman" panose="02020603050405020304" pitchFamily="18" charset="0"/>
                  </a:rPr>
                  <a:t>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cs-CZ" sz="1700" dirty="0">
                    <a:latin typeface="Cambria Math" panose="02040503050406030204" pitchFamily="18" charset="0"/>
                    <a:ea typeface="Cambria Math" panose="02040503050406030204" pitchFamily="18" charset="0"/>
                    <a:cs typeface="Times New Roman" panose="02020603050405020304" pitchFamily="18" charset="0"/>
                  </a:rPr>
                  <a:t>, </a:t>
                </a:r>
                <a:r>
                  <a:rPr lang="cs-CZ" sz="1700" i="1" dirty="0">
                    <a:latin typeface="Cambria Math" panose="02040503050406030204" pitchFamily="18" charset="0"/>
                    <a:ea typeface="Cambria Math" panose="02040503050406030204" pitchFamily="18" charset="0"/>
                    <a:cs typeface="Times New Roman" panose="02020603050405020304" pitchFamily="18" charset="0"/>
                  </a:rPr>
                  <a:t>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4</a:t>
                </a:r>
                <a:r>
                  <a:rPr lang="cs-CZ" sz="1700" dirty="0">
                    <a:latin typeface="Cambria Math" panose="02040503050406030204" pitchFamily="18" charset="0"/>
                    <a:ea typeface="Cambria Math" panose="02040503050406030204" pitchFamily="18" charset="0"/>
                    <a:cs typeface="Times New Roman" panose="02020603050405020304" pitchFamily="18" charset="0"/>
                  </a:rPr>
                  <a:t>, </a:t>
                </a:r>
                <a:r>
                  <a:rPr lang="cs-CZ" sz="1700" i="1" dirty="0">
                    <a:latin typeface="Cambria Math" panose="02040503050406030204" pitchFamily="18" charset="0"/>
                    <a:ea typeface="Cambria Math" panose="02040503050406030204" pitchFamily="18" charset="0"/>
                    <a:cs typeface="Times New Roman" panose="02020603050405020304" pitchFamily="18" charset="0"/>
                  </a:rPr>
                  <a:t>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5</a:t>
                </a:r>
                <a:r>
                  <a:rPr lang="cs-CZ" sz="1700" dirty="0">
                    <a:latin typeface="Cambria Math" panose="02040503050406030204" pitchFamily="18" charset="0"/>
                    <a:ea typeface="Cambria Math" panose="02040503050406030204" pitchFamily="18" charset="0"/>
                    <a:cs typeface="Times New Roman" panose="02020603050405020304" pitchFamily="18" charset="0"/>
                  </a:rPr>
                  <a:t>) </a:t>
                </a:r>
              </a:p>
            </p:txBody>
          </p:sp>
        </mc:Choice>
        <mc:Fallback xmlns="">
          <p:sp>
            <p:nvSpPr>
              <p:cNvPr id="14" name="Obdélník 13">
                <a:extLst>
                  <a:ext uri="{FF2B5EF4-FFF2-40B4-BE49-F238E27FC236}">
                    <a16:creationId xmlns:a16="http://schemas.microsoft.com/office/drawing/2014/main" id="{1CC7A005-9D0D-4565-80BD-279A7E1E191D}"/>
                  </a:ext>
                </a:extLst>
              </p:cNvPr>
              <p:cNvSpPr>
                <a:spLocks noRot="1" noChangeAspect="1" noMove="1" noResize="1" noEditPoints="1" noAdjustHandles="1" noChangeArrowheads="1" noChangeShapeType="1" noTextEdit="1"/>
              </p:cNvSpPr>
              <p:nvPr/>
            </p:nvSpPr>
            <p:spPr>
              <a:xfrm>
                <a:off x="2139262" y="2649829"/>
                <a:ext cx="2380086" cy="353943"/>
              </a:xfrm>
              <a:prstGeom prst="rect">
                <a:avLst/>
              </a:prstGeom>
              <a:blipFill>
                <a:blip r:embed="rId4"/>
                <a:stretch>
                  <a:fillRect t="-6897" b="-22414"/>
                </a:stretch>
              </a:blipFill>
            </p:spPr>
            <p:txBody>
              <a:bodyPr/>
              <a:lstStyle/>
              <a:p>
                <a:r>
                  <a:rPr lang="cs-CZ">
                    <a:noFill/>
                  </a:rPr>
                  <a:t> </a:t>
                </a:r>
              </a:p>
            </p:txBody>
          </p:sp>
        </mc:Fallback>
      </mc:AlternateContent>
      <p:cxnSp>
        <p:nvCxnSpPr>
          <p:cNvPr id="15" name="Přímá spojnice se šipkou 14">
            <a:extLst>
              <a:ext uri="{FF2B5EF4-FFF2-40B4-BE49-F238E27FC236}">
                <a16:creationId xmlns:a16="http://schemas.microsoft.com/office/drawing/2014/main" id="{60943C2A-DE4E-48D0-BBA8-04E9570D57A0}"/>
              </a:ext>
            </a:extLst>
          </p:cNvPr>
          <p:cNvCxnSpPr>
            <a:cxnSpLocks/>
          </p:cNvCxnSpPr>
          <p:nvPr/>
        </p:nvCxnSpPr>
        <p:spPr>
          <a:xfrm flipH="1">
            <a:off x="7798910" y="3807803"/>
            <a:ext cx="10800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0D929AFF-0BDD-4936-922F-E0099173927F}"/>
                  </a:ext>
                </a:extLst>
              </p:cNvPr>
              <p:cNvSpPr/>
              <p:nvPr/>
            </p:nvSpPr>
            <p:spPr>
              <a:xfrm>
                <a:off x="8955634" y="3610595"/>
                <a:ext cx="418576" cy="374974"/>
              </a:xfrm>
              <a:prstGeom prst="rect">
                <a:avLst/>
              </a:prstGeom>
            </p:spPr>
            <p:txBody>
              <a:bodyPr wrap="none">
                <a:spAutoFit/>
              </a:bodyPr>
              <a:lstStyle/>
              <a:p>
                <a14:m>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a:rPr lang="cs-CZ" sz="1700" i="1">
                            <a:effectLst/>
                            <a:latin typeface="Cambria Math" panose="02040503050406030204" pitchFamily="18" charset="0"/>
                            <a:ea typeface="Cambria Math" panose="02040503050406030204" pitchFamily="18" charset="0"/>
                            <a:cs typeface="Times New Roman" panose="02020603050405020304" pitchFamily="18" charset="0"/>
                          </a:rPr>
                          <m:t>𝐿</m:t>
                        </m:r>
                      </m:e>
                      <m:sub>
                        <m:r>
                          <a:rPr lang="cs-CZ" sz="1700" i="1">
                            <a:effectLst/>
                            <a:latin typeface="Cambria Math" panose="02040503050406030204" pitchFamily="18" charset="0"/>
                            <a:ea typeface="Cambria Math" panose="02040503050406030204" pitchFamily="18" charset="0"/>
                            <a:cs typeface="Times New Roman" panose="02020603050405020304" pitchFamily="18" charset="0"/>
                          </a:rPr>
                          <m:t>𝑗</m:t>
                        </m:r>
                      </m:sub>
                    </m:sSub>
                  </m:oMath>
                </a14:m>
                <a:r>
                  <a:rPr lang="cs-CZ" sz="1700" dirty="0">
                    <a:effectLst/>
                    <a:latin typeface="Cambria Math" panose="02040503050406030204" pitchFamily="18" charset="0"/>
                    <a:ea typeface="Cambria Math" panose="02040503050406030204" pitchFamily="18" charset="0"/>
                  </a:rPr>
                  <a:t> </a:t>
                </a:r>
                <a:endParaRPr lang="cs-CZ" sz="1700" dirty="0">
                  <a:latin typeface="Cambria Math" panose="02040503050406030204" pitchFamily="18" charset="0"/>
                  <a:ea typeface="Cambria Math" panose="02040503050406030204" pitchFamily="18" charset="0"/>
                </a:endParaRPr>
              </a:p>
            </p:txBody>
          </p:sp>
        </mc:Choice>
        <mc:Fallback xmlns="">
          <p:sp>
            <p:nvSpPr>
              <p:cNvPr id="16" name="Obdélník 15">
                <a:extLst>
                  <a:ext uri="{FF2B5EF4-FFF2-40B4-BE49-F238E27FC236}">
                    <a16:creationId xmlns:a16="http://schemas.microsoft.com/office/drawing/2014/main" id="{0D929AFF-0BDD-4936-922F-E0099173927F}"/>
                  </a:ext>
                </a:extLst>
              </p:cNvPr>
              <p:cNvSpPr>
                <a:spLocks noRot="1" noChangeAspect="1" noMove="1" noResize="1" noEditPoints="1" noAdjustHandles="1" noChangeArrowheads="1" noChangeShapeType="1" noTextEdit="1"/>
              </p:cNvSpPr>
              <p:nvPr/>
            </p:nvSpPr>
            <p:spPr>
              <a:xfrm>
                <a:off x="8955634" y="3610595"/>
                <a:ext cx="418576" cy="374974"/>
              </a:xfrm>
              <a:prstGeom prst="rect">
                <a:avLst/>
              </a:prstGeom>
              <a:blipFill>
                <a:blip r:embed="rId6"/>
                <a:stretch>
                  <a:fillRect b="-645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ACB1AB6A-B2D8-4EFE-A11C-B6C71A8EF01C}"/>
                  </a:ext>
                </a:extLst>
              </p:cNvPr>
              <p:cNvSpPr/>
              <p:nvPr/>
            </p:nvSpPr>
            <p:spPr>
              <a:xfrm>
                <a:off x="2139262" y="5533390"/>
                <a:ext cx="3707489" cy="615553"/>
              </a:xfrm>
              <a:prstGeom prst="rect">
                <a:avLst/>
              </a:prstGeom>
            </p:spPr>
            <p:txBody>
              <a:bodyPr wrap="square">
                <a:spAutoFit/>
              </a:bodyPr>
              <a:lstStyle/>
              <a:p>
                <a14:m>
                  <m:oMath xmlns:m="http://schemas.openxmlformats.org/officeDocument/2006/math">
                    <m:r>
                      <a:rPr lang="cs-CZ" sz="1700" b="1" i="1" smtClean="0">
                        <a:latin typeface="Cambria Math" panose="02040503050406030204" pitchFamily="18" charset="0"/>
                        <a:ea typeface="Cambria Math" panose="02040503050406030204" pitchFamily="18" charset="0"/>
                      </a:rPr>
                      <m:t>𝑹</m:t>
                    </m:r>
                  </m:oMath>
                </a14:m>
                <a:r>
                  <a:rPr lang="cs-CZ" sz="1700" dirty="0">
                    <a:latin typeface="Cambria Math" panose="02040503050406030204" pitchFamily="18" charset="0"/>
                    <a:ea typeface="Cambria Math" panose="02040503050406030204" pitchFamily="18" charset="0"/>
                    <a:cs typeface="Times New Roman" panose="02020603050405020304" pitchFamily="18" charset="0"/>
                  </a:rPr>
                  <a:t> = (</a:t>
                </a:r>
                <a:r>
                  <a:rPr lang="cs-CZ" sz="1700" i="1" dirty="0">
                    <a:latin typeface="Cambria Math" panose="02040503050406030204" pitchFamily="18" charset="0"/>
                    <a:ea typeface="Cambria Math" panose="02040503050406030204" pitchFamily="18" charset="0"/>
                    <a:cs typeface="Times New Roman" panose="02020603050405020304" pitchFamily="18" charset="0"/>
                  </a:rPr>
                  <a:t>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2</a:t>
                </a:r>
                <a:r>
                  <a:rPr lang="cs-CZ" sz="1700" dirty="0">
                    <a:latin typeface="Cambria Math" panose="02040503050406030204" pitchFamily="18" charset="0"/>
                    <a:ea typeface="Cambria Math" panose="02040503050406030204" pitchFamily="18" charset="0"/>
                    <a:cs typeface="Times New Roman" panose="02020603050405020304" pitchFamily="18" charset="0"/>
                  </a:rPr>
                  <a:t>,</a:t>
                </a:r>
                <a:r>
                  <a:rPr lang="cs-CZ" sz="1700" i="1" dirty="0">
                    <a:latin typeface="Cambria Math" panose="02040503050406030204" pitchFamily="18" charset="0"/>
                    <a:ea typeface="Cambria Math" panose="02040503050406030204" pitchFamily="18" charset="0"/>
                    <a:cs typeface="Times New Roman" panose="02020603050405020304" pitchFamily="18" charset="0"/>
                  </a:rPr>
                  <a:t> 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3</a:t>
                </a:r>
                <a:r>
                  <a:rPr lang="cs-CZ" sz="1700" dirty="0">
                    <a:latin typeface="Cambria Math" panose="02040503050406030204" pitchFamily="18" charset="0"/>
                    <a:ea typeface="Cambria Math" panose="02040503050406030204" pitchFamily="18" charset="0"/>
                    <a:cs typeface="Times New Roman" panose="02020603050405020304" pitchFamily="18" charset="0"/>
                  </a:rPr>
                  <a:t>, </a:t>
                </a:r>
                <a:r>
                  <a:rPr lang="cs-CZ" sz="1700" i="1" dirty="0">
                    <a:latin typeface="Cambria Math" panose="02040503050406030204" pitchFamily="18" charset="0"/>
                    <a:ea typeface="Cambria Math" panose="02040503050406030204" pitchFamily="18" charset="0"/>
                    <a:cs typeface="Times New Roman" panose="02020603050405020304" pitchFamily="18" charset="0"/>
                  </a:rPr>
                  <a:t>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4</a:t>
                </a:r>
                <a:r>
                  <a:rPr lang="cs-CZ" sz="1700" dirty="0">
                    <a:latin typeface="Cambria Math" panose="02040503050406030204" pitchFamily="18" charset="0"/>
                    <a:ea typeface="Cambria Math" panose="02040503050406030204" pitchFamily="18" charset="0"/>
                    <a:cs typeface="Times New Roman" panose="02020603050405020304" pitchFamily="18" charset="0"/>
                  </a:rPr>
                  <a:t>, </a:t>
                </a:r>
                <a:r>
                  <a:rPr lang="cs-CZ" sz="1700" i="1" dirty="0">
                    <a:latin typeface="Cambria Math" panose="02040503050406030204" pitchFamily="18" charset="0"/>
                    <a:ea typeface="Cambria Math" panose="02040503050406030204" pitchFamily="18" charset="0"/>
                    <a:cs typeface="Times New Roman" panose="02020603050405020304" pitchFamily="18" charset="0"/>
                  </a:rPr>
                  <a:t>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5</a:t>
                </a:r>
                <a:r>
                  <a:rPr lang="cs-CZ" sz="1700" dirty="0">
                    <a:latin typeface="Cambria Math" panose="02040503050406030204" pitchFamily="18" charset="0"/>
                    <a:ea typeface="Cambria Math" panose="02040503050406030204" pitchFamily="18" charset="0"/>
                    <a:cs typeface="Times New Roman" panose="02020603050405020304" pitchFamily="18" charset="0"/>
                  </a:rPr>
                  <a:t>, </a:t>
                </a:r>
                <a:r>
                  <a:rPr lang="cs-CZ" sz="1700" i="1" dirty="0">
                    <a:latin typeface="Cambria Math" panose="02040503050406030204" pitchFamily="18" charset="0"/>
                    <a:ea typeface="Cambria Math" panose="02040503050406030204" pitchFamily="18" charset="0"/>
                    <a:cs typeface="Times New Roman" panose="02020603050405020304" pitchFamily="18" charset="0"/>
                  </a:rPr>
                  <a:t>D</a:t>
                </a:r>
                <a:r>
                  <a:rPr lang="cs-CZ" sz="1700" baseline="-25000" dirty="0">
                    <a:latin typeface="Cambria Math" panose="02040503050406030204" pitchFamily="18" charset="0"/>
                    <a:ea typeface="Cambria Math" panose="02040503050406030204" pitchFamily="18" charset="0"/>
                    <a:cs typeface="Times New Roman" panose="02020603050405020304" pitchFamily="18" charset="0"/>
                  </a:rPr>
                  <a:t>1</a:t>
                </a:r>
                <a:r>
                  <a:rPr lang="cs-CZ" sz="1700" dirty="0">
                    <a:latin typeface="Cambria Math" panose="02040503050406030204" pitchFamily="18" charset="0"/>
                    <a:ea typeface="Cambria Math" panose="02040503050406030204" pitchFamily="18" charset="0"/>
                    <a:cs typeface="Times New Roman" panose="02020603050405020304" pitchFamily="18" charset="0"/>
                  </a:rPr>
                  <a:t>),</a:t>
                </a:r>
              </a:p>
              <a:p>
                <a:r>
                  <a:rPr lang="cs-CZ" sz="1700" i="1" dirty="0">
                    <a:latin typeface="Cambria Math" panose="02040503050406030204" pitchFamily="18" charset="0"/>
                    <a:ea typeface="Cambria Math" panose="02040503050406030204" pitchFamily="18" charset="0"/>
                    <a:cs typeface="Times New Roman" panose="02020603050405020304" pitchFamily="18" charset="0"/>
                  </a:rPr>
                  <a:t>N </a:t>
                </a:r>
                <a:r>
                  <a:rPr lang="cs-CZ" sz="1700" dirty="0">
                    <a:latin typeface="Cambria Math" panose="02040503050406030204" pitchFamily="18" charset="0"/>
                    <a:ea typeface="Cambria Math" panose="02040503050406030204" pitchFamily="18" charset="0"/>
                    <a:cs typeface="Times New Roman" panose="02020603050405020304" pitchFamily="18" charset="0"/>
                  </a:rPr>
                  <a:t>= 1.</a:t>
                </a:r>
              </a:p>
            </p:txBody>
          </p:sp>
        </mc:Choice>
        <mc:Fallback xmlns="">
          <p:sp>
            <p:nvSpPr>
              <p:cNvPr id="17" name="Obdélník 16">
                <a:extLst>
                  <a:ext uri="{FF2B5EF4-FFF2-40B4-BE49-F238E27FC236}">
                    <a16:creationId xmlns:a16="http://schemas.microsoft.com/office/drawing/2014/main" id="{ACB1AB6A-B2D8-4EFE-A11C-B6C71A8EF01C}"/>
                  </a:ext>
                </a:extLst>
              </p:cNvPr>
              <p:cNvSpPr>
                <a:spLocks noRot="1" noChangeAspect="1" noMove="1" noResize="1" noEditPoints="1" noAdjustHandles="1" noChangeArrowheads="1" noChangeShapeType="1" noTextEdit="1"/>
              </p:cNvSpPr>
              <p:nvPr/>
            </p:nvSpPr>
            <p:spPr>
              <a:xfrm>
                <a:off x="2139262" y="5533390"/>
                <a:ext cx="3707489" cy="615553"/>
              </a:xfrm>
              <a:prstGeom prst="rect">
                <a:avLst/>
              </a:prstGeom>
              <a:blipFill>
                <a:blip r:embed="rId7"/>
                <a:stretch>
                  <a:fillRect l="-1151" t="-3960" b="-12871"/>
                </a:stretch>
              </a:blipFill>
            </p:spPr>
            <p:txBody>
              <a:bodyPr/>
              <a:lstStyle/>
              <a:p>
                <a:r>
                  <a:rPr lang="cs-CZ">
                    <a:noFill/>
                  </a:rPr>
                  <a:t> </a:t>
                </a:r>
              </a:p>
            </p:txBody>
          </p:sp>
        </mc:Fallback>
      </mc:AlternateContent>
      <p:grpSp>
        <p:nvGrpSpPr>
          <p:cNvPr id="3" name="Skupina 2">
            <a:extLst>
              <a:ext uri="{FF2B5EF4-FFF2-40B4-BE49-F238E27FC236}">
                <a16:creationId xmlns:a16="http://schemas.microsoft.com/office/drawing/2014/main" id="{DA48ACFB-C454-4C10-A92E-1A5987D83AB6}"/>
              </a:ext>
            </a:extLst>
          </p:cNvPr>
          <p:cNvGrpSpPr/>
          <p:nvPr/>
        </p:nvGrpSpPr>
        <p:grpSpPr>
          <a:xfrm>
            <a:off x="4519348" y="2097487"/>
            <a:ext cx="2380085" cy="1672887"/>
            <a:chOff x="4519348" y="2097487"/>
            <a:chExt cx="2380085" cy="1672887"/>
          </a:xfrm>
        </p:grpSpPr>
        <p:pic>
          <p:nvPicPr>
            <p:cNvPr id="11" name="Obrázek 10">
              <a:extLst>
                <a:ext uri="{FF2B5EF4-FFF2-40B4-BE49-F238E27FC236}">
                  <a16:creationId xmlns:a16="http://schemas.microsoft.com/office/drawing/2014/main" id="{B26EE24A-C103-4A3D-9E69-B8400D98F780}"/>
                </a:ext>
              </a:extLst>
            </p:cNvPr>
            <p:cNvPicPr>
              <a:picLocks noChangeAspect="1"/>
            </p:cNvPicPr>
            <p:nvPr/>
          </p:nvPicPr>
          <p:blipFill>
            <a:blip r:embed="rId8"/>
            <a:stretch>
              <a:fillRect/>
            </a:stretch>
          </p:blipFill>
          <p:spPr>
            <a:xfrm>
              <a:off x="4519348" y="2097487"/>
              <a:ext cx="2380085" cy="1672887"/>
            </a:xfrm>
            <a:prstGeom prst="rect">
              <a:avLst/>
            </a:prstGeom>
          </p:spPr>
        </p:pic>
        <p:sp>
          <p:nvSpPr>
            <p:cNvPr id="19" name="TextovéPole 18">
              <a:extLst>
                <a:ext uri="{FF2B5EF4-FFF2-40B4-BE49-F238E27FC236}">
                  <a16:creationId xmlns:a16="http://schemas.microsoft.com/office/drawing/2014/main" id="{426A6F89-4124-4767-8B0C-2C3FA888C412}"/>
                </a:ext>
              </a:extLst>
            </p:cNvPr>
            <p:cNvSpPr txBox="1"/>
            <p:nvPr/>
          </p:nvSpPr>
          <p:spPr>
            <a:xfrm>
              <a:off x="4623252" y="2151626"/>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16124869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0769030" cy="3885036"/>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Extensions of basic single machine scheduling model</a:t>
                </a:r>
              </a:p>
              <a:p>
                <a:pPr marL="896400" lvl="1" indent="-284400">
                  <a:lnSpc>
                    <a:spcPct val="110000"/>
                  </a:lnSpc>
                </a:pPr>
                <a:r>
                  <a:rPr lang="en-US" dirty="0">
                    <a:ea typeface="Cambria Math" panose="02040503050406030204" pitchFamily="18" charset="0"/>
                  </a:rPr>
                  <a:t>Model </a:t>
                </a:r>
                <a:r>
                  <a:rPr lang="en-US" sz="1700" dirty="0">
                    <a:latin typeface="+mj-lt"/>
                    <a:cs typeface="Times New Roman" panose="02020603050405020304" pitchFamily="18" charset="0"/>
                  </a:rPr>
                  <a:t>1</a:t>
                </a:r>
                <a14:m>
                  <m:oMath xmlns:m="http://schemas.openxmlformats.org/officeDocument/2006/math">
                    <m:d>
                      <m:dPr>
                        <m:begChr m:val="|"/>
                        <m:endChr m:val="|"/>
                        <m:ctrlPr>
                          <a:rPr lang="en-US" sz="1700" i="1" smtClean="0">
                            <a:latin typeface="Cambria Math" panose="02040503050406030204" pitchFamily="18" charset="0"/>
                          </a:rPr>
                        </m:ctrlPr>
                      </m:dPr>
                      <m:e>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𝑟</m:t>
                            </m:r>
                          </m:e>
                          <m:sub>
                            <m:r>
                              <a:rPr lang="en-US" sz="1700" i="1" smtClean="0">
                                <a:latin typeface="Cambria Math" panose="02040503050406030204" pitchFamily="18" charset="0"/>
                              </a:rPr>
                              <m:t>𝑗</m:t>
                            </m:r>
                            <m:r>
                              <a:rPr lang="en-US" sz="1700" i="1" smtClean="0">
                                <a:latin typeface="Cambria Math" panose="02040503050406030204" pitchFamily="18" charset="0"/>
                              </a:rPr>
                              <m:t>;</m:t>
                            </m:r>
                          </m:sub>
                        </m:sSub>
                        <m:r>
                          <a:rPr lang="en-US" sz="1700" i="1" smtClean="0">
                            <a:latin typeface="Cambria Math" panose="02040503050406030204" pitchFamily="18" charset="0"/>
                          </a:rPr>
                          <m:t>𝑝𝑟𝑚𝑝</m:t>
                        </m:r>
                      </m:e>
                    </m:d>
                    <m:acc>
                      <m:accPr>
                        <m:chr m:val="̅"/>
                        <m:ctrlPr>
                          <a:rPr lang="en-US" sz="1700" i="1" smtClean="0">
                            <a:latin typeface="Cambria Math" panose="02040503050406030204" pitchFamily="18" charset="0"/>
                          </a:rPr>
                        </m:ctrlPr>
                      </m:accPr>
                      <m:e>
                        <m:r>
                          <a:rPr lang="en-US" sz="1700" i="1" smtClean="0">
                            <a:latin typeface="Cambria Math" panose="02040503050406030204" pitchFamily="18" charset="0"/>
                          </a:rPr>
                          <m:t>𝑇</m:t>
                        </m:r>
                      </m:e>
                    </m:acc>
                  </m:oMath>
                </a14:m>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Ready times of jobs do not have to be zero (release of condition S</a:t>
                </a:r>
                <a:r>
                  <a:rPr lang="en-US" baseline="-25000" dirty="0">
                    <a:ea typeface="Cambria Math" panose="02040503050406030204" pitchFamily="18" charset="0"/>
                  </a:rPr>
                  <a:t>1</a:t>
                </a:r>
                <a:r>
                  <a:rPr lang="en-US" dirty="0">
                    <a:ea typeface="Cambria Math" panose="02040503050406030204" pitchFamily="18" charset="0"/>
                  </a:rPr>
                  <a:t>).</a:t>
                </a:r>
              </a:p>
              <a:p>
                <a:pPr marL="1278000" lvl="1" indent="-284400">
                  <a:lnSpc>
                    <a:spcPct val="110000"/>
                  </a:lnSpc>
                </a:pPr>
                <a:r>
                  <a:rPr lang="en-US" dirty="0">
                    <a:ea typeface="Cambria Math" panose="02040503050406030204" pitchFamily="18" charset="0"/>
                  </a:rPr>
                  <a:t>Jobs can be interrupted.</a:t>
                </a:r>
              </a:p>
              <a:p>
                <a:pPr marL="1278000" lvl="1" indent="-284400">
                  <a:lnSpc>
                    <a:spcPct val="110000"/>
                  </a:lnSpc>
                </a:pPr>
                <a:r>
                  <a:rPr lang="en-US" dirty="0">
                    <a:ea typeface="Cambria Math" panose="02040503050406030204" pitchFamily="18" charset="0"/>
                  </a:rPr>
                  <a:t>Example</a:t>
                </a:r>
                <a:endParaRPr lang="en-US" sz="1600" dirty="0">
                  <a:ea typeface="Times New Roman" panose="02020603050405020304" pitchFamily="18" charset="0"/>
                </a:endParaRPr>
              </a:p>
              <a:p>
                <a:pPr marL="1656000" lvl="1" indent="-284400">
                  <a:lnSpc>
                    <a:spcPct val="110000"/>
                  </a:lnSpc>
                </a:pPr>
                <a:r>
                  <a:rPr lang="en-US" dirty="0">
                    <a:ea typeface="Times New Roman" panose="02020603050405020304" pitchFamily="18" charset="0"/>
                  </a:rPr>
                  <a:t>Consider 3 jobs for which we know the processing times, ready times and due times (all values are in hours).</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0769030" cy="3885036"/>
              </a:xfrm>
              <a:blipFill>
                <a:blip r:embed="rId2"/>
                <a:stretch>
                  <a:fillRect l="-227" t="-313" r="-28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225309"/>
            <a:ext cx="6602845" cy="370753"/>
          </a:xfrm>
        </p:spPr>
        <p:txBody>
          <a:bodyPr/>
          <a:lstStyle/>
          <a:p>
            <a:pPr algn="l"/>
            <a:r>
              <a:rPr lang="en-US"/>
              <a:t>Modeling of Production and Logistics Systems, ŠAU, Jan Fábry, 20.2.2021</a:t>
            </a:r>
            <a:endParaRPr lang="cs-CZ" dirty="0"/>
          </a:p>
        </p:txBody>
      </p:sp>
      <p:grpSp>
        <p:nvGrpSpPr>
          <p:cNvPr id="2" name="Skupina 1">
            <a:extLst>
              <a:ext uri="{FF2B5EF4-FFF2-40B4-BE49-F238E27FC236}">
                <a16:creationId xmlns:a16="http://schemas.microsoft.com/office/drawing/2014/main" id="{06A0E673-F0E1-4D79-98F3-DEC2752DA718}"/>
              </a:ext>
            </a:extLst>
          </p:cNvPr>
          <p:cNvGrpSpPr/>
          <p:nvPr/>
        </p:nvGrpSpPr>
        <p:grpSpPr>
          <a:xfrm>
            <a:off x="2274124" y="4029281"/>
            <a:ext cx="2087451" cy="1175410"/>
            <a:chOff x="2274124" y="4029281"/>
            <a:chExt cx="2087451" cy="1175410"/>
          </a:xfrm>
        </p:grpSpPr>
        <p:pic>
          <p:nvPicPr>
            <p:cNvPr id="3" name="Obrázek 2">
              <a:extLst>
                <a:ext uri="{FF2B5EF4-FFF2-40B4-BE49-F238E27FC236}">
                  <a16:creationId xmlns:a16="http://schemas.microsoft.com/office/drawing/2014/main" id="{CAFF8278-77BB-4514-A7C9-1531CCF4E04C}"/>
                </a:ext>
              </a:extLst>
            </p:cNvPr>
            <p:cNvPicPr>
              <a:picLocks noChangeAspect="1"/>
            </p:cNvPicPr>
            <p:nvPr/>
          </p:nvPicPr>
          <p:blipFill>
            <a:blip r:embed="rId3"/>
            <a:stretch>
              <a:fillRect/>
            </a:stretch>
          </p:blipFill>
          <p:spPr>
            <a:xfrm>
              <a:off x="2274124" y="4029281"/>
              <a:ext cx="2087451" cy="1175410"/>
            </a:xfrm>
            <a:prstGeom prst="rect">
              <a:avLst/>
            </a:prstGeom>
          </p:spPr>
        </p:pic>
        <p:sp>
          <p:nvSpPr>
            <p:cNvPr id="11" name="TextovéPole 10">
              <a:extLst>
                <a:ext uri="{FF2B5EF4-FFF2-40B4-BE49-F238E27FC236}">
                  <a16:creationId xmlns:a16="http://schemas.microsoft.com/office/drawing/2014/main" id="{DD173EB8-5789-4768-B1D7-0DBA99B2C4A8}"/>
                </a:ext>
              </a:extLst>
            </p:cNvPr>
            <p:cNvSpPr txBox="1"/>
            <p:nvPr/>
          </p:nvSpPr>
          <p:spPr>
            <a:xfrm>
              <a:off x="2332495" y="4066956"/>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20516961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318948" cy="4697836"/>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Extensions of basic single machine scheduling model</a:t>
                </a:r>
              </a:p>
              <a:p>
                <a:pPr marL="896400" lvl="1" indent="-284400">
                  <a:lnSpc>
                    <a:spcPct val="110000"/>
                  </a:lnSpc>
                </a:pPr>
                <a:r>
                  <a:rPr lang="en-US" dirty="0">
                    <a:ea typeface="Cambria Math" panose="02040503050406030204" pitchFamily="18" charset="0"/>
                  </a:rPr>
                  <a:t>Model </a:t>
                </a:r>
                <a:r>
                  <a:rPr lang="en-US" sz="1700" dirty="0">
                    <a:latin typeface="+mj-lt"/>
                    <a:cs typeface="Times New Roman" panose="02020603050405020304" pitchFamily="18" charset="0"/>
                  </a:rPr>
                  <a:t>1</a:t>
                </a:r>
                <a14:m>
                  <m:oMath xmlns:m="http://schemas.openxmlformats.org/officeDocument/2006/math">
                    <m:d>
                      <m:dPr>
                        <m:begChr m:val="|"/>
                        <m:endChr m:val="|"/>
                        <m:ctrlPr>
                          <a:rPr lang="en-US" sz="1700" i="1" smtClean="0">
                            <a:latin typeface="Cambria Math" panose="02040503050406030204" pitchFamily="18" charset="0"/>
                          </a:rPr>
                        </m:ctrlPr>
                      </m:dPr>
                      <m:e>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𝑟</m:t>
                            </m:r>
                          </m:e>
                          <m:sub>
                            <m:r>
                              <a:rPr lang="en-US" sz="1700" i="1" smtClean="0">
                                <a:latin typeface="Cambria Math" panose="02040503050406030204" pitchFamily="18" charset="0"/>
                              </a:rPr>
                              <m:t>𝑗</m:t>
                            </m:r>
                            <m:r>
                              <a:rPr lang="en-US" sz="1700" i="1" smtClean="0">
                                <a:latin typeface="Cambria Math" panose="02040503050406030204" pitchFamily="18" charset="0"/>
                              </a:rPr>
                              <m:t>;</m:t>
                            </m:r>
                          </m:sub>
                        </m:sSub>
                        <m:r>
                          <a:rPr lang="en-US" sz="1700" i="1" smtClean="0">
                            <a:latin typeface="Cambria Math" panose="02040503050406030204" pitchFamily="18" charset="0"/>
                          </a:rPr>
                          <m:t>𝑝𝑟𝑚𝑝</m:t>
                        </m:r>
                      </m:e>
                    </m:d>
                    <m:acc>
                      <m:accPr>
                        <m:chr m:val="̅"/>
                        <m:ctrlPr>
                          <a:rPr lang="en-US" sz="1700" i="1" smtClean="0">
                            <a:latin typeface="Cambria Math" panose="02040503050406030204" pitchFamily="18" charset="0"/>
                          </a:rPr>
                        </m:ctrlPr>
                      </m:accPr>
                      <m:e>
                        <m:r>
                          <a:rPr lang="en-US" sz="1700" i="1" smtClean="0">
                            <a:latin typeface="Cambria Math" panose="02040503050406030204" pitchFamily="18" charset="0"/>
                          </a:rPr>
                          <m:t>𝑇</m:t>
                        </m:r>
                      </m:e>
                    </m:acc>
                  </m:oMath>
                </a14:m>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cs-CZ">
                    <a:ea typeface="Cambria Math" panose="02040503050406030204" pitchFamily="18" charset="0"/>
                  </a:rPr>
                  <a:t>Example</a:t>
                </a:r>
                <a:r>
                  <a:rPr lang="en-US">
                    <a:ea typeface="Cambria Math" panose="02040503050406030204" pitchFamily="18" charset="0"/>
                  </a:rPr>
                  <a:t> </a:t>
                </a:r>
                <a:r>
                  <a:rPr lang="en-US" dirty="0">
                    <a:ea typeface="Cambria Math" panose="02040503050406030204" pitchFamily="18" charset="0"/>
                  </a:rPr>
                  <a:t>– continued</a:t>
                </a:r>
              </a:p>
              <a:p>
                <a:pPr marL="1656000" lvl="1" indent="-284400">
                  <a:lnSpc>
                    <a:spcPct val="110000"/>
                  </a:lnSpc>
                </a:pPr>
                <a:endParaRPr lang="en-US" sz="1600" dirty="0">
                  <a:ea typeface="Times New Roman" panose="02020603050405020304" pitchFamily="18" charset="0"/>
                </a:endParaRPr>
              </a:p>
              <a:p>
                <a:pPr marL="1656000" lvl="1" indent="-284400">
                  <a:lnSpc>
                    <a:spcPct val="110000"/>
                  </a:lnSpc>
                </a:pPr>
                <a:endParaRPr lang="en-US" sz="1600" dirty="0">
                  <a:ea typeface="Times New Roman" panose="02020603050405020304" pitchFamily="18" charset="0"/>
                </a:endParaRPr>
              </a:p>
              <a:p>
                <a:pPr marL="1656000" lvl="1" indent="-284400">
                  <a:lnSpc>
                    <a:spcPct val="110000"/>
                  </a:lnSpc>
                </a:pPr>
                <a:r>
                  <a:rPr lang="en-US" sz="1600" dirty="0">
                    <a:ea typeface="Times New Roman" panose="02020603050405020304" pitchFamily="18" charset="0"/>
                  </a:rPr>
                  <a:t>Schedule without an interruption, </a:t>
                </a:r>
                <a14:m>
                  <m:oMath xmlns:m="http://schemas.openxmlformats.org/officeDocument/2006/math">
                    <m:acc>
                      <m:accPr>
                        <m:chr m:val="̅"/>
                        <m:ctrlPr>
                          <a:rPr lang="en-US" sz="1700" i="1" smtClean="0">
                            <a:latin typeface="Cambria Math" panose="02040503050406030204" pitchFamily="18" charset="0"/>
                            <a:ea typeface="Cambria Math" panose="02040503050406030204" pitchFamily="18" charset="0"/>
                          </a:rPr>
                        </m:ctrlPr>
                      </m:accPr>
                      <m:e>
                        <m:r>
                          <a:rPr lang="en-US" sz="1700" i="1" smtClean="0">
                            <a:latin typeface="Cambria Math" panose="02040503050406030204" pitchFamily="18" charset="0"/>
                            <a:ea typeface="Cambria Math" panose="02040503050406030204" pitchFamily="18" charset="0"/>
                          </a:rPr>
                          <m:t>𝑇</m:t>
                        </m:r>
                      </m:e>
                    </m:acc>
                  </m:oMath>
                </a14:m>
                <a:r>
                  <a:rPr lang="en-US" sz="1700" dirty="0">
                    <a:latin typeface="Cambria Math" panose="02040503050406030204" pitchFamily="18" charset="0"/>
                    <a:ea typeface="Cambria Math" panose="02040503050406030204" pitchFamily="18" charset="0"/>
                  </a:rPr>
                  <a:t> = 2/3 </a:t>
                </a:r>
                <a:r>
                  <a:rPr lang="en-US" dirty="0">
                    <a:ea typeface="Cambria Math" panose="02040503050406030204" pitchFamily="18" charset="0"/>
                  </a:rPr>
                  <a:t>hour</a:t>
                </a:r>
              </a:p>
              <a:p>
                <a:pPr marL="1656000" lvl="1" indent="-284400">
                  <a:lnSpc>
                    <a:spcPct val="110000"/>
                  </a:lnSpc>
                </a:pPr>
                <a:endParaRPr lang="en-US" dirty="0">
                  <a:ea typeface="Cambria Math" panose="02040503050406030204" pitchFamily="18" charset="0"/>
                </a:endParaRPr>
              </a:p>
              <a:p>
                <a:pPr marL="1656000" lvl="1" indent="-284400">
                  <a:lnSpc>
                    <a:spcPct val="110000"/>
                  </a:lnSpc>
                </a:pPr>
                <a:endParaRPr lang="en-US" dirty="0">
                  <a:ea typeface="Cambria Math" panose="02040503050406030204" pitchFamily="18" charset="0"/>
                </a:endParaRPr>
              </a:p>
              <a:p>
                <a:pPr marL="1656000" lvl="1" indent="-284400">
                  <a:lnSpc>
                    <a:spcPct val="110000"/>
                  </a:lnSpc>
                </a:pPr>
                <a:r>
                  <a:rPr lang="en-US" dirty="0">
                    <a:ea typeface="Times New Roman" panose="02020603050405020304" pitchFamily="18" charset="0"/>
                  </a:rPr>
                  <a:t>Schedule without an interruption, </a:t>
                </a:r>
                <a14:m>
                  <m:oMath xmlns:m="http://schemas.openxmlformats.org/officeDocument/2006/math">
                    <m:acc>
                      <m:accPr>
                        <m:chr m:val="̅"/>
                        <m:ctrlPr>
                          <a:rPr lang="en-US" sz="1700" i="1" smtClean="0">
                            <a:latin typeface="Cambria Math" panose="02040503050406030204" pitchFamily="18" charset="0"/>
                            <a:ea typeface="Cambria Math" panose="02040503050406030204" pitchFamily="18" charset="0"/>
                          </a:rPr>
                        </m:ctrlPr>
                      </m:accPr>
                      <m:e>
                        <m:r>
                          <a:rPr lang="en-US" sz="1700" i="1" smtClean="0">
                            <a:latin typeface="Cambria Math" panose="02040503050406030204" pitchFamily="18" charset="0"/>
                            <a:ea typeface="Cambria Math" panose="02040503050406030204" pitchFamily="18" charset="0"/>
                          </a:rPr>
                          <m:t>𝑇</m:t>
                        </m:r>
                      </m:e>
                    </m:acc>
                  </m:oMath>
                </a14:m>
                <a:r>
                  <a:rPr lang="en-US" sz="1700" dirty="0">
                    <a:latin typeface="Cambria Math" panose="02040503050406030204" pitchFamily="18" charset="0"/>
                    <a:ea typeface="Cambria Math" panose="02040503050406030204" pitchFamily="18" charset="0"/>
                  </a:rPr>
                  <a:t> = 1/3 </a:t>
                </a:r>
                <a:r>
                  <a:rPr lang="en-US" dirty="0">
                    <a:ea typeface="Cambria Math" panose="02040503050406030204" pitchFamily="18" charset="0"/>
                  </a:rPr>
                  <a:t>hour</a:t>
                </a:r>
              </a:p>
              <a:p>
                <a:pPr marL="1656000" lvl="1" indent="-284400">
                  <a:lnSpc>
                    <a:spcPct val="110000"/>
                  </a:lnSpc>
                </a:pPr>
                <a:endParaRPr lang="en-US" dirty="0">
                  <a:ea typeface="Cambria Math" panose="02040503050406030204" pitchFamily="18" charset="0"/>
                </a:endParaRPr>
              </a:p>
              <a:p>
                <a:pPr marL="1656000" lvl="1" indent="-284400">
                  <a:lnSpc>
                    <a:spcPct val="110000"/>
                  </a:lnSpc>
                </a:pPr>
                <a:endParaRPr lang="en-US" dirty="0">
                  <a:ea typeface="Cambria Math" panose="02040503050406030204" pitchFamily="18" charset="0"/>
                </a:endParaRPr>
              </a:p>
              <a:p>
                <a:pPr marL="1656000" lvl="1" indent="-284400">
                  <a:lnSpc>
                    <a:spcPct val="110000"/>
                  </a:lnSpc>
                </a:pPr>
                <a:r>
                  <a:rPr lang="en-US" dirty="0">
                    <a:ea typeface="Times New Roman" panose="02020603050405020304" pitchFamily="18" charset="0"/>
                  </a:rPr>
                  <a:t>Schedule with the interruption, </a:t>
                </a:r>
                <a14:m>
                  <m:oMath xmlns:m="http://schemas.openxmlformats.org/officeDocument/2006/math">
                    <m:acc>
                      <m:accPr>
                        <m:chr m:val="̅"/>
                        <m:ctrlPr>
                          <a:rPr lang="en-US" sz="1700" i="1" smtClean="0">
                            <a:latin typeface="Cambria Math" panose="02040503050406030204" pitchFamily="18" charset="0"/>
                            <a:ea typeface="Cambria Math" panose="02040503050406030204" pitchFamily="18" charset="0"/>
                          </a:rPr>
                        </m:ctrlPr>
                      </m:accPr>
                      <m:e>
                        <m:r>
                          <a:rPr lang="en-US" sz="1700" i="1" smtClean="0">
                            <a:latin typeface="Cambria Math" panose="02040503050406030204" pitchFamily="18" charset="0"/>
                            <a:ea typeface="Cambria Math" panose="02040503050406030204" pitchFamily="18" charset="0"/>
                          </a:rPr>
                          <m:t>𝑇</m:t>
                        </m:r>
                      </m:e>
                    </m:acc>
                  </m:oMath>
                </a14:m>
                <a:r>
                  <a:rPr lang="en-US" sz="1700" dirty="0">
                    <a:latin typeface="Cambria Math" panose="02040503050406030204" pitchFamily="18" charset="0"/>
                    <a:ea typeface="Cambria Math" panose="02040503050406030204" pitchFamily="18" charset="0"/>
                  </a:rPr>
                  <a:t> = 0 </a:t>
                </a:r>
                <a:r>
                  <a:rPr lang="en-US" dirty="0">
                    <a:ea typeface="Cambria Math" panose="02040503050406030204" pitchFamily="18" charset="0"/>
                  </a:rPr>
                  <a:t>hour</a:t>
                </a:r>
              </a:p>
              <a:p>
                <a:pPr marL="1656000" lvl="1" indent="-284400">
                  <a:lnSpc>
                    <a:spcPct val="110000"/>
                  </a:lnSpc>
                </a:pPr>
                <a:endParaRPr lang="en-US" dirty="0">
                  <a:ea typeface="Cambria Math" panose="02040503050406030204" pitchFamily="18" charset="0"/>
                </a:endParaRPr>
              </a:p>
              <a:p>
                <a:pPr marL="1656000" lvl="1" indent="-284400">
                  <a:lnSpc>
                    <a:spcPct val="110000"/>
                  </a:lnSpc>
                </a:pPr>
                <a:endParaRPr lang="en-US" dirty="0">
                  <a:ea typeface="Cambria Math" panose="02040503050406030204" pitchFamily="18" charset="0"/>
                </a:endParaRPr>
              </a:p>
              <a:p>
                <a:pPr marL="16560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1318948" cy="4697836"/>
              </a:xfrm>
              <a:blipFill>
                <a:blip r:embed="rId2"/>
                <a:stretch>
                  <a:fillRect l="-216" t="-25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225309"/>
            <a:ext cx="6602845" cy="370753"/>
          </a:xfrm>
        </p:spPr>
        <p:txBody>
          <a:bodyPr/>
          <a:lstStyle/>
          <a:p>
            <a:pPr algn="l"/>
            <a:r>
              <a:rPr lang="en-US"/>
              <a:t>Modeling of Production and Logistics Systems, ŠAU, Jan Fábry, 20.2.2021</a:t>
            </a:r>
            <a:endParaRPr lang="cs-CZ" dirty="0"/>
          </a:p>
        </p:txBody>
      </p:sp>
      <p:grpSp>
        <p:nvGrpSpPr>
          <p:cNvPr id="5" name="Skupina 4">
            <a:extLst>
              <a:ext uri="{FF2B5EF4-FFF2-40B4-BE49-F238E27FC236}">
                <a16:creationId xmlns:a16="http://schemas.microsoft.com/office/drawing/2014/main" id="{25B8BF9E-6107-4F68-A2AC-B4C4EC83D80F}"/>
              </a:ext>
            </a:extLst>
          </p:cNvPr>
          <p:cNvGrpSpPr/>
          <p:nvPr/>
        </p:nvGrpSpPr>
        <p:grpSpPr>
          <a:xfrm>
            <a:off x="6729779" y="5427718"/>
            <a:ext cx="4073126" cy="811833"/>
            <a:chOff x="5848630" y="5422030"/>
            <a:chExt cx="4073126" cy="811833"/>
          </a:xfrm>
        </p:grpSpPr>
        <p:pic>
          <p:nvPicPr>
            <p:cNvPr id="7" name="Obrázek 6">
              <a:extLst>
                <a:ext uri="{FF2B5EF4-FFF2-40B4-BE49-F238E27FC236}">
                  <a16:creationId xmlns:a16="http://schemas.microsoft.com/office/drawing/2014/main" id="{80827EF4-3387-4305-BCFE-E6B86D6600B4}"/>
                </a:ext>
              </a:extLst>
            </p:cNvPr>
            <p:cNvPicPr>
              <a:picLocks noChangeAspect="1"/>
            </p:cNvPicPr>
            <p:nvPr/>
          </p:nvPicPr>
          <p:blipFill>
            <a:blip r:embed="rId3"/>
            <a:stretch>
              <a:fillRect/>
            </a:stretch>
          </p:blipFill>
          <p:spPr>
            <a:xfrm>
              <a:off x="5848630" y="5422030"/>
              <a:ext cx="3765216" cy="755970"/>
            </a:xfrm>
            <a:prstGeom prst="rect">
              <a:avLst/>
            </a:prstGeom>
          </p:spPr>
        </p:pic>
        <p:sp>
          <p:nvSpPr>
            <p:cNvPr id="11" name="TextovéPole 10">
              <a:extLst>
                <a:ext uri="{FF2B5EF4-FFF2-40B4-BE49-F238E27FC236}">
                  <a16:creationId xmlns:a16="http://schemas.microsoft.com/office/drawing/2014/main" id="{60023506-4AF7-4DBD-83C6-F5B57256F723}"/>
                </a:ext>
              </a:extLst>
            </p:cNvPr>
            <p:cNvSpPr txBox="1"/>
            <p:nvPr/>
          </p:nvSpPr>
          <p:spPr>
            <a:xfrm>
              <a:off x="9305935" y="5941475"/>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grpSp>
        <p:nvGrpSpPr>
          <p:cNvPr id="15" name="Skupina 14">
            <a:extLst>
              <a:ext uri="{FF2B5EF4-FFF2-40B4-BE49-F238E27FC236}">
                <a16:creationId xmlns:a16="http://schemas.microsoft.com/office/drawing/2014/main" id="{CF0BA4CB-4CB6-4CA8-BB5A-EEF6B78A899A}"/>
              </a:ext>
            </a:extLst>
          </p:cNvPr>
          <p:cNvGrpSpPr/>
          <p:nvPr/>
        </p:nvGrpSpPr>
        <p:grpSpPr>
          <a:xfrm>
            <a:off x="6729779" y="4455296"/>
            <a:ext cx="4505220" cy="787466"/>
            <a:chOff x="5848630" y="4449608"/>
            <a:chExt cx="4505220" cy="787466"/>
          </a:xfrm>
        </p:grpSpPr>
        <p:pic>
          <p:nvPicPr>
            <p:cNvPr id="6" name="Obrázek 5">
              <a:extLst>
                <a:ext uri="{FF2B5EF4-FFF2-40B4-BE49-F238E27FC236}">
                  <a16:creationId xmlns:a16="http://schemas.microsoft.com/office/drawing/2014/main" id="{E5142607-E001-49CB-A203-9BDD56E68E9E}"/>
                </a:ext>
              </a:extLst>
            </p:cNvPr>
            <p:cNvPicPr>
              <a:picLocks noChangeAspect="1"/>
            </p:cNvPicPr>
            <p:nvPr/>
          </p:nvPicPr>
          <p:blipFill>
            <a:blip r:embed="rId4"/>
            <a:stretch>
              <a:fillRect/>
            </a:stretch>
          </p:blipFill>
          <p:spPr>
            <a:xfrm>
              <a:off x="5848630" y="4449608"/>
              <a:ext cx="4194411" cy="760846"/>
            </a:xfrm>
            <a:prstGeom prst="rect">
              <a:avLst/>
            </a:prstGeom>
          </p:spPr>
        </p:pic>
        <p:sp>
          <p:nvSpPr>
            <p:cNvPr id="12" name="TextovéPole 11">
              <a:extLst>
                <a:ext uri="{FF2B5EF4-FFF2-40B4-BE49-F238E27FC236}">
                  <a16:creationId xmlns:a16="http://schemas.microsoft.com/office/drawing/2014/main" id="{C1AB2D6C-6AA2-4C6D-B477-B2AC30C577B4}"/>
                </a:ext>
              </a:extLst>
            </p:cNvPr>
            <p:cNvSpPr txBox="1"/>
            <p:nvPr/>
          </p:nvSpPr>
          <p:spPr>
            <a:xfrm>
              <a:off x="9738029" y="4944686"/>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grpSp>
        <p:nvGrpSpPr>
          <p:cNvPr id="16" name="Skupina 15">
            <a:extLst>
              <a:ext uri="{FF2B5EF4-FFF2-40B4-BE49-F238E27FC236}">
                <a16:creationId xmlns:a16="http://schemas.microsoft.com/office/drawing/2014/main" id="{2F08399F-E684-4A65-89EF-1A7D2E742BF7}"/>
              </a:ext>
            </a:extLst>
          </p:cNvPr>
          <p:cNvGrpSpPr/>
          <p:nvPr/>
        </p:nvGrpSpPr>
        <p:grpSpPr>
          <a:xfrm>
            <a:off x="6729779" y="3429000"/>
            <a:ext cx="4073126" cy="778757"/>
            <a:chOff x="5848630" y="3423312"/>
            <a:chExt cx="4073126" cy="778757"/>
          </a:xfrm>
        </p:grpSpPr>
        <p:pic>
          <p:nvPicPr>
            <p:cNvPr id="2" name="Obrázek 1">
              <a:extLst>
                <a:ext uri="{FF2B5EF4-FFF2-40B4-BE49-F238E27FC236}">
                  <a16:creationId xmlns:a16="http://schemas.microsoft.com/office/drawing/2014/main" id="{2939059E-4B27-4EBE-B8C2-9D3AFCA38882}"/>
                </a:ext>
              </a:extLst>
            </p:cNvPr>
            <p:cNvPicPr>
              <a:picLocks noChangeAspect="1"/>
            </p:cNvPicPr>
            <p:nvPr/>
          </p:nvPicPr>
          <p:blipFill>
            <a:blip r:embed="rId5"/>
            <a:stretch>
              <a:fillRect/>
            </a:stretch>
          </p:blipFill>
          <p:spPr>
            <a:xfrm>
              <a:off x="5848630" y="3423312"/>
              <a:ext cx="3765216" cy="755970"/>
            </a:xfrm>
            <a:prstGeom prst="rect">
              <a:avLst/>
            </a:prstGeom>
          </p:spPr>
        </p:pic>
        <p:sp>
          <p:nvSpPr>
            <p:cNvPr id="14" name="TextovéPole 13">
              <a:extLst>
                <a:ext uri="{FF2B5EF4-FFF2-40B4-BE49-F238E27FC236}">
                  <a16:creationId xmlns:a16="http://schemas.microsoft.com/office/drawing/2014/main" id="{BE9AE04C-6EE1-4AC0-882D-7B826A0C1E17}"/>
                </a:ext>
              </a:extLst>
            </p:cNvPr>
            <p:cNvSpPr txBox="1"/>
            <p:nvPr/>
          </p:nvSpPr>
          <p:spPr>
            <a:xfrm>
              <a:off x="9305935" y="3909681"/>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grpSp>
        <p:nvGrpSpPr>
          <p:cNvPr id="19" name="Skupina 18">
            <a:extLst>
              <a:ext uri="{FF2B5EF4-FFF2-40B4-BE49-F238E27FC236}">
                <a16:creationId xmlns:a16="http://schemas.microsoft.com/office/drawing/2014/main" id="{BC34E2D6-311A-4A22-ABE4-15B803CFF791}"/>
              </a:ext>
            </a:extLst>
          </p:cNvPr>
          <p:cNvGrpSpPr/>
          <p:nvPr/>
        </p:nvGrpSpPr>
        <p:grpSpPr>
          <a:xfrm>
            <a:off x="4804905" y="2191940"/>
            <a:ext cx="2087451" cy="1175410"/>
            <a:chOff x="4804905" y="2191940"/>
            <a:chExt cx="2087451" cy="1175410"/>
          </a:xfrm>
        </p:grpSpPr>
        <p:pic>
          <p:nvPicPr>
            <p:cNvPr id="3" name="Obrázek 2">
              <a:extLst>
                <a:ext uri="{FF2B5EF4-FFF2-40B4-BE49-F238E27FC236}">
                  <a16:creationId xmlns:a16="http://schemas.microsoft.com/office/drawing/2014/main" id="{CAFF8278-77BB-4514-A7C9-1531CCF4E04C}"/>
                </a:ext>
              </a:extLst>
            </p:cNvPr>
            <p:cNvPicPr>
              <a:picLocks noChangeAspect="1"/>
            </p:cNvPicPr>
            <p:nvPr/>
          </p:nvPicPr>
          <p:blipFill>
            <a:blip r:embed="rId6"/>
            <a:stretch>
              <a:fillRect/>
            </a:stretch>
          </p:blipFill>
          <p:spPr>
            <a:xfrm>
              <a:off x="4804905" y="2191940"/>
              <a:ext cx="2087451" cy="1175410"/>
            </a:xfrm>
            <a:prstGeom prst="rect">
              <a:avLst/>
            </a:prstGeom>
          </p:spPr>
        </p:pic>
        <p:sp>
          <p:nvSpPr>
            <p:cNvPr id="18" name="TextovéPole 17">
              <a:extLst>
                <a:ext uri="{FF2B5EF4-FFF2-40B4-BE49-F238E27FC236}">
                  <a16:creationId xmlns:a16="http://schemas.microsoft.com/office/drawing/2014/main" id="{B6BC30E9-B9F4-413C-B226-C872E5E2DFEE}"/>
                </a:ext>
              </a:extLst>
            </p:cNvPr>
            <p:cNvSpPr txBox="1"/>
            <p:nvPr/>
          </p:nvSpPr>
          <p:spPr>
            <a:xfrm>
              <a:off x="4867879" y="2230775"/>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31321037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084914"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Extensions of basic single machine scheduling model</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cs typeface="Times New Roman" panose="02020603050405020304" pitchFamily="18" charset="0"/>
                  </a:rPr>
                  <a:t>1</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d>
                          <m:dPr>
                            <m:begChr m:val="|"/>
                            <m:endChr m:val="|"/>
                            <m:ctrlPr>
                              <a:rPr lang="en-US" sz="1700" i="1" smtClean="0">
                                <a:latin typeface="Cambria Math" panose="02040503050406030204" pitchFamily="18" charset="0"/>
                                <a:ea typeface="Cambria Math" panose="02040503050406030204" pitchFamily="18" charset="0"/>
                              </a:rPr>
                            </m:ctrlPr>
                          </m:dPr>
                          <m:e>
                            <m:r>
                              <a:rPr lang="en-US" sz="1700" i="1" smtClean="0">
                                <a:latin typeface="Cambria Math" panose="02040503050406030204" pitchFamily="18" charset="0"/>
                                <a:ea typeface="Cambria Math" panose="02040503050406030204" pitchFamily="18" charset="0"/>
                              </a:rPr>
                              <m:t>𝑝𝑟𝑒𝑐</m:t>
                            </m:r>
                          </m:e>
                        </m:d>
                        <m:r>
                          <a:rPr lang="en-US" sz="1700" i="1" smtClean="0">
                            <a:latin typeface="Cambria Math" panose="02040503050406030204" pitchFamily="18" charset="0"/>
                            <a:ea typeface="Cambria Math" panose="02040503050406030204" pitchFamily="18" charset="0"/>
                          </a:rPr>
                          <m:t>𝑇</m:t>
                        </m:r>
                      </m:e>
                      <m:sub>
                        <m:r>
                          <m:rPr>
                            <m:sty m:val="p"/>
                          </m:rPr>
                          <a:rPr lang="en-US" sz="1700" i="1" smtClean="0">
                            <a:latin typeface="Cambria Math" panose="02040503050406030204" pitchFamily="18" charset="0"/>
                            <a:ea typeface="Cambria Math" panose="02040503050406030204" pitchFamily="18" charset="0"/>
                            <a:cs typeface="Times New Roman" panose="02020603050405020304" pitchFamily="18" charset="0"/>
                          </a:rPr>
                          <m:t>max</m:t>
                        </m:r>
                      </m:sub>
                    </m:sSub>
                  </m:oMath>
                </a14:m>
                <a:endParaRPr lang="en-US" sz="1700"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Technological dependence of jobs, expressed by means of precedence relations (release of condition S</a:t>
                </a:r>
                <a:r>
                  <a:rPr lang="en-US" baseline="-25000" dirty="0">
                    <a:ea typeface="Cambria Math" panose="02040503050406030204" pitchFamily="18" charset="0"/>
                  </a:rPr>
                  <a:t>2</a:t>
                </a:r>
                <a:r>
                  <a:rPr lang="en-US" dirty="0">
                    <a:ea typeface="Cambria Math" panose="02040503050406030204" pitchFamily="18" charset="0"/>
                  </a:rPr>
                  <a:t>).</a:t>
                </a:r>
              </a:p>
              <a:p>
                <a:pPr marL="1278000" lvl="1" indent="-284400">
                  <a:lnSpc>
                    <a:spcPct val="110000"/>
                  </a:lnSpc>
                </a:pPr>
                <a:r>
                  <a:rPr lang="en-US" dirty="0">
                    <a:ea typeface="Cambria Math" panose="02040503050406030204" pitchFamily="18" charset="0"/>
                  </a:rPr>
                  <a:t>Extension of Lawler's algorithm (optimization approach).</a:t>
                </a:r>
              </a:p>
              <a:p>
                <a:pPr marL="1656000" lvl="1" indent="-284400">
                  <a:lnSpc>
                    <a:spcPct val="110000"/>
                  </a:lnSpc>
                  <a:spcBef>
                    <a:spcPts val="300"/>
                  </a:spcBef>
                </a:pPr>
                <a:r>
                  <a:rPr lang="en-US" dirty="0">
                    <a:ea typeface="Cambria Math" panose="02040503050406030204" pitchFamily="18" charset="0"/>
                  </a:rPr>
                  <a:t>Step 1</a:t>
                </a:r>
              </a:p>
              <a:p>
                <a:pPr marL="2037600" lvl="1" indent="-284400">
                  <a:lnSpc>
                    <a:spcPct val="110000"/>
                  </a:lnSpc>
                </a:pPr>
                <a:r>
                  <a:rPr lang="en-US" dirty="0">
                    <a:ea typeface="Cambria Math" panose="02040503050406030204" pitchFamily="18" charset="0"/>
                  </a:rPr>
                  <a:t>Calculate a value representing the total processing time of all jobs:</a:t>
                </a:r>
              </a:p>
              <a:p>
                <a:pPr marL="2037600" lvl="1" indent="-284400">
                  <a:lnSpc>
                    <a:spcPct val="110000"/>
                  </a:lnSpc>
                </a:pPr>
                <a:r>
                  <a:rPr lang="en-US" dirty="0">
                    <a:ea typeface="Cambria Math" panose="02040503050406030204" pitchFamily="18" charset="0"/>
                  </a:rPr>
                  <a:t>Set of unscheduled jobs is </a:t>
                </a:r>
                <a14:m>
                  <m:oMath xmlns:m="http://schemas.openxmlformats.org/officeDocument/2006/math">
                    <m:r>
                      <a:rPr lang="en-US" sz="1700" b="1" i="1" smtClean="0">
                        <a:latin typeface="Cambria Math" panose="02040503050406030204" pitchFamily="18" charset="0"/>
                      </a:rPr>
                      <m:t>𝑼</m:t>
                    </m:r>
                    <m:r>
                      <a:rPr lang="en-US" sz="1700" i="1" smtClean="0">
                        <a:latin typeface="Cambria Math" panose="02040503050406030204" pitchFamily="18" charset="0"/>
                      </a:rPr>
                      <m:t>=</m:t>
                    </m:r>
                    <m:d>
                      <m:dPr>
                        <m:begChr m:val="{"/>
                        <m:endChr m:val="}"/>
                        <m:ctrlPr>
                          <a:rPr lang="en-US" sz="1700" i="1" smtClean="0">
                            <a:latin typeface="Cambria Math" panose="02040503050406030204" pitchFamily="18" charset="0"/>
                          </a:rPr>
                        </m:ctrlPr>
                      </m:dPr>
                      <m:e>
                        <m:r>
                          <a:rPr lang="en-US" sz="1700" i="1" smtClean="0">
                            <a:latin typeface="Cambria Math" panose="02040503050406030204" pitchFamily="18" charset="0"/>
                          </a:rPr>
                          <m:t>1,2,…,</m:t>
                        </m:r>
                        <m:r>
                          <a:rPr lang="en-US" sz="1700" i="1" smtClean="0">
                            <a:latin typeface="Cambria Math" panose="02040503050406030204" pitchFamily="18" charset="0"/>
                          </a:rPr>
                          <m:t>𝑛</m:t>
                        </m:r>
                      </m:e>
                    </m:d>
                    <m:r>
                      <a:rPr lang="en-US" sz="1700" i="1" smtClean="0">
                        <a:latin typeface="Cambria Math" panose="02040503050406030204" pitchFamily="18" charset="0"/>
                      </a:rPr>
                      <m:t>.</m:t>
                    </m:r>
                  </m:oMath>
                </a14:m>
                <a:endParaRPr lang="en-US" sz="1700" dirty="0">
                  <a:ea typeface="Cambria Math" panose="02040503050406030204" pitchFamily="18" charset="0"/>
                </a:endParaRPr>
              </a:p>
              <a:p>
                <a:pPr marL="1656000" lvl="1" indent="-284400">
                  <a:lnSpc>
                    <a:spcPct val="110000"/>
                  </a:lnSpc>
                  <a:spcBef>
                    <a:spcPts val="300"/>
                  </a:spcBef>
                </a:pPr>
                <a:r>
                  <a:rPr lang="en-US" dirty="0">
                    <a:ea typeface="Cambria Math" panose="02040503050406030204" pitchFamily="18" charset="0"/>
                  </a:rPr>
                  <a:t>Step 2</a:t>
                </a:r>
              </a:p>
              <a:p>
                <a:pPr marL="2037600" lvl="1" indent="-284400">
                  <a:lnSpc>
                    <a:spcPct val="110000"/>
                  </a:lnSpc>
                  <a:spcBef>
                    <a:spcPts val="300"/>
                  </a:spcBef>
                </a:pPr>
                <a:r>
                  <a:rPr lang="en-US" dirty="0"/>
                  <a:t>This step is about finding a job that will be scheduled to end at time </a:t>
                </a:r>
                <a14:m>
                  <m:oMath xmlns:m="http://schemas.openxmlformats.org/officeDocument/2006/math">
                    <m:r>
                      <a:rPr lang="en-US" sz="1700">
                        <a:latin typeface="Cambria Math" panose="02040503050406030204" pitchFamily="18" charset="0"/>
                        <a:cs typeface="Times New Roman" panose="02020603050405020304" pitchFamily="18" charset="0"/>
                      </a:rPr>
                      <m:t>𝑡</m:t>
                    </m:r>
                  </m:oMath>
                </a14:m>
                <a:r>
                  <a:rPr lang="en-US" dirty="0"/>
                  <a:t>.</a:t>
                </a:r>
              </a:p>
              <a:p>
                <a:pPr marL="2037600" lvl="1" indent="-284400">
                  <a:lnSpc>
                    <a:spcPct val="110000"/>
                  </a:lnSpc>
                  <a:spcBef>
                    <a:spcPts val="300"/>
                  </a:spcBef>
                </a:pPr>
                <a:r>
                  <a:rPr lang="en-US" dirty="0"/>
                  <a:t>Let set </a:t>
                </a:r>
                <a14:m>
                  <m:oMath xmlns:m="http://schemas.openxmlformats.org/officeDocument/2006/math">
                    <m:r>
                      <a:rPr lang="en-US" sz="1700" b="1" i="1" smtClean="0">
                        <a:latin typeface="Cambria Math" panose="02040503050406030204" pitchFamily="18" charset="0"/>
                      </a:rPr>
                      <m:t>𝑽</m:t>
                    </m:r>
                    <m:r>
                      <a:rPr lang="en-US" sz="1700" b="1" i="1" smtClean="0">
                        <a:latin typeface="Cambria Math" panose="02040503050406030204" pitchFamily="18" charset="0"/>
                      </a:rPr>
                      <m:t>⊆</m:t>
                    </m:r>
                    <m:r>
                      <a:rPr lang="en-US" sz="1700" b="1" i="1" smtClean="0">
                        <a:latin typeface="Cambria Math" panose="02040503050406030204" pitchFamily="18" charset="0"/>
                      </a:rPr>
                      <m:t>𝑼</m:t>
                    </m:r>
                  </m:oMath>
                </a14:m>
                <a:r>
                  <a:rPr lang="en-US" dirty="0"/>
                  <a:t> contain jobs that have no successors or which successors are already scheduled, i.e. there is no job </a:t>
                </a:r>
                <a14:m>
                  <m:oMath xmlns:m="http://schemas.openxmlformats.org/officeDocument/2006/math">
                    <m:r>
                      <a:rPr lang="en-US" sz="1700" i="1" smtClean="0">
                        <a:latin typeface="Cambria Math" panose="02040503050406030204" pitchFamily="18" charset="0"/>
                      </a:rPr>
                      <m:t>𝑖</m:t>
                    </m:r>
                    <m:r>
                      <a:rPr lang="en-US" sz="1700" b="1" i="1" smtClean="0">
                        <a:latin typeface="Cambria Math" panose="02040503050406030204" pitchFamily="18" charset="0"/>
                      </a:rPr>
                      <m:t>∈</m:t>
                    </m:r>
                    <m:r>
                      <a:rPr lang="en-US" sz="1700" b="1" i="1" smtClean="0">
                        <a:latin typeface="Cambria Math" panose="02040503050406030204" pitchFamily="18" charset="0"/>
                      </a:rPr>
                      <m:t>𝑼</m:t>
                    </m:r>
                    <m:r>
                      <m:rPr>
                        <m:nor/>
                      </m:rPr>
                      <a:rPr lang="en-US" sz="1700" smtClean="0"/>
                      <m:t>,</m:t>
                    </m:r>
                  </m:oMath>
                </a14:m>
                <a:r>
                  <a:rPr lang="en-US" dirty="0"/>
                  <a:t> which is their successor. </a:t>
                </a:r>
              </a:p>
              <a:p>
                <a:pPr marL="2037600" lvl="1" indent="-284400">
                  <a:lnSpc>
                    <a:spcPct val="110000"/>
                  </a:lnSpc>
                </a:pPr>
                <a:r>
                  <a:rPr lang="en-US" dirty="0"/>
                  <a:t>For all jobs in set </a:t>
                </a:r>
                <a14:m>
                  <m:oMath xmlns:m="http://schemas.openxmlformats.org/officeDocument/2006/math">
                    <m:r>
                      <a:rPr lang="en-US" sz="1700" b="1" i="1" smtClean="0">
                        <a:latin typeface="Cambria Math" panose="02040503050406030204" pitchFamily="18" charset="0"/>
                      </a:rPr>
                      <m:t>𝑽</m:t>
                    </m:r>
                  </m:oMath>
                </a14:m>
                <a:r>
                  <a:rPr lang="en-US" dirty="0"/>
                  <a:t> then calculate value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𝑓</m:t>
                        </m:r>
                      </m:e>
                      <m:sub>
                        <m:r>
                          <a:rPr lang="en-US" sz="1700" i="1" smtClean="0">
                            <a:latin typeface="Cambria Math" panose="02040503050406030204" pitchFamily="18" charset="0"/>
                          </a:rPr>
                          <m:t>𝑗</m:t>
                        </m:r>
                      </m:sub>
                    </m:sSub>
                    <m:r>
                      <a:rPr lang="en-US" sz="1700" smtClean="0">
                        <a:latin typeface="Cambria Math" panose="02040503050406030204" pitchFamily="18" charset="0"/>
                      </a:rPr>
                      <m:t>=</m:t>
                    </m:r>
                    <m:r>
                      <m:rPr>
                        <m:sty m:val="p"/>
                      </m:rPr>
                      <a:rPr lang="en-US" sz="1700" i="1" smtClean="0">
                        <a:latin typeface="Cambria Math" panose="02040503050406030204" pitchFamily="18" charset="0"/>
                      </a:rPr>
                      <m:t>max</m:t>
                    </m:r>
                    <m:d>
                      <m:dPr>
                        <m:ctrlPr>
                          <a:rPr lang="en-US" sz="1700" i="1" smtClean="0">
                            <a:latin typeface="Cambria Math" panose="02040503050406030204" pitchFamily="18" charset="0"/>
                          </a:rPr>
                        </m:ctrlPr>
                      </m:dPr>
                      <m:e>
                        <m:r>
                          <a:rPr lang="en-US" sz="1700" smtClean="0">
                            <a:latin typeface="Cambria Math" panose="02040503050406030204" pitchFamily="18" charset="0"/>
                          </a:rPr>
                          <m:t>0,</m:t>
                        </m:r>
                        <m:r>
                          <a:rPr lang="en-US" sz="1700" i="1" smtClean="0">
                            <a:latin typeface="Cambria Math" panose="02040503050406030204" pitchFamily="18" charset="0"/>
                          </a:rPr>
                          <m:t>𝑡</m:t>
                        </m:r>
                        <m:r>
                          <a:rPr lang="en-US" sz="1700"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𝑑</m:t>
                            </m:r>
                          </m:e>
                          <m:sub>
                            <m:r>
                              <a:rPr lang="en-US" sz="1700" i="1" smtClean="0">
                                <a:latin typeface="Cambria Math" panose="02040503050406030204" pitchFamily="18" charset="0"/>
                              </a:rPr>
                              <m:t>𝑗</m:t>
                            </m:r>
                          </m:sub>
                        </m:sSub>
                      </m:e>
                    </m:d>
                    <m:r>
                      <a:rPr lang="en-US" sz="1700" smtClean="0">
                        <a:latin typeface="Cambria Math" panose="02040503050406030204" pitchFamily="18" charset="0"/>
                      </a:rPr>
                      <m:t>, </m:t>
                    </m:r>
                    <m:r>
                      <a:rPr lang="en-US" sz="1700" i="1" smtClean="0">
                        <a:latin typeface="Cambria Math" panose="02040503050406030204" pitchFamily="18" charset="0"/>
                      </a:rPr>
                      <m:t>𝑗</m:t>
                    </m:r>
                    <m:r>
                      <a:rPr lang="en-US" sz="1700" smtClean="0">
                        <a:latin typeface="Cambria Math" panose="02040503050406030204" pitchFamily="18" charset="0"/>
                      </a:rPr>
                      <m:t>∈</m:t>
                    </m:r>
                    <m:r>
                      <a:rPr lang="en-US" sz="1700" b="1" i="1" smtClean="0">
                        <a:latin typeface="Cambria Math" panose="02040503050406030204" pitchFamily="18" charset="0"/>
                      </a:rPr>
                      <m:t>𝑽</m:t>
                    </m:r>
                    <m:r>
                      <a:rPr lang="en-US" sz="1700" smtClean="0">
                        <a:latin typeface="Cambria Math" panose="02040503050406030204" pitchFamily="18" charset="0"/>
                      </a:rPr>
                      <m:t>.</m:t>
                    </m:r>
                    <m:r>
                      <a:rPr lang="en-US" sz="1700" i="1" smtClean="0">
                        <a:latin typeface="Cambria Math" panose="02040503050406030204" pitchFamily="18" charset="0"/>
                      </a:rPr>
                      <m:t> </m:t>
                    </m:r>
                  </m:oMath>
                </a14:m>
                <a:endParaRPr lang="en-US" sz="1600" dirty="0"/>
              </a:p>
              <a:p>
                <a:pPr marL="2037600" lvl="1" indent="-284400">
                  <a:lnSpc>
                    <a:spcPct val="110000"/>
                  </a:lnSpc>
                </a:pPr>
                <a:r>
                  <a:rPr lang="en-US" dirty="0"/>
                  <a:t>From all values calculated in this way, find the minimum value that corresponds to job </a:t>
                </a:r>
                <a14:m>
                  <m:oMath xmlns:m="http://schemas.openxmlformats.org/officeDocument/2006/math">
                    <m:r>
                      <a:rPr lang="en-US" sz="1700" i="1" smtClean="0">
                        <a:latin typeface="Cambria Math" panose="02040503050406030204" pitchFamily="18" charset="0"/>
                      </a:rPr>
                      <m:t>𝑘</m:t>
                    </m:r>
                  </m:oMath>
                </a14:m>
                <a:r>
                  <a:rPr lang="en-US" sz="1600" dirty="0"/>
                  <a:t>:</a:t>
                </a:r>
              </a:p>
              <a:p>
                <a:pPr marL="2037600" lvl="1" indent="-284400">
                  <a:lnSpc>
                    <a:spcPct val="110000"/>
                  </a:lnSpc>
                </a:pPr>
                <a:endParaRPr lang="en-US" dirty="0"/>
              </a:p>
              <a:p>
                <a:pPr marL="1753200" lvl="1" indent="0">
                  <a:lnSpc>
                    <a:spcPct val="110000"/>
                  </a:lnSpc>
                  <a:spcBef>
                    <a:spcPts val="300"/>
                  </a:spcBef>
                  <a:buNone/>
                </a:pPr>
                <a:r>
                  <a:rPr lang="en-US" sz="1700" dirty="0"/>
                  <a:t>		</a:t>
                </a:r>
                <a:endParaRPr lang="en-US" sz="1600"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1084914" cy="4891367"/>
              </a:xfrm>
              <a:blipFill>
                <a:blip r:embed="rId2"/>
                <a:stretch>
                  <a:fillRect l="-220" t="-24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7F1C270A-DEF2-4BEC-8818-5DDBEA45552C}"/>
                  </a:ext>
                </a:extLst>
              </p:cNvPr>
              <p:cNvSpPr/>
              <p:nvPr/>
            </p:nvSpPr>
            <p:spPr>
              <a:xfrm>
                <a:off x="8626453" y="3060846"/>
                <a:ext cx="1171153"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𝑡</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7F1C270A-DEF2-4BEC-8818-5DDBEA45552C}"/>
                  </a:ext>
                </a:extLst>
              </p:cNvPr>
              <p:cNvSpPr>
                <a:spLocks noRot="1" noChangeAspect="1" noMove="1" noResize="1" noEditPoints="1" noAdjustHandles="1" noChangeArrowheads="1" noChangeShapeType="1" noTextEdit="1"/>
              </p:cNvSpPr>
              <p:nvPr/>
            </p:nvSpPr>
            <p:spPr>
              <a:xfrm>
                <a:off x="8626453" y="3060846"/>
                <a:ext cx="1171153" cy="83606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2B167BE4-6EC5-484F-9B30-8B042174B29C}"/>
                  </a:ext>
                </a:extLst>
              </p:cNvPr>
              <p:cNvSpPr/>
              <p:nvPr/>
            </p:nvSpPr>
            <p:spPr>
              <a:xfrm>
                <a:off x="6997699" y="5852871"/>
                <a:ext cx="1363963" cy="462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rPr>
                          </m:ctrlPr>
                        </m:sSubPr>
                        <m:e>
                          <m:r>
                            <a:rPr lang="cs-CZ" sz="1700" i="1">
                              <a:latin typeface="Cambria Math" panose="02040503050406030204" pitchFamily="18" charset="0"/>
                            </a:rPr>
                            <m:t>𝑓</m:t>
                          </m:r>
                        </m:e>
                        <m:sub>
                          <m:r>
                            <a:rPr lang="cs-CZ" sz="1700" i="1">
                              <a:latin typeface="Cambria Math" panose="02040503050406030204" pitchFamily="18" charset="0"/>
                            </a:rPr>
                            <m:t>𝑘</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min</m:t>
                                  </m:r>
                                </m:e>
                                <m:lim>
                                  <m:r>
                                    <a:rPr lang="cs-CZ" sz="1700" i="1">
                                      <a:latin typeface="Cambria Math" panose="02040503050406030204" pitchFamily="18" charset="0"/>
                                    </a:rPr>
                                    <m:t>𝑗</m:t>
                                  </m:r>
                                  <m:r>
                                    <a:rPr lang="cs-CZ" sz="1700" i="0">
                                      <a:latin typeface="Cambria Math" panose="02040503050406030204" pitchFamily="18" charset="0"/>
                                    </a:rPr>
                                    <m:t>∈</m:t>
                                  </m:r>
                                  <m:r>
                                    <a:rPr lang="cs-CZ" sz="1700" b="1" i="1" smtClean="0">
                                      <a:latin typeface="Cambria Math" panose="02040503050406030204" pitchFamily="18" charset="0"/>
                                    </a:rPr>
                                    <m:t>𝑽</m:t>
                                  </m:r>
                                </m:lim>
                              </m:limLow>
                            </m:fName>
                            <m:e>
                              <m:r>
                                <a:rPr lang="cs-CZ" sz="1700" b="0" i="1">
                                  <a:latin typeface="Cambria Math" panose="02040503050406030204" pitchFamily="18" charset="0"/>
                                </a:rPr>
                                <m:t>𝑓</m:t>
                              </m:r>
                            </m:e>
                          </m:func>
                        </m:e>
                        <m:sub>
                          <m:r>
                            <a:rPr lang="cs-CZ" sz="1700" b="0" i="1">
                              <a:latin typeface="Cambria Math" panose="02040503050406030204" pitchFamily="18" charset="0"/>
                            </a:rPr>
                            <m:t>𝑗</m:t>
                          </m:r>
                        </m:sub>
                      </m:sSub>
                      <m:r>
                        <a:rPr lang="cs-CZ" sz="1700" b="0" i="0">
                          <a:latin typeface="Cambria Math" panose="02040503050406030204" pitchFamily="18" charset="0"/>
                        </a:rPr>
                        <m:t>.</m:t>
                      </m:r>
                    </m:oMath>
                  </m:oMathPara>
                </a14:m>
                <a:endParaRPr lang="cs-CZ" sz="1700" dirty="0"/>
              </a:p>
            </p:txBody>
          </p:sp>
        </mc:Choice>
        <mc:Fallback xmlns="">
          <p:sp>
            <p:nvSpPr>
              <p:cNvPr id="16" name="Obdélník 15">
                <a:extLst>
                  <a:ext uri="{FF2B5EF4-FFF2-40B4-BE49-F238E27FC236}">
                    <a16:creationId xmlns:a16="http://schemas.microsoft.com/office/drawing/2014/main" id="{2B167BE4-6EC5-484F-9B30-8B042174B29C}"/>
                  </a:ext>
                </a:extLst>
              </p:cNvPr>
              <p:cNvSpPr>
                <a:spLocks noRot="1" noChangeAspect="1" noMove="1" noResize="1" noEditPoints="1" noAdjustHandles="1" noChangeArrowheads="1" noChangeShapeType="1" noTextEdit="1"/>
              </p:cNvSpPr>
              <p:nvPr/>
            </p:nvSpPr>
            <p:spPr>
              <a:xfrm>
                <a:off x="6997699" y="5852871"/>
                <a:ext cx="1363963" cy="462499"/>
              </a:xfrm>
              <a:prstGeom prst="rect">
                <a:avLst/>
              </a:prstGeom>
              <a:blipFill>
                <a:blip r:embed="rId4"/>
                <a:stretch>
                  <a:fillRect b="-5263"/>
                </a:stretch>
              </a:blipFill>
            </p:spPr>
            <p:txBody>
              <a:bodyPr/>
              <a:lstStyle/>
              <a:p>
                <a:r>
                  <a:rPr lang="cs-CZ">
                    <a:noFill/>
                  </a:rPr>
                  <a:t> </a:t>
                </a:r>
              </a:p>
            </p:txBody>
          </p:sp>
        </mc:Fallback>
      </mc:AlternateContent>
    </p:spTree>
    <p:extLst>
      <p:ext uri="{BB962C8B-B14F-4D97-AF65-F5344CB8AC3E}">
        <p14:creationId xmlns:p14="http://schemas.microsoft.com/office/powerpoint/2010/main" val="3824909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310975" cy="4526241"/>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Extensions of basic single machine scheduling model</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cs typeface="Times New Roman" panose="02020603050405020304" pitchFamily="18" charset="0"/>
                  </a:rPr>
                  <a:t>1</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d>
                          <m:dPr>
                            <m:begChr m:val="|"/>
                            <m:endChr m:val="|"/>
                            <m:ctrlPr>
                              <a:rPr lang="en-US" sz="1700" i="1" smtClean="0">
                                <a:latin typeface="Cambria Math" panose="02040503050406030204" pitchFamily="18" charset="0"/>
                                <a:ea typeface="Cambria Math" panose="02040503050406030204" pitchFamily="18" charset="0"/>
                              </a:rPr>
                            </m:ctrlPr>
                          </m:dPr>
                          <m:e>
                            <m:r>
                              <a:rPr lang="en-US" sz="1700" i="1" smtClean="0">
                                <a:latin typeface="Cambria Math" panose="02040503050406030204" pitchFamily="18" charset="0"/>
                                <a:ea typeface="Cambria Math" panose="02040503050406030204" pitchFamily="18" charset="0"/>
                              </a:rPr>
                              <m:t>𝑝𝑟𝑒𝑐</m:t>
                            </m:r>
                          </m:e>
                        </m:d>
                        <m:r>
                          <a:rPr lang="en-US" sz="1700" i="1" smtClean="0">
                            <a:latin typeface="Cambria Math" panose="02040503050406030204" pitchFamily="18" charset="0"/>
                            <a:ea typeface="Cambria Math" panose="02040503050406030204" pitchFamily="18" charset="0"/>
                          </a:rPr>
                          <m:t>𝑇</m:t>
                        </m:r>
                      </m:e>
                      <m:sub>
                        <m:r>
                          <m:rPr>
                            <m:sty m:val="p"/>
                          </m:rPr>
                          <a:rPr lang="en-US" sz="1700" i="1" smtClean="0">
                            <a:latin typeface="Cambria Math" panose="02040503050406030204" pitchFamily="18" charset="0"/>
                            <a:ea typeface="Cambria Math" panose="02040503050406030204" pitchFamily="18" charset="0"/>
                            <a:cs typeface="Times New Roman" panose="02020603050405020304" pitchFamily="18" charset="0"/>
                          </a:rPr>
                          <m:t>max</m:t>
                        </m:r>
                      </m:sub>
                    </m:sSub>
                  </m:oMath>
                </a14:m>
                <a:r>
                  <a:rPr lang="en-US" sz="1700"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Extension of Lawler's algorithm – continued</a:t>
                </a:r>
              </a:p>
              <a:p>
                <a:pPr marL="1656000" lvl="1" indent="-284400">
                  <a:lnSpc>
                    <a:spcPct val="110000"/>
                  </a:lnSpc>
                </a:pPr>
                <a:r>
                  <a:rPr lang="en-US" dirty="0">
                    <a:ea typeface="Cambria Math" panose="02040503050406030204" pitchFamily="18" charset="0"/>
                  </a:rPr>
                  <a:t>Step 3</a:t>
                </a:r>
              </a:p>
              <a:p>
                <a:pPr marL="2037600" lvl="1" indent="-284400">
                  <a:lnSpc>
                    <a:spcPct val="110000"/>
                  </a:lnSpc>
                </a:pPr>
                <a:r>
                  <a:rPr lang="en-US" dirty="0"/>
                  <a:t>Job </a:t>
                </a:r>
                <a14:m>
                  <m:oMath xmlns:m="http://schemas.openxmlformats.org/officeDocument/2006/math">
                    <m:r>
                      <a:rPr lang="en-US" sz="1700" i="1">
                        <a:latin typeface="Cambria Math" panose="02040503050406030204" pitchFamily="18" charset="0"/>
                      </a:rPr>
                      <m:t>𝑘</m:t>
                    </m:r>
                  </m:oMath>
                </a14:m>
                <a:r>
                  <a:rPr lang="en-US" dirty="0"/>
                  <a:t> is scheduled to end at time </a:t>
                </a:r>
                <a14:m>
                  <m:oMath xmlns:m="http://schemas.openxmlformats.org/officeDocument/2006/math">
                    <m:r>
                      <a:rPr lang="en-US" sz="1700" i="1">
                        <a:latin typeface="Cambria Math" panose="02040503050406030204" pitchFamily="18" charset="0"/>
                      </a:rPr>
                      <m:t>𝑡</m:t>
                    </m:r>
                    <m:r>
                      <a:rPr lang="en-US" sz="1700" i="1">
                        <a:latin typeface="Cambria Math" panose="02040503050406030204" pitchFamily="18" charset="0"/>
                      </a:rPr>
                      <m:t>,</m:t>
                    </m:r>
                  </m:oMath>
                </a14:m>
                <a:r>
                  <a:rPr lang="en-US" dirty="0"/>
                  <a:t> </a:t>
                </a:r>
                <a:r>
                  <a:rPr lang="en-US" dirty="0" err="1"/>
                  <a:t>tj</a:t>
                </a:r>
                <a:r>
                  <a:rPr lang="en-US" dirty="0"/>
                  <a:t>. </a:t>
                </a:r>
                <a14:m>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𝐶</m:t>
                        </m:r>
                      </m:e>
                      <m:sub>
                        <m:r>
                          <a:rPr lang="en-US" sz="1700" i="1">
                            <a:latin typeface="Cambria Math" panose="02040503050406030204" pitchFamily="18" charset="0"/>
                          </a:rPr>
                          <m:t>𝑘</m:t>
                        </m:r>
                      </m:sub>
                    </m:sSub>
                    <m:r>
                      <a:rPr lang="en-US" sz="1700" i="1">
                        <a:latin typeface="Cambria Math" panose="02040503050406030204" pitchFamily="18" charset="0"/>
                      </a:rPr>
                      <m:t>=</m:t>
                    </m:r>
                    <m:r>
                      <a:rPr lang="en-US" sz="1700" i="1">
                        <a:latin typeface="Cambria Math" panose="02040503050406030204" pitchFamily="18" charset="0"/>
                      </a:rPr>
                      <m:t>𝑡</m:t>
                    </m:r>
                    <m:r>
                      <a:rPr lang="en-US" sz="1700" i="1">
                        <a:latin typeface="Cambria Math" panose="02040503050406030204" pitchFamily="18" charset="0"/>
                      </a:rPr>
                      <m:t>.</m:t>
                    </m:r>
                  </m:oMath>
                </a14:m>
                <a:r>
                  <a:rPr lang="en-US" dirty="0"/>
                  <a:t> </a:t>
                </a:r>
              </a:p>
              <a:p>
                <a:pPr marL="2037600" lvl="1" indent="-284400">
                  <a:lnSpc>
                    <a:spcPct val="110000"/>
                  </a:lnSpc>
                </a:pPr>
                <a:r>
                  <a:rPr lang="en-US" dirty="0"/>
                  <a:t>Modify the value of </a:t>
                </a:r>
                <a14:m>
                  <m:oMath xmlns:m="http://schemas.openxmlformats.org/officeDocument/2006/math">
                    <m:r>
                      <a:rPr lang="en-US" sz="1700" i="1">
                        <a:latin typeface="Cambria Math" panose="02040503050406030204" pitchFamily="18" charset="0"/>
                      </a:rPr>
                      <m:t>𝑡</m:t>
                    </m:r>
                  </m:oMath>
                </a14:m>
                <a:r>
                  <a:rPr lang="en-US" dirty="0"/>
                  <a:t> and the set of unscheduled jobs: </a:t>
                </a:r>
              </a:p>
              <a:p>
                <a:pPr marL="2037600" lvl="1" indent="-284400">
                  <a:lnSpc>
                    <a:spcPct val="110000"/>
                  </a:lnSpc>
                </a:pPr>
                <a:endParaRPr lang="en-US" sz="2000" dirty="0">
                  <a:latin typeface="Times New Roman" panose="02020603050405020304" pitchFamily="18" charset="0"/>
                  <a:cs typeface="Times New Roman" panose="02020603050405020304" pitchFamily="18" charset="0"/>
                </a:endParaRPr>
              </a:p>
              <a:p>
                <a:pPr marL="2037600" lvl="1" indent="-284400">
                  <a:lnSpc>
                    <a:spcPct val="110000"/>
                  </a:lnSpc>
                </a:pPr>
                <a:r>
                  <a:rPr lang="en-US" dirty="0"/>
                  <a:t>If </a:t>
                </a:r>
                <a14:m>
                  <m:oMath xmlns:m="http://schemas.openxmlformats.org/officeDocument/2006/math">
                    <m:r>
                      <a:rPr lang="en-US" sz="1700" i="1">
                        <a:latin typeface="Cambria Math" panose="02040503050406030204" pitchFamily="18" charset="0"/>
                      </a:rPr>
                      <m:t>𝑡</m:t>
                    </m:r>
                    <m:r>
                      <a:rPr lang="en-US" sz="1700" i="1">
                        <a:latin typeface="Cambria Math" panose="02040503050406030204" pitchFamily="18" charset="0"/>
                      </a:rPr>
                      <m:t>=0</m:t>
                    </m:r>
                  </m:oMath>
                </a14:m>
                <a:r>
                  <a:rPr lang="en-US" dirty="0"/>
                  <a:t> or also </a:t>
                </a:r>
                <a14:m>
                  <m:oMath xmlns:m="http://schemas.openxmlformats.org/officeDocument/2006/math">
                    <m:r>
                      <a:rPr lang="en-US" sz="1700" b="1" i="1">
                        <a:latin typeface="Cambria Math" panose="02040503050406030204" pitchFamily="18" charset="0"/>
                      </a:rPr>
                      <m:t>𝑼</m:t>
                    </m:r>
                    <m:r>
                      <a:rPr lang="en-US" sz="1700" i="1">
                        <a:latin typeface="Cambria Math" panose="02040503050406030204" pitchFamily="18" charset="0"/>
                      </a:rPr>
                      <m:t>=∅</m:t>
                    </m:r>
                  </m:oMath>
                </a14:m>
                <a:r>
                  <a:rPr lang="en-US" dirty="0"/>
                  <a:t> then the optimal schedule is found, otherwise go to step 2.</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5"/>
                <a:ext cx="11310975" cy="4526241"/>
              </a:xfrm>
              <a:blipFill>
                <a:blip r:embed="rId2"/>
                <a:stretch>
                  <a:fillRect l="-216" t="-26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F1A262E8-D92D-4346-9F69-ED55D729BB9E}"/>
                  </a:ext>
                </a:extLst>
              </p:cNvPr>
              <p:cNvSpPr/>
              <p:nvPr/>
            </p:nvSpPr>
            <p:spPr>
              <a:xfrm>
                <a:off x="3398690" y="3657771"/>
                <a:ext cx="2287421"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𝑡</m:t>
                      </m:r>
                      <m:r>
                        <a:rPr lang="cs-CZ" sz="1700" i="0">
                          <a:latin typeface="Cambria Math" panose="02040503050406030204" pitchFamily="18" charset="0"/>
                        </a:rPr>
                        <m:t>=</m:t>
                      </m:r>
                      <m:r>
                        <a:rPr lang="cs-CZ" sz="1700" i="1">
                          <a:latin typeface="Cambria Math" panose="02040503050406030204" pitchFamily="18" charset="0"/>
                        </a:rPr>
                        <m:t>𝑡</m:t>
                      </m:r>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𝑘</m:t>
                          </m:r>
                        </m:sub>
                      </m:sSub>
                      <m:r>
                        <a:rPr lang="cs-CZ" sz="1700" i="0">
                          <a:latin typeface="Cambria Math" panose="02040503050406030204" pitchFamily="18" charset="0"/>
                        </a:rPr>
                        <m:t>, </m:t>
                      </m:r>
                      <m:r>
                        <a:rPr lang="cs-CZ" sz="1700" b="1" i="1">
                          <a:latin typeface="Cambria Math" panose="02040503050406030204" pitchFamily="18" charset="0"/>
                        </a:rPr>
                        <m:t>𝑼</m:t>
                      </m:r>
                      <m:r>
                        <a:rPr lang="cs-CZ" sz="1700" b="0" i="0">
                          <a:latin typeface="Cambria Math" panose="02040503050406030204" pitchFamily="18" charset="0"/>
                        </a:rPr>
                        <m:t>=</m:t>
                      </m:r>
                      <m:r>
                        <a:rPr lang="cs-CZ" sz="1700" b="1" i="1">
                          <a:latin typeface="Cambria Math" panose="02040503050406030204" pitchFamily="18" charset="0"/>
                        </a:rPr>
                        <m:t>𝑼</m:t>
                      </m:r>
                      <m:r>
                        <a:rPr lang="cs-CZ" sz="1700" b="0" i="0">
                          <a:latin typeface="Cambria Math" panose="02040503050406030204" pitchFamily="18" charset="0"/>
                        </a:rPr>
                        <m:t>\</m:t>
                      </m:r>
                      <m:d>
                        <m:dPr>
                          <m:begChr m:val="{"/>
                          <m:endChr m:val="}"/>
                          <m:ctrlPr>
                            <a:rPr lang="cs-CZ" sz="1700" b="0" i="1">
                              <a:latin typeface="Cambria Math" panose="02040503050406030204" pitchFamily="18" charset="0"/>
                            </a:rPr>
                          </m:ctrlPr>
                        </m:dPr>
                        <m:e>
                          <m:r>
                            <a:rPr lang="cs-CZ" sz="1700" b="0" i="1">
                              <a:latin typeface="Cambria Math" panose="02040503050406030204" pitchFamily="18" charset="0"/>
                            </a:rPr>
                            <m:t>𝑘</m:t>
                          </m:r>
                        </m:e>
                      </m:d>
                      <m:r>
                        <a:rPr lang="cs-CZ" sz="1700" b="0" i="0">
                          <a:latin typeface="Cambria Math" panose="02040503050406030204" pitchFamily="18" charset="0"/>
                        </a:rPr>
                        <m:t>.</m:t>
                      </m:r>
                    </m:oMath>
                  </m:oMathPara>
                </a14:m>
                <a:endParaRPr lang="cs-CZ" sz="1700" dirty="0"/>
              </a:p>
            </p:txBody>
          </p:sp>
        </mc:Choice>
        <mc:Fallback xmlns="">
          <p:sp>
            <p:nvSpPr>
              <p:cNvPr id="17" name="Obdélník 16">
                <a:extLst>
                  <a:ext uri="{FF2B5EF4-FFF2-40B4-BE49-F238E27FC236}">
                    <a16:creationId xmlns:a16="http://schemas.microsoft.com/office/drawing/2014/main" id="{F1A262E8-D92D-4346-9F69-ED55D729BB9E}"/>
                  </a:ext>
                </a:extLst>
              </p:cNvPr>
              <p:cNvSpPr>
                <a:spLocks noRot="1" noChangeAspect="1" noMove="1" noResize="1" noEditPoints="1" noAdjustHandles="1" noChangeArrowheads="1" noChangeShapeType="1" noTextEdit="1"/>
              </p:cNvSpPr>
              <p:nvPr/>
            </p:nvSpPr>
            <p:spPr>
              <a:xfrm>
                <a:off x="3398690" y="3657771"/>
                <a:ext cx="2287421" cy="353943"/>
              </a:xfrm>
              <a:prstGeom prst="rect">
                <a:avLst/>
              </a:prstGeom>
              <a:blipFill>
                <a:blip r:embed="rId3"/>
                <a:stretch>
                  <a:fillRect b="-10345"/>
                </a:stretch>
              </a:blipFill>
            </p:spPr>
            <p:txBody>
              <a:bodyPr/>
              <a:lstStyle/>
              <a:p>
                <a:r>
                  <a:rPr lang="cs-CZ">
                    <a:noFill/>
                  </a:rPr>
                  <a:t> </a:t>
                </a:r>
              </a:p>
            </p:txBody>
          </p:sp>
        </mc:Fallback>
      </mc:AlternateContent>
    </p:spTree>
    <p:extLst>
      <p:ext uri="{BB962C8B-B14F-4D97-AF65-F5344CB8AC3E}">
        <p14:creationId xmlns:p14="http://schemas.microsoft.com/office/powerpoint/2010/main" val="4340071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310975" cy="2896746"/>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Extensions of basic single machine scheduling model</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cs typeface="Times New Roman" panose="02020603050405020304" pitchFamily="18" charset="0"/>
                  </a:rPr>
                  <a:t>1</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d>
                          <m:dPr>
                            <m:begChr m:val="|"/>
                            <m:endChr m:val="|"/>
                            <m:ctrlPr>
                              <a:rPr lang="en-US" sz="1700" i="1" smtClean="0">
                                <a:latin typeface="Cambria Math" panose="02040503050406030204" pitchFamily="18" charset="0"/>
                                <a:ea typeface="Cambria Math" panose="02040503050406030204" pitchFamily="18" charset="0"/>
                              </a:rPr>
                            </m:ctrlPr>
                          </m:dPr>
                          <m:e>
                            <m:r>
                              <a:rPr lang="en-US" sz="1700" i="1" smtClean="0">
                                <a:latin typeface="Cambria Math" panose="02040503050406030204" pitchFamily="18" charset="0"/>
                                <a:ea typeface="Cambria Math" panose="02040503050406030204" pitchFamily="18" charset="0"/>
                              </a:rPr>
                              <m:t>𝑝𝑟𝑒𝑐</m:t>
                            </m:r>
                          </m:e>
                        </m:d>
                        <m:r>
                          <a:rPr lang="en-US" sz="1700" i="1" smtClean="0">
                            <a:latin typeface="Cambria Math" panose="02040503050406030204" pitchFamily="18" charset="0"/>
                            <a:ea typeface="Cambria Math" panose="02040503050406030204" pitchFamily="18" charset="0"/>
                          </a:rPr>
                          <m:t>𝑇</m:t>
                        </m:r>
                      </m:e>
                      <m:sub>
                        <m:r>
                          <m:rPr>
                            <m:sty m:val="p"/>
                          </m:rPr>
                          <a:rPr lang="en-US" sz="1700" i="1" smtClean="0">
                            <a:latin typeface="Cambria Math" panose="02040503050406030204" pitchFamily="18" charset="0"/>
                            <a:ea typeface="Cambria Math" panose="02040503050406030204" pitchFamily="18" charset="0"/>
                            <a:cs typeface="Times New Roman" panose="02020603050405020304" pitchFamily="18" charset="0"/>
                          </a:rPr>
                          <m:t>max</m:t>
                        </m:r>
                      </m:sub>
                    </m:sSub>
                  </m:oMath>
                </a14:m>
                <a:r>
                  <a:rPr lang="en-US" sz="1700"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Example</a:t>
                </a:r>
              </a:p>
              <a:p>
                <a:pPr marL="1656000" lvl="1" indent="-284400">
                  <a:lnSpc>
                    <a:spcPct val="110000"/>
                  </a:lnSpc>
                </a:pPr>
                <a:r>
                  <a:rPr lang="en-US" dirty="0">
                    <a:ea typeface="Cambria Math" panose="02040503050406030204" pitchFamily="18" charset="0"/>
                  </a:rPr>
                  <a:t>Make a schedule for 6 jobs, given by the precedence graph. The table shows the processing times of the jobs and their due times (both values are in hours). </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1310975" cy="2896746"/>
              </a:xfrm>
              <a:blipFill>
                <a:blip r:embed="rId2"/>
                <a:stretch>
                  <a:fillRect l="-216" t="-421" r="-270"/>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A216D99B-3866-49D3-ACB9-4984433774B6}"/>
              </a:ext>
            </a:extLst>
          </p:cNvPr>
          <p:cNvPicPr>
            <a:picLocks noChangeAspect="1"/>
          </p:cNvPicPr>
          <p:nvPr/>
        </p:nvPicPr>
        <p:blipFill>
          <a:blip r:embed="rId3"/>
          <a:stretch>
            <a:fillRect/>
          </a:stretch>
        </p:blipFill>
        <p:spPr>
          <a:xfrm>
            <a:off x="2598582" y="3456922"/>
            <a:ext cx="2965351" cy="1521694"/>
          </a:xfrm>
          <a:prstGeom prst="rect">
            <a:avLst/>
          </a:prstGeom>
        </p:spPr>
      </p:pic>
      <p:pic>
        <p:nvPicPr>
          <p:cNvPr id="3" name="Obrázek 2">
            <a:extLst>
              <a:ext uri="{FF2B5EF4-FFF2-40B4-BE49-F238E27FC236}">
                <a16:creationId xmlns:a16="http://schemas.microsoft.com/office/drawing/2014/main" id="{1303B5FF-385C-48BD-A02D-36F9580582B1}"/>
              </a:ext>
            </a:extLst>
          </p:cNvPr>
          <p:cNvPicPr>
            <a:picLocks noChangeAspect="1"/>
          </p:cNvPicPr>
          <p:nvPr/>
        </p:nvPicPr>
        <p:blipFill>
          <a:blip r:embed="rId4"/>
          <a:stretch>
            <a:fillRect/>
          </a:stretch>
        </p:blipFill>
        <p:spPr>
          <a:xfrm>
            <a:off x="5961234" y="3456922"/>
            <a:ext cx="3850263" cy="1015682"/>
          </a:xfrm>
          <a:prstGeom prst="rect">
            <a:avLst/>
          </a:prstGeom>
        </p:spPr>
      </p:pic>
      <p:pic>
        <p:nvPicPr>
          <p:cNvPr id="5" name="Obrázek 4">
            <a:extLst>
              <a:ext uri="{FF2B5EF4-FFF2-40B4-BE49-F238E27FC236}">
                <a16:creationId xmlns:a16="http://schemas.microsoft.com/office/drawing/2014/main" id="{B689C2B2-CA53-4F7C-A380-864D9AE5B21C}"/>
              </a:ext>
            </a:extLst>
          </p:cNvPr>
          <p:cNvPicPr>
            <a:picLocks noChangeAspect="1"/>
          </p:cNvPicPr>
          <p:nvPr/>
        </p:nvPicPr>
        <p:blipFill>
          <a:blip r:embed="rId5"/>
          <a:stretch>
            <a:fillRect/>
          </a:stretch>
        </p:blipFill>
        <p:spPr>
          <a:xfrm>
            <a:off x="5291931" y="4978616"/>
            <a:ext cx="4155394" cy="980322"/>
          </a:xfrm>
          <a:prstGeom prst="rect">
            <a:avLst/>
          </a:prstGeom>
        </p:spPr>
      </p:pic>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E1820171-5FB9-439A-B541-66D06454115D}"/>
                  </a:ext>
                </a:extLst>
              </p:cNvPr>
              <p:cNvSpPr/>
              <p:nvPr/>
            </p:nvSpPr>
            <p:spPr>
              <a:xfrm>
                <a:off x="5961234" y="4528023"/>
                <a:ext cx="4075668" cy="362984"/>
              </a:xfrm>
              <a:prstGeom prst="rect">
                <a:avLst/>
              </a:prstGeom>
            </p:spPr>
            <p:txBody>
              <a:bodyPr wrap="none">
                <a:spAutoFit/>
              </a:bodyPr>
              <a:lstStyle/>
              <a:p>
                <a:r>
                  <a:rPr lang="en-US" sz="1600">
                    <a:latin typeface="Arial" panose="020B0604020202020204" pitchFamily="34" charset="0"/>
                    <a:ea typeface="Cambria Math" panose="02040503050406030204" pitchFamily="18" charset="0"/>
                    <a:cs typeface="Arial" panose="020B0604020202020204" pitchFamily="34" charset="0"/>
                  </a:rPr>
                  <a:t>Optimal schedule: </a:t>
                </a:r>
                <a14:m>
                  <m:oMath xmlns:m="http://schemas.openxmlformats.org/officeDocument/2006/math">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𝐷</m:t>
                            </m:r>
                          </m:e>
                          <m:sub>
                            <m:r>
                              <a:rPr lang="en-US"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𝐷</m:t>
                            </m:r>
                          </m:e>
                          <m:sub>
                            <m:r>
                              <a:rPr lang="en-US" i="1" smtClean="0">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𝐷</m:t>
                            </m:r>
                          </m:e>
                          <m:sub>
                            <m:r>
                              <a:rPr lang="en-US" i="1" smtClean="0">
                                <a:latin typeface="Cambria Math" panose="02040503050406030204" pitchFamily="18" charset="0"/>
                                <a:ea typeface="Cambria Math" panose="02040503050406030204" pitchFamily="18" charset="0"/>
                              </a:rPr>
                              <m:t>4</m:t>
                            </m:r>
                          </m:sub>
                        </m:sSub>
                        <m:r>
                          <a:rPr lang="en-US"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𝐷</m:t>
                            </m:r>
                          </m:e>
                          <m:sub>
                            <m:r>
                              <a:rPr lang="en-US" i="1" smtClean="0">
                                <a:latin typeface="Cambria Math" panose="02040503050406030204" pitchFamily="18" charset="0"/>
                                <a:ea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𝐷</m:t>
                            </m:r>
                          </m:e>
                          <m:sub>
                            <m:r>
                              <a:rPr lang="en-US" i="1" smtClean="0">
                                <a:latin typeface="Cambria Math" panose="02040503050406030204" pitchFamily="18" charset="0"/>
                                <a:ea typeface="Cambria Math" panose="02040503050406030204" pitchFamily="18" charset="0"/>
                              </a:rPr>
                              <m:t>5</m:t>
                            </m:r>
                          </m:sub>
                        </m:sSub>
                        <m:r>
                          <a:rPr lang="en-US"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𝐷</m:t>
                            </m:r>
                          </m:e>
                          <m:sub>
                            <m:r>
                              <a:rPr lang="en-US" i="1" smtClean="0">
                                <a:latin typeface="Cambria Math" panose="02040503050406030204" pitchFamily="18" charset="0"/>
                                <a:ea typeface="Cambria Math" panose="02040503050406030204" pitchFamily="18" charset="0"/>
                              </a:rPr>
                              <m:t>6</m:t>
                            </m:r>
                          </m:sub>
                        </m:sSub>
                      </m:e>
                    </m:d>
                  </m:oMath>
                </a14:m>
                <a:r>
                  <a:rPr lang="en-US" sz="1700">
                    <a:latin typeface="Cambria Math" panose="02040503050406030204" pitchFamily="18" charset="0"/>
                    <a:ea typeface="Cambria Math" panose="02040503050406030204" pitchFamily="18" charset="0"/>
                  </a:rPr>
                  <a:t> </a:t>
                </a:r>
              </a:p>
            </p:txBody>
          </p:sp>
        </mc:Choice>
        <mc:Fallback xmlns="">
          <p:sp>
            <p:nvSpPr>
              <p:cNvPr id="12" name="Obdélník 11">
                <a:extLst>
                  <a:ext uri="{FF2B5EF4-FFF2-40B4-BE49-F238E27FC236}">
                    <a16:creationId xmlns:a16="http://schemas.microsoft.com/office/drawing/2014/main" id="{E1820171-5FB9-439A-B541-66D06454115D}"/>
                  </a:ext>
                </a:extLst>
              </p:cNvPr>
              <p:cNvSpPr>
                <a:spLocks noRot="1" noChangeAspect="1" noMove="1" noResize="1" noEditPoints="1" noAdjustHandles="1" noChangeArrowheads="1" noChangeShapeType="1" noTextEdit="1"/>
              </p:cNvSpPr>
              <p:nvPr/>
            </p:nvSpPr>
            <p:spPr>
              <a:xfrm>
                <a:off x="5961234" y="4528023"/>
                <a:ext cx="4075668" cy="362984"/>
              </a:xfrm>
              <a:prstGeom prst="rect">
                <a:avLst/>
              </a:prstGeom>
              <a:blipFill>
                <a:blip r:embed="rId6"/>
                <a:stretch>
                  <a:fillRect l="-898" b="-2203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88187411-5E86-46CC-BB2A-8DD5779FB344}"/>
                  </a:ext>
                </a:extLst>
              </p:cNvPr>
              <p:cNvSpPr/>
              <p:nvPr/>
            </p:nvSpPr>
            <p:spPr>
              <a:xfrm>
                <a:off x="9702485" y="5033482"/>
                <a:ext cx="1489575" cy="353943"/>
              </a:xfrm>
              <a:prstGeom prst="rect">
                <a:avLst/>
              </a:prstGeom>
            </p:spPr>
            <p:txBody>
              <a:bodyPr wrap="none">
                <a:spAutoFit/>
              </a:bodyPr>
              <a:lstStyle/>
              <a:p>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𝑇</m:t>
                        </m:r>
                      </m:e>
                      <m:sub>
                        <m:r>
                          <m:rPr>
                            <m:sty m:val="p"/>
                          </m:rP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max</m:t>
                        </m:r>
                      </m:sub>
                    </m:sSub>
                  </m:oMath>
                </a14:m>
                <a:r>
                  <a:rPr lang="en-US" sz="1700">
                    <a:effectLst/>
                    <a:latin typeface="Cambria Math" panose="02040503050406030204" pitchFamily="18" charset="0"/>
                    <a:ea typeface="Cambria Math" panose="02040503050406030204" pitchFamily="18" charset="0"/>
                  </a:rPr>
                  <a:t> = 2 hour</a:t>
                </a:r>
                <a:endParaRPr lang="en-US" sz="1700">
                  <a:latin typeface="Cambria Math" panose="02040503050406030204" pitchFamily="18" charset="0"/>
                  <a:ea typeface="Cambria Math" panose="02040503050406030204" pitchFamily="18" charset="0"/>
                </a:endParaRPr>
              </a:p>
            </p:txBody>
          </p:sp>
        </mc:Choice>
        <mc:Fallback xmlns="">
          <p:sp>
            <p:nvSpPr>
              <p:cNvPr id="14" name="Obdélník 13">
                <a:extLst>
                  <a:ext uri="{FF2B5EF4-FFF2-40B4-BE49-F238E27FC236}">
                    <a16:creationId xmlns:a16="http://schemas.microsoft.com/office/drawing/2014/main" id="{88187411-5E86-46CC-BB2A-8DD5779FB344}"/>
                  </a:ext>
                </a:extLst>
              </p:cNvPr>
              <p:cNvSpPr>
                <a:spLocks noRot="1" noChangeAspect="1" noMove="1" noResize="1" noEditPoints="1" noAdjustHandles="1" noChangeArrowheads="1" noChangeShapeType="1" noTextEdit="1"/>
              </p:cNvSpPr>
              <p:nvPr/>
            </p:nvSpPr>
            <p:spPr>
              <a:xfrm>
                <a:off x="9702485" y="5033482"/>
                <a:ext cx="1489575" cy="353943"/>
              </a:xfrm>
              <a:prstGeom prst="rect">
                <a:avLst/>
              </a:prstGeom>
              <a:blipFill>
                <a:blip r:embed="rId7"/>
                <a:stretch>
                  <a:fillRect t="-6897" r="-1230" b="-22414"/>
                </a:stretch>
              </a:blipFill>
            </p:spPr>
            <p:txBody>
              <a:bodyPr/>
              <a:lstStyle/>
              <a:p>
                <a:r>
                  <a:rPr lang="cs-CZ">
                    <a:noFill/>
                  </a:rPr>
                  <a:t> </a:t>
                </a:r>
              </a:p>
            </p:txBody>
          </p:sp>
        </mc:Fallback>
      </mc:AlternateContent>
    </p:spTree>
    <p:extLst>
      <p:ext uri="{BB962C8B-B14F-4D97-AF65-F5344CB8AC3E}">
        <p14:creationId xmlns:p14="http://schemas.microsoft.com/office/powerpoint/2010/main" val="36081600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176354"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Extensions of basic single machine scheduling model</a:t>
                </a:r>
              </a:p>
              <a:p>
                <a:pPr marL="896400" lvl="1" indent="-284400">
                  <a:lnSpc>
                    <a:spcPct val="110000"/>
                  </a:lnSpc>
                </a:pPr>
                <a:r>
                  <a:rPr lang="en-US">
                    <a:ea typeface="Cambria Math" panose="02040503050406030204" pitchFamily="18" charset="0"/>
                  </a:rPr>
                  <a:t>Model </a:t>
                </a:r>
                <a:r>
                  <a:rPr lang="en-US" sz="1700">
                    <a:latin typeface="Cambria Math" panose="02040503050406030204" pitchFamily="18" charset="0"/>
                    <a:ea typeface="Cambria Math" panose="02040503050406030204" pitchFamily="18" charset="0"/>
                    <a:cs typeface="Times New Roman" panose="02020603050405020304" pitchFamily="18" charset="0"/>
                  </a:rPr>
                  <a:t>1</a:t>
                </a:r>
                <a14:m>
                  <m:oMath xmlns:m="http://schemas.openxmlformats.org/officeDocument/2006/math">
                    <m:sSub>
                      <m:sSubPr>
                        <m:ctrlPr>
                          <a:rPr lang="en-US" sz="1700" i="1" smtClean="0">
                            <a:latin typeface="Cambria Math" panose="02040503050406030204" pitchFamily="18" charset="0"/>
                          </a:rPr>
                        </m:ctrlPr>
                      </m:sSubPr>
                      <m:e>
                        <m:d>
                          <m:dPr>
                            <m:begChr m:val="|"/>
                            <m:endChr m:val="|"/>
                            <m:ctrlPr>
                              <a:rPr lang="en-US" sz="1700" i="1" smtClean="0">
                                <a:latin typeface="Cambria Math" panose="02040503050406030204" pitchFamily="18" charset="0"/>
                              </a:rPr>
                            </m:ctrlPr>
                          </m:dPr>
                          <m:e>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𝑠</m:t>
                                </m:r>
                              </m:e>
                              <m:sub>
                                <m:r>
                                  <a:rPr lang="en-US" sz="1700" i="1" smtClean="0">
                                    <a:latin typeface="Cambria Math" panose="02040503050406030204" pitchFamily="18" charset="0"/>
                                  </a:rPr>
                                  <m:t>𝑗𝑘</m:t>
                                </m:r>
                              </m:sub>
                            </m:sSub>
                          </m:e>
                        </m:d>
                        <m:r>
                          <a:rPr lang="en-US" sz="1700" i="1" smtClean="0">
                            <a:latin typeface="Cambria Math" panose="02040503050406030204" pitchFamily="18" charset="0"/>
                          </a:rPr>
                          <m:t>𝐶</m:t>
                        </m:r>
                      </m:e>
                      <m:sub>
                        <m:r>
                          <m:rPr>
                            <m:sty m:val="p"/>
                          </m:rPr>
                          <a:rPr lang="en-US" sz="1700" i="1" smtClean="0">
                            <a:latin typeface="Cambria Math" panose="02040503050406030204" pitchFamily="18" charset="0"/>
                          </a:rPr>
                          <m:t>max</m:t>
                        </m:r>
                      </m:sub>
                    </m:sSub>
                  </m:oMath>
                </a14:m>
                <a:endParaRPr lang="en-US" sz="1700">
                  <a:latin typeface="Cambria Math" panose="02040503050406030204" pitchFamily="18" charset="0"/>
                  <a:ea typeface="Cambria Math" panose="02040503050406030204" pitchFamily="18" charset="0"/>
                </a:endParaRPr>
              </a:p>
              <a:p>
                <a:pPr marL="1278000" lvl="1" indent="-284400">
                  <a:lnSpc>
                    <a:spcPct val="110000"/>
                  </a:lnSpc>
                </a:pPr>
                <a:r>
                  <a:rPr lang="en-US">
                    <a:ea typeface="Cambria Math" panose="02040503050406030204" pitchFamily="18" charset="0"/>
                  </a:rPr>
                  <a:t>The setup times of jobs depends on their order in the schedule (release of condition </a:t>
                </a:r>
                <a:r>
                  <a:rPr lang="en-US" sz="1600"/>
                  <a:t>S</a:t>
                </a:r>
                <a:r>
                  <a:rPr lang="en-US" sz="1600" baseline="-25000"/>
                  <a:t>3</a:t>
                </a:r>
                <a:r>
                  <a:rPr lang="en-US">
                    <a:ea typeface="Cambria Math" panose="02040503050406030204" pitchFamily="18" charset="0"/>
                  </a:rPr>
                  <a:t>):</a:t>
                </a:r>
              </a:p>
              <a:p>
                <a:pPr marL="1527175" lvl="1" indent="0">
                  <a:lnSpc>
                    <a:spcPct val="110000"/>
                  </a:lnSpc>
                  <a:buNone/>
                  <a:tabLst>
                    <a:tab pos="1970088" algn="l"/>
                  </a:tabLst>
                </a:pP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𝑠</m:t>
                        </m:r>
                      </m:e>
                      <m:sub>
                        <m:r>
                          <a:rPr lang="en-US" sz="1700" i="1" smtClean="0">
                            <a:latin typeface="Cambria Math" panose="02040503050406030204" pitchFamily="18" charset="0"/>
                          </a:rPr>
                          <m:t>𝑗𝑘</m:t>
                        </m:r>
                      </m:sub>
                    </m:sSub>
                  </m:oMath>
                </a14:m>
                <a:r>
                  <a:rPr lang="en-US">
                    <a:ea typeface="Cambria Math" panose="02040503050406030204" pitchFamily="18" charset="0"/>
                  </a:rPr>
                  <a:t>	setup time for start of processing job </a:t>
                </a:r>
                <a:r>
                  <a:rPr lang="en-US" sz="1700">
                    <a:latin typeface="Cambria Math" panose="02040503050406030204" pitchFamily="18" charset="0"/>
                    <a:ea typeface="Cambria Math" panose="02040503050406030204" pitchFamily="18" charset="0"/>
                  </a:rPr>
                  <a:t>𝑘</a:t>
                </a:r>
                <a:r>
                  <a:rPr lang="en-US">
                    <a:ea typeface="Cambria Math" panose="02040503050406030204" pitchFamily="18" charset="0"/>
                  </a:rPr>
                  <a:t> immediately following realization of job </a:t>
                </a:r>
                <a:r>
                  <a:rPr lang="en-US" sz="1700">
                    <a:latin typeface="Cambria Math" panose="02040503050406030204" pitchFamily="18" charset="0"/>
                    <a:ea typeface="Cambria Math" panose="02040503050406030204" pitchFamily="18" charset="0"/>
                  </a:rPr>
                  <a:t>𝑗</a:t>
                </a:r>
                <a:r>
                  <a:rPr lang="en-US">
                    <a:ea typeface="Cambria Math" panose="02040503050406030204" pitchFamily="18" charset="0"/>
                  </a:rPr>
                  <a:t>.</a:t>
                </a:r>
              </a:p>
              <a:p>
                <a:pPr marL="1278000" lvl="1" indent="-284400">
                  <a:lnSpc>
                    <a:spcPct val="110000"/>
                  </a:lnSpc>
                </a:pPr>
                <a:r>
                  <a:rPr lang="en-US">
                    <a:ea typeface="Cambria Math" panose="02040503050406030204" pitchFamily="18" charset="0"/>
                  </a:rPr>
                  <a:t>The problem of finding the optimal schedule can be transformed into the problem of finding the jobs order that minimizes the total time of all setups. </a:t>
                </a:r>
              </a:p>
              <a:p>
                <a:pPr marL="1278000" lvl="1" indent="-284400">
                  <a:lnSpc>
                    <a:spcPct val="110000"/>
                  </a:lnSpc>
                </a:pPr>
                <a:r>
                  <a:rPr lang="en-US">
                    <a:ea typeface="Cambria Math" panose="02040503050406030204" pitchFamily="18" charset="0"/>
                  </a:rPr>
                  <a:t>Analogy with the travelling salesman problem, in which distances between locations correspond to setup times.</a:t>
                </a: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5"/>
                <a:ext cx="11176354" cy="4891367"/>
              </a:xfrm>
              <a:blipFill>
                <a:blip r:embed="rId2"/>
                <a:stretch>
                  <a:fillRect l="-218" t="-24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7" name="Obrázek 6">
            <a:extLst>
              <a:ext uri="{FF2B5EF4-FFF2-40B4-BE49-F238E27FC236}">
                <a16:creationId xmlns:a16="http://schemas.microsoft.com/office/drawing/2014/main" id="{375C3AFE-35B8-4ED0-8F0B-1C78D5991BDD}"/>
              </a:ext>
            </a:extLst>
          </p:cNvPr>
          <p:cNvPicPr>
            <a:picLocks noChangeAspect="1"/>
          </p:cNvPicPr>
          <p:nvPr/>
        </p:nvPicPr>
        <p:blipFill>
          <a:blip r:embed="rId3"/>
          <a:stretch>
            <a:fillRect/>
          </a:stretch>
        </p:blipFill>
        <p:spPr>
          <a:xfrm>
            <a:off x="1687621" y="4335679"/>
            <a:ext cx="7292645" cy="874776"/>
          </a:xfrm>
          <a:prstGeom prst="rect">
            <a:avLst/>
          </a:prstGeom>
        </p:spPr>
      </p:pic>
    </p:spTree>
    <p:extLst>
      <p:ext uri="{BB962C8B-B14F-4D97-AF65-F5344CB8AC3E}">
        <p14:creationId xmlns:p14="http://schemas.microsoft.com/office/powerpoint/2010/main" val="21919538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6560"/>
                <a:ext cx="11469528"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Extensions of basic single machine scheduling model</a:t>
                </a:r>
              </a:p>
              <a:p>
                <a:pPr marL="896400" lvl="1" indent="-284400">
                  <a:lnSpc>
                    <a:spcPct val="110000"/>
                  </a:lnSpc>
                </a:pPr>
                <a:r>
                  <a:rPr lang="en-US">
                    <a:ea typeface="Cambria Math" panose="02040503050406030204" pitchFamily="18" charset="0"/>
                  </a:rPr>
                  <a:t>Model </a:t>
                </a:r>
                <a:r>
                  <a:rPr lang="en-US" sz="1700">
                    <a:latin typeface="Cambria Math" panose="02040503050406030204" pitchFamily="18" charset="0"/>
                    <a:ea typeface="Cambria Math" panose="02040503050406030204" pitchFamily="18" charset="0"/>
                    <a:cs typeface="Times New Roman" panose="02020603050405020304" pitchFamily="18" charset="0"/>
                  </a:rPr>
                  <a:t>1</a:t>
                </a:r>
                <a14:m>
                  <m:oMath xmlns:m="http://schemas.openxmlformats.org/officeDocument/2006/math">
                    <m:sSub>
                      <m:sSubPr>
                        <m:ctrlPr>
                          <a:rPr lang="en-US" sz="1700" i="1" smtClean="0">
                            <a:latin typeface="Cambria Math" panose="02040503050406030204" pitchFamily="18" charset="0"/>
                          </a:rPr>
                        </m:ctrlPr>
                      </m:sSubPr>
                      <m:e>
                        <m:d>
                          <m:dPr>
                            <m:begChr m:val="|"/>
                            <m:endChr m:val="|"/>
                            <m:ctrlPr>
                              <a:rPr lang="en-US" sz="1700" i="1" smtClean="0">
                                <a:latin typeface="Cambria Math" panose="02040503050406030204" pitchFamily="18" charset="0"/>
                              </a:rPr>
                            </m:ctrlPr>
                          </m:dPr>
                          <m:e>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𝑠</m:t>
                                </m:r>
                              </m:e>
                              <m:sub>
                                <m:r>
                                  <a:rPr lang="en-US" sz="1700" i="1" smtClean="0">
                                    <a:latin typeface="Cambria Math" panose="02040503050406030204" pitchFamily="18" charset="0"/>
                                  </a:rPr>
                                  <m:t>𝑗𝑘</m:t>
                                </m:r>
                              </m:sub>
                            </m:sSub>
                          </m:e>
                        </m:d>
                        <m:r>
                          <a:rPr lang="en-US" sz="1700" i="1" smtClean="0">
                            <a:latin typeface="Cambria Math" panose="02040503050406030204" pitchFamily="18" charset="0"/>
                          </a:rPr>
                          <m:t>𝐶</m:t>
                        </m:r>
                      </m:e>
                      <m:sub>
                        <m:r>
                          <m:rPr>
                            <m:sty m:val="p"/>
                          </m:rPr>
                          <a:rPr lang="en-US" sz="1700" i="1" smtClean="0">
                            <a:latin typeface="Cambria Math" panose="02040503050406030204" pitchFamily="18" charset="0"/>
                          </a:rPr>
                          <m:t>max</m:t>
                        </m:r>
                      </m:sub>
                    </m:sSub>
                  </m:oMath>
                </a14:m>
                <a:r>
                  <a:rPr lang="en-US" sz="1700">
                    <a:latin typeface="Cambria Math" panose="02040503050406030204" pitchFamily="18" charset="0"/>
                    <a:ea typeface="Cambria Math" panose="02040503050406030204" pitchFamily="18" charset="0"/>
                  </a:rPr>
                  <a:t> </a:t>
                </a:r>
                <a:r>
                  <a:rPr lang="en-US">
                    <a:ea typeface="Cambria Math" panose="020405030504060302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Cambria Math" panose="02040503050406030204" pitchFamily="18" charset="0"/>
                  </a:rPr>
                  <a:t>Mathematical model</a:t>
                </a:r>
              </a:p>
              <a:p>
                <a:pPr marL="1278000" lvl="1" indent="-284400">
                  <a:lnSpc>
                    <a:spcPct val="110000"/>
                  </a:lnSpc>
                </a:pPr>
                <a:endParaRPr lang="en-US">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6560"/>
                <a:ext cx="11469528" cy="4891367"/>
              </a:xfrm>
              <a:blipFill>
                <a:blip r:embed="rId2"/>
                <a:stretch>
                  <a:fillRect l="-213" t="-24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109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5653"/>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012F4E50-FAAC-425F-A67E-45D5597C5721}"/>
                  </a:ext>
                </a:extLst>
              </p:cNvPr>
              <p:cNvSpPr/>
              <p:nvPr/>
            </p:nvSpPr>
            <p:spPr>
              <a:xfrm>
                <a:off x="2030252" y="2672429"/>
                <a:ext cx="3566939"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𝑧</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𝑘</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𝑠</m:t>
                                  </m:r>
                                </m:e>
                                <m:sub>
                                  <m:r>
                                    <a:rPr lang="cs-CZ" sz="1700" i="1">
                                      <a:latin typeface="Cambria Math" panose="02040503050406030204" pitchFamily="18" charset="0"/>
                                    </a:rPr>
                                    <m:t>𝑗𝑘</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𝑗𝑘</m:t>
                                  </m:r>
                                </m:sub>
                              </m:sSub>
                              <m:r>
                                <a:rPr lang="cs-CZ" sz="1700" i="0">
                                  <a:latin typeface="Cambria Math" panose="02040503050406030204" pitchFamily="18" charset="0"/>
                                </a:rPr>
                                <m:t>+</m:t>
                              </m:r>
                            </m:e>
                          </m:nary>
                        </m:e>
                      </m:nary>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𝑗</m:t>
                              </m:r>
                            </m:sub>
                          </m:sSub>
                        </m:e>
                      </m:nary>
                      <m:r>
                        <a:rPr lang="cs-CZ" sz="1700" i="0">
                          <a:latin typeface="Cambria Math" panose="02040503050406030204" pitchFamily="18" charset="0"/>
                        </a:rPr>
                        <m:t>    →  </m:t>
                      </m:r>
                      <m:r>
                        <m:rPr>
                          <m:sty m:val="p"/>
                        </m:rPr>
                        <a:rPr lang="cs-CZ" sz="1700" i="1">
                          <a:latin typeface="Cambria Math" panose="02040503050406030204" pitchFamily="18" charset="0"/>
                        </a:rPr>
                        <m:t>min</m:t>
                      </m:r>
                      <m:r>
                        <m:rPr>
                          <m:nor/>
                        </m:rPr>
                        <a:rPr lang="cs-CZ" sz="1700" i="1">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012F4E50-FAAC-425F-A67E-45D5597C5721}"/>
                  </a:ext>
                </a:extLst>
              </p:cNvPr>
              <p:cNvSpPr>
                <a:spLocks noRot="1" noChangeAspect="1" noMove="1" noResize="1" noEditPoints="1" noAdjustHandles="1" noChangeArrowheads="1" noChangeShapeType="1" noTextEdit="1"/>
              </p:cNvSpPr>
              <p:nvPr/>
            </p:nvSpPr>
            <p:spPr>
              <a:xfrm>
                <a:off x="2030252" y="2672429"/>
                <a:ext cx="3566939" cy="83606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99511882-C6C2-4F6C-903F-C34A5C11C7D8}"/>
                  </a:ext>
                </a:extLst>
              </p:cNvPr>
              <p:cNvSpPr/>
              <p:nvPr/>
            </p:nvSpPr>
            <p:spPr>
              <a:xfrm>
                <a:off x="2030252" y="3480675"/>
                <a:ext cx="2831416" cy="8065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𝑘</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𝑗𝑘</m:t>
                              </m:r>
                            </m:sub>
                          </m:sSub>
                        </m:e>
                      </m:nary>
                      <m:r>
                        <a:rPr lang="cs-CZ" sz="1700" i="0">
                          <a:latin typeface="Cambria Math" panose="02040503050406030204" pitchFamily="18" charset="0"/>
                        </a:rPr>
                        <m:t>=1        </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99511882-C6C2-4F6C-903F-C34A5C11C7D8}"/>
                  </a:ext>
                </a:extLst>
              </p:cNvPr>
              <p:cNvSpPr>
                <a:spLocks noRot="1" noChangeAspect="1" noMove="1" noResize="1" noEditPoints="1" noAdjustHandles="1" noChangeArrowheads="1" noChangeShapeType="1" noTextEdit="1"/>
              </p:cNvSpPr>
              <p:nvPr/>
            </p:nvSpPr>
            <p:spPr>
              <a:xfrm>
                <a:off x="2030252" y="3480675"/>
                <a:ext cx="2831416" cy="806503"/>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BCCEED60-E98D-402E-916F-D5FEDA5E3B2E}"/>
                  </a:ext>
                </a:extLst>
              </p:cNvPr>
              <p:cNvSpPr/>
              <p:nvPr/>
            </p:nvSpPr>
            <p:spPr>
              <a:xfrm>
                <a:off x="2030252" y="4261808"/>
                <a:ext cx="2857129"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𝑗𝑘</m:t>
                              </m:r>
                            </m:sub>
                          </m:sSub>
                        </m:e>
                      </m:nary>
                      <m:r>
                        <a:rPr lang="cs-CZ" sz="1700" i="0">
                          <a:latin typeface="Cambria Math" panose="02040503050406030204" pitchFamily="18" charset="0"/>
                        </a:rPr>
                        <m:t>=1        </m:t>
                      </m:r>
                      <m:r>
                        <a:rPr lang="cs-CZ" sz="1700" i="1">
                          <a:latin typeface="Cambria Math" panose="02040503050406030204" pitchFamily="18" charset="0"/>
                        </a:rPr>
                        <m:t>𝑘</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m:t>
                      </m:r>
                    </m:oMath>
                  </m:oMathPara>
                </a14:m>
                <a:endParaRPr lang="cs-CZ" sz="1700" dirty="0"/>
              </a:p>
            </p:txBody>
          </p:sp>
        </mc:Choice>
        <mc:Fallback xmlns="">
          <p:sp>
            <p:nvSpPr>
              <p:cNvPr id="14" name="Obdélník 13">
                <a:extLst>
                  <a:ext uri="{FF2B5EF4-FFF2-40B4-BE49-F238E27FC236}">
                    <a16:creationId xmlns:a16="http://schemas.microsoft.com/office/drawing/2014/main" id="{BCCEED60-E98D-402E-916F-D5FEDA5E3B2E}"/>
                  </a:ext>
                </a:extLst>
              </p:cNvPr>
              <p:cNvSpPr>
                <a:spLocks noRot="1" noChangeAspect="1" noMove="1" noResize="1" noEditPoints="1" noAdjustHandles="1" noChangeArrowheads="1" noChangeShapeType="1" noTextEdit="1"/>
              </p:cNvSpPr>
              <p:nvPr/>
            </p:nvSpPr>
            <p:spPr>
              <a:xfrm>
                <a:off x="2030252" y="4261808"/>
                <a:ext cx="2857129" cy="83606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C29BAAB2-048E-46A9-B3F7-FC1E34F07287}"/>
                  </a:ext>
                </a:extLst>
              </p:cNvPr>
              <p:cNvSpPr/>
              <p:nvPr/>
            </p:nvSpPr>
            <p:spPr>
              <a:xfrm>
                <a:off x="1726414" y="5037717"/>
                <a:ext cx="5346700" cy="56996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𝑢</m:t>
                          </m:r>
                        </m:e>
                        <m:sub>
                          <m:r>
                            <a:rPr lang="cs-CZ" sz="1700" i="1">
                              <a:latin typeface="Cambria Math" panose="02040503050406030204" pitchFamily="18" charset="0"/>
                            </a:rPr>
                            <m:t>𝑗</m:t>
                          </m:r>
                        </m:sub>
                      </m:sSub>
                      <m:r>
                        <a:rPr lang="cs-CZ" sz="1700" i="0">
                          <a:latin typeface="Cambria Math" panose="02040503050406030204" pitchFamily="18" charset="0"/>
                        </a:rPr>
                        <m:t>+1−(</m:t>
                      </m:r>
                      <m:r>
                        <a:rPr lang="cs-CZ" sz="1700" i="1">
                          <a:latin typeface="Cambria Math" panose="02040503050406030204" pitchFamily="18" charset="0"/>
                        </a:rPr>
                        <m:t>𝑛</m:t>
                      </m:r>
                      <m:r>
                        <a:rPr lang="cs-CZ" sz="1700" i="0">
                          <a:latin typeface="Cambria Math" panose="02040503050406030204" pitchFamily="18" charset="0"/>
                        </a:rPr>
                        <m:t>−1)(1−</m:t>
                      </m:r>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𝑗𝑘</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𝑢</m:t>
                          </m:r>
                        </m:e>
                        <m:sub>
                          <m:r>
                            <a:rPr lang="cs-CZ" sz="1700" i="1">
                              <a:latin typeface="Cambria Math" panose="02040503050406030204" pitchFamily="18" charset="0"/>
                            </a:rPr>
                            <m:t>𝑘</m:t>
                          </m:r>
                        </m:sub>
                      </m:sSub>
                      <m:r>
                        <a:rPr lang="cs-CZ" sz="1700" i="0">
                          <a:latin typeface="Cambria Math" panose="02040503050406030204" pitchFamily="18" charset="0"/>
                        </a:rPr>
                        <m:t>        </m:t>
                      </m:r>
                      <m:m>
                        <m:mPr>
                          <m:plcHide m:val="on"/>
                          <m:mcs>
                            <m:mc>
                              <m:mcPr>
                                <m:count m:val="1"/>
                                <m:mcJc m:val="center"/>
                              </m:mcPr>
                            </m:mc>
                          </m:mcs>
                          <m:ctrlPr>
                            <a:rPr lang="cs-CZ" sz="1700" i="1">
                              <a:latin typeface="Cambria Math" panose="02040503050406030204" pitchFamily="18" charset="0"/>
                            </a:rPr>
                          </m:ctrlPr>
                        </m:mPr>
                        <m:mr>
                          <m:e>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m:t>
                            </m:r>
                          </m:e>
                        </m:mr>
                        <m:mr>
                          <m:e>
                            <m:r>
                              <a:rPr lang="cs-CZ" sz="1700" i="1">
                                <a:latin typeface="Cambria Math" panose="02040503050406030204" pitchFamily="18" charset="0"/>
                              </a:rPr>
                              <m:t>𝑘</m:t>
                            </m:r>
                            <m:r>
                              <a:rPr lang="cs-CZ" sz="1700" i="0">
                                <a:latin typeface="Cambria Math" panose="02040503050406030204" pitchFamily="18" charset="0"/>
                              </a:rPr>
                              <m:t>=2,3,…,</m:t>
                            </m:r>
                            <m:r>
                              <a:rPr lang="cs-CZ" sz="1700" i="1">
                                <a:latin typeface="Cambria Math" panose="02040503050406030204" pitchFamily="18" charset="0"/>
                              </a:rPr>
                              <m:t>𝑛</m:t>
                            </m:r>
                            <m:r>
                              <a:rPr lang="cs-CZ" sz="1700" i="0">
                                <a:latin typeface="Cambria Math" panose="02040503050406030204" pitchFamily="18" charset="0"/>
                              </a:rPr>
                              <m:t>,</m:t>
                            </m:r>
                          </m:e>
                        </m:mr>
                      </m:m>
                    </m:oMath>
                  </m:oMathPara>
                </a14:m>
                <a:endParaRPr lang="cs-CZ" sz="1700" dirty="0"/>
              </a:p>
            </p:txBody>
          </p:sp>
        </mc:Choice>
        <mc:Fallback xmlns="">
          <p:sp>
            <p:nvSpPr>
              <p:cNvPr id="15" name="Obdélník 14">
                <a:extLst>
                  <a:ext uri="{FF2B5EF4-FFF2-40B4-BE49-F238E27FC236}">
                    <a16:creationId xmlns:a16="http://schemas.microsoft.com/office/drawing/2014/main" id="{C29BAAB2-048E-46A9-B3F7-FC1E34F07287}"/>
                  </a:ext>
                </a:extLst>
              </p:cNvPr>
              <p:cNvSpPr>
                <a:spLocks noRot="1" noChangeAspect="1" noMove="1" noResize="1" noEditPoints="1" noAdjustHandles="1" noChangeArrowheads="1" noChangeShapeType="1" noTextEdit="1"/>
              </p:cNvSpPr>
              <p:nvPr/>
            </p:nvSpPr>
            <p:spPr>
              <a:xfrm>
                <a:off x="1726414" y="5037717"/>
                <a:ext cx="5346700" cy="569964"/>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DE60B12E-4AAA-4484-BADE-DEE48E5341D8}"/>
                  </a:ext>
                </a:extLst>
              </p:cNvPr>
              <p:cNvSpPr/>
              <p:nvPr/>
            </p:nvSpPr>
            <p:spPr>
              <a:xfrm>
                <a:off x="2026722" y="5577321"/>
                <a:ext cx="2842253" cy="5699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𝑗𝑘</m:t>
                          </m:r>
                        </m:sub>
                      </m:sSub>
                      <m:r>
                        <a:rPr lang="cs-CZ" sz="1700" i="0">
                          <a:latin typeface="Cambria Math" panose="02040503050406030204" pitchFamily="18" charset="0"/>
                        </a:rPr>
                        <m:t>∈</m:t>
                      </m:r>
                      <m:d>
                        <m:dPr>
                          <m:begChr m:val="{"/>
                          <m:endChr m:val="}"/>
                          <m:ctrlPr>
                            <a:rPr lang="cs-CZ" sz="1700" i="1">
                              <a:latin typeface="Cambria Math" panose="02040503050406030204" pitchFamily="18" charset="0"/>
                            </a:rPr>
                          </m:ctrlPr>
                        </m:dPr>
                        <m:e>
                          <m:r>
                            <a:rPr lang="cs-CZ" sz="1700" i="0">
                              <a:latin typeface="Cambria Math" panose="02040503050406030204" pitchFamily="18" charset="0"/>
                            </a:rPr>
                            <m:t>0,1</m:t>
                          </m:r>
                        </m:e>
                      </m:d>
                      <m:r>
                        <a:rPr lang="cs-CZ" sz="1700" i="0">
                          <a:latin typeface="Cambria Math" panose="02040503050406030204" pitchFamily="18" charset="0"/>
                        </a:rPr>
                        <m:t>        </m:t>
                      </m:r>
                      <m:m>
                        <m:mPr>
                          <m:plcHide m:val="on"/>
                          <m:mcs>
                            <m:mc>
                              <m:mcPr>
                                <m:count m:val="1"/>
                                <m:mcJc m:val="center"/>
                              </m:mcPr>
                            </m:mc>
                          </m:mcs>
                          <m:ctrlPr>
                            <a:rPr lang="cs-CZ" sz="1700" i="1">
                              <a:latin typeface="Cambria Math" panose="02040503050406030204" pitchFamily="18" charset="0"/>
                            </a:rPr>
                          </m:ctrlPr>
                        </m:mPr>
                        <m:mr>
                          <m:e>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m:t>
                            </m:r>
                          </m:e>
                        </m:mr>
                        <m:mr>
                          <m:e>
                            <m:r>
                              <a:rPr lang="cs-CZ" sz="1700" i="1">
                                <a:latin typeface="Cambria Math" panose="02040503050406030204" pitchFamily="18" charset="0"/>
                              </a:rPr>
                              <m:t>𝑘</m:t>
                            </m:r>
                            <m:r>
                              <a:rPr lang="cs-CZ" sz="1700" i="0">
                                <a:latin typeface="Cambria Math" panose="02040503050406030204" pitchFamily="18" charset="0"/>
                              </a:rPr>
                              <m:t>=1,2,…,</m:t>
                            </m:r>
                            <m:r>
                              <a:rPr lang="cs-CZ" sz="1700" i="1">
                                <a:latin typeface="Cambria Math" panose="02040503050406030204" pitchFamily="18" charset="0"/>
                              </a:rPr>
                              <m:t>𝑛</m:t>
                            </m:r>
                            <m:r>
                              <a:rPr lang="cs-CZ" sz="1700" i="0">
                                <a:latin typeface="Cambria Math" panose="02040503050406030204" pitchFamily="18" charset="0"/>
                              </a:rPr>
                              <m:t>,</m:t>
                            </m:r>
                          </m:e>
                        </m:mr>
                      </m:m>
                    </m:oMath>
                  </m:oMathPara>
                </a14:m>
                <a:endParaRPr lang="cs-CZ" sz="1700" dirty="0"/>
              </a:p>
            </p:txBody>
          </p:sp>
        </mc:Choice>
        <mc:Fallback xmlns="">
          <p:sp>
            <p:nvSpPr>
              <p:cNvPr id="16" name="Obdélník 15">
                <a:extLst>
                  <a:ext uri="{FF2B5EF4-FFF2-40B4-BE49-F238E27FC236}">
                    <a16:creationId xmlns:a16="http://schemas.microsoft.com/office/drawing/2014/main" id="{DE60B12E-4AAA-4484-BADE-DEE48E5341D8}"/>
                  </a:ext>
                </a:extLst>
              </p:cNvPr>
              <p:cNvSpPr>
                <a:spLocks noRot="1" noChangeAspect="1" noMove="1" noResize="1" noEditPoints="1" noAdjustHandles="1" noChangeArrowheads="1" noChangeShapeType="1" noTextEdit="1"/>
              </p:cNvSpPr>
              <p:nvPr/>
            </p:nvSpPr>
            <p:spPr>
              <a:xfrm>
                <a:off x="2026722" y="5577321"/>
                <a:ext cx="2842253" cy="569964"/>
              </a:xfrm>
              <a:prstGeom prst="rect">
                <a:avLst/>
              </a:prstGeom>
              <a:blipFill>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B1802DBF-7151-48E3-8369-89681AFAC044}"/>
                  </a:ext>
                </a:extLst>
              </p:cNvPr>
              <p:cNvSpPr/>
              <p:nvPr/>
            </p:nvSpPr>
            <p:spPr>
              <a:xfrm>
                <a:off x="5597191" y="5686293"/>
                <a:ext cx="2499915"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𝑢</m:t>
                          </m:r>
                        </m:e>
                        <m:sub>
                          <m:r>
                            <a:rPr lang="cs-CZ" sz="1700" i="1">
                              <a:latin typeface="Cambria Math" panose="02040503050406030204" pitchFamily="18" charset="0"/>
                            </a:rPr>
                            <m:t>𝑗</m:t>
                          </m:r>
                        </m:sub>
                      </m:sSub>
                      <m:r>
                        <a:rPr lang="cs-CZ" sz="1700" i="0">
                          <a:latin typeface="Cambria Math" panose="02040503050406030204" pitchFamily="18" charset="0"/>
                        </a:rPr>
                        <m:t>≥0         </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 </m:t>
                      </m:r>
                    </m:oMath>
                  </m:oMathPara>
                </a14:m>
                <a:endParaRPr lang="cs-CZ" sz="1700" dirty="0"/>
              </a:p>
            </p:txBody>
          </p:sp>
        </mc:Choice>
        <mc:Fallback xmlns="">
          <p:sp>
            <p:nvSpPr>
              <p:cNvPr id="17" name="Obdélník 16">
                <a:extLst>
                  <a:ext uri="{FF2B5EF4-FFF2-40B4-BE49-F238E27FC236}">
                    <a16:creationId xmlns:a16="http://schemas.microsoft.com/office/drawing/2014/main" id="{B1802DBF-7151-48E3-8369-89681AFAC044}"/>
                  </a:ext>
                </a:extLst>
              </p:cNvPr>
              <p:cNvSpPr>
                <a:spLocks noRot="1" noChangeAspect="1" noMove="1" noResize="1" noEditPoints="1" noAdjustHandles="1" noChangeArrowheads="1" noChangeShapeType="1" noTextEdit="1"/>
              </p:cNvSpPr>
              <p:nvPr/>
            </p:nvSpPr>
            <p:spPr>
              <a:xfrm>
                <a:off x="5597191" y="5686293"/>
                <a:ext cx="2499915" cy="374974"/>
              </a:xfrm>
              <a:prstGeom prst="rect">
                <a:avLst/>
              </a:prstGeom>
              <a:blipFill>
                <a:blip r:embed="rId8"/>
                <a:stretch>
                  <a:fillRect b="-6557"/>
                </a:stretch>
              </a:blipFill>
            </p:spPr>
            <p:txBody>
              <a:bodyPr/>
              <a:lstStyle/>
              <a:p>
                <a:r>
                  <a:rPr lang="cs-CZ">
                    <a:noFill/>
                  </a:rPr>
                  <a:t> </a:t>
                </a:r>
              </a:p>
            </p:txBody>
          </p:sp>
        </mc:Fallback>
      </mc:AlternateContent>
    </p:spTree>
    <p:extLst>
      <p:ext uri="{BB962C8B-B14F-4D97-AF65-F5344CB8AC3E}">
        <p14:creationId xmlns:p14="http://schemas.microsoft.com/office/powerpoint/2010/main" val="291848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dirty="0"/>
              <a:t>Phases of production systems analysis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1" name="Zástupný text 4">
            <a:extLst>
              <a:ext uri="{FF2B5EF4-FFF2-40B4-BE49-F238E27FC236}">
                <a16:creationId xmlns:a16="http://schemas.microsoft.com/office/drawing/2014/main" id="{8641C2F5-61EE-481F-9318-1A1A798F426C}"/>
              </a:ext>
            </a:extLst>
          </p:cNvPr>
          <p:cNvSpPr>
            <a:spLocks noGrp="1"/>
          </p:cNvSpPr>
          <p:nvPr>
            <p:ph type="body" sz="half" idx="22"/>
          </p:nvPr>
        </p:nvSpPr>
        <p:spPr>
          <a:xfrm>
            <a:off x="444500" y="1610057"/>
            <a:ext cx="11131202" cy="4358664"/>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Designing production systems.</a:t>
            </a:r>
          </a:p>
          <a:p>
            <a:pPr marL="285750" indent="-285750">
              <a:lnSpc>
                <a:spcPct val="110000"/>
              </a:lnSpc>
              <a:buFont typeface="Wingdings" panose="05000000000000000000" pitchFamily="2" charset="2"/>
              <a:buChar char="§"/>
            </a:pPr>
            <a:r>
              <a:rPr lang="en-US" dirty="0">
                <a:solidFill>
                  <a:srgbClr val="4BA82E"/>
                </a:solidFill>
              </a:rPr>
              <a:t>Management of production systems.</a:t>
            </a:r>
          </a:p>
          <a:p>
            <a:pPr marL="285750" indent="-285750">
              <a:lnSpc>
                <a:spcPct val="110000"/>
              </a:lnSpc>
              <a:buFont typeface="Wingdings" panose="05000000000000000000" pitchFamily="2" charset="2"/>
              <a:buChar char="§"/>
            </a:pPr>
            <a:r>
              <a:rPr lang="en-US" dirty="0">
                <a:solidFill>
                  <a:srgbClr val="4BA82E"/>
                </a:solidFill>
              </a:rPr>
              <a:t>Measurement of production systems performance.</a:t>
            </a:r>
          </a:p>
          <a:p>
            <a:pPr marL="285750" indent="-285750">
              <a:lnSpc>
                <a:spcPct val="110000"/>
              </a:lnSpc>
              <a:buFont typeface="Wingdings" panose="05000000000000000000" pitchFamily="2" charset="2"/>
              <a:buChar char="§"/>
            </a:pPr>
            <a:r>
              <a:rPr lang="en-US" dirty="0">
                <a:solidFill>
                  <a:srgbClr val="4BA82E"/>
                </a:solidFill>
              </a:rPr>
              <a:t>Improving the performance of production systems.</a:t>
            </a:r>
          </a:p>
          <a:p>
            <a:pPr marL="285750" indent="-285750">
              <a:lnSpc>
                <a:spcPct val="110000"/>
              </a:lnSpc>
              <a:buFont typeface="Wingdings" panose="05000000000000000000" pitchFamily="2" charset="2"/>
              <a:buChar char="§"/>
            </a:pPr>
            <a:endParaRPr lang="en-US" sz="16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3248490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318948"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Extensions of basic single machine scheduling model</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cs typeface="Times New Roman" panose="02020603050405020304" pitchFamily="18" charset="0"/>
                  </a:rPr>
                  <a:t>1</a:t>
                </a:r>
                <a14:m>
                  <m:oMath xmlns:m="http://schemas.openxmlformats.org/officeDocument/2006/math">
                    <m:sSub>
                      <m:sSubPr>
                        <m:ctrlPr>
                          <a:rPr lang="en-US" sz="1700" i="1" smtClean="0">
                            <a:latin typeface="Cambria Math" panose="02040503050406030204" pitchFamily="18" charset="0"/>
                          </a:rPr>
                        </m:ctrlPr>
                      </m:sSubPr>
                      <m:e>
                        <m:d>
                          <m:dPr>
                            <m:begChr m:val="|"/>
                            <m:endChr m:val="|"/>
                            <m:ctrlPr>
                              <a:rPr lang="en-US" sz="1700" i="1" smtClean="0">
                                <a:latin typeface="Cambria Math" panose="02040503050406030204" pitchFamily="18" charset="0"/>
                              </a:rPr>
                            </m:ctrlPr>
                          </m:dPr>
                          <m:e>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𝑠</m:t>
                                </m:r>
                              </m:e>
                              <m:sub>
                                <m:r>
                                  <a:rPr lang="en-US" sz="1700" i="1" smtClean="0">
                                    <a:latin typeface="Cambria Math" panose="02040503050406030204" pitchFamily="18" charset="0"/>
                                  </a:rPr>
                                  <m:t>𝑗𝑘</m:t>
                                </m:r>
                              </m:sub>
                            </m:sSub>
                          </m:e>
                        </m:d>
                        <m:r>
                          <a:rPr lang="en-US" sz="1700" i="1" smtClean="0">
                            <a:latin typeface="Cambria Math" panose="02040503050406030204" pitchFamily="18" charset="0"/>
                          </a:rPr>
                          <m:t>𝐶</m:t>
                        </m:r>
                      </m:e>
                      <m:sub>
                        <m:r>
                          <m:rPr>
                            <m:sty m:val="p"/>
                          </m:rPr>
                          <a:rPr lang="en-US" sz="1700" i="1" smtClean="0">
                            <a:latin typeface="Cambria Math" panose="02040503050406030204" pitchFamily="18" charset="0"/>
                          </a:rPr>
                          <m:t>max</m:t>
                        </m:r>
                      </m:sub>
                    </m:sSub>
                  </m:oMath>
                </a14:m>
                <a:r>
                  <a:rPr lang="en-US" sz="1700"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Nearest neighbor algorithm (heuristic method)</a:t>
                </a:r>
              </a:p>
              <a:p>
                <a:pPr marL="1656000" lvl="1" indent="-284400">
                  <a:lnSpc>
                    <a:spcPct val="110000"/>
                  </a:lnSpc>
                </a:pPr>
                <a:r>
                  <a:rPr lang="en-US" dirty="0">
                    <a:ea typeface="Cambria Math" panose="02040503050406030204" pitchFamily="18" charset="0"/>
                  </a:rPr>
                  <a:t>Step 1</a:t>
                </a:r>
              </a:p>
              <a:p>
                <a:pPr marL="2037600" lvl="1" indent="-284400">
                  <a:lnSpc>
                    <a:spcPct val="110000"/>
                  </a:lnSpc>
                </a:pPr>
                <a:r>
                  <a:rPr lang="en-US" sz="1600" dirty="0"/>
                  <a:t>Select any job (suppose the processing begins and ends with job 1), denote it as </a:t>
                </a:r>
                <a14:m>
                  <m:oMath xmlns:m="http://schemas.openxmlformats.org/officeDocument/2006/math">
                    <m:r>
                      <a:rPr lang="en-US" sz="1700" i="1" smtClean="0">
                        <a:latin typeface="Cambria Math" panose="02040503050406030204" pitchFamily="18" charset="0"/>
                      </a:rPr>
                      <m:t>𝑖</m:t>
                    </m:r>
                  </m:oMath>
                </a14:m>
                <a:r>
                  <a:rPr lang="en-US" sz="1600" dirty="0"/>
                  <a:t>. This job </a:t>
                </a:r>
                <a:r>
                  <a:rPr lang="en-US" dirty="0"/>
                  <a:t>is included as the first job in the schedule</a:t>
                </a:r>
                <a:r>
                  <a:rPr lang="en-US" sz="1600" dirty="0"/>
                  <a:t>, denoted as sequence </a:t>
                </a:r>
                <a14:m>
                  <m:oMath xmlns:m="http://schemas.openxmlformats.org/officeDocument/2006/math">
                    <m:r>
                      <a:rPr lang="en-US" sz="1600" b="1" i="1" smtClean="0">
                        <a:latin typeface="Cambria Math" panose="02040503050406030204" pitchFamily="18" charset="0"/>
                      </a:rPr>
                      <m:t>𝑹</m:t>
                    </m:r>
                  </m:oMath>
                </a14:m>
                <a:r>
                  <a:rPr lang="en-US" sz="1600" dirty="0"/>
                  <a:t>. In this step, therefore </a:t>
                </a:r>
                <a14:m>
                  <m:oMath xmlns:m="http://schemas.openxmlformats.org/officeDocument/2006/math">
                    <m:r>
                      <a:rPr lang="en-US" sz="1600" b="1" i="1" smtClean="0">
                        <a:latin typeface="Cambria Math" panose="02040503050406030204" pitchFamily="18" charset="0"/>
                      </a:rPr>
                      <m:t>𝑹</m:t>
                    </m:r>
                    <m:r>
                      <a:rPr lang="en-US" sz="1600" i="1" smtClean="0">
                        <a:latin typeface="Cambria Math" panose="02040503050406030204" pitchFamily="18" charset="0"/>
                      </a:rPr>
                      <m:t>=</m:t>
                    </m:r>
                    <m:d>
                      <m:dPr>
                        <m:ctrlPr>
                          <a:rPr lang="en-US" sz="1600" i="1" smtClean="0">
                            <a:latin typeface="Cambria Math" panose="02040503050406030204" pitchFamily="18" charset="0"/>
                          </a:rPr>
                        </m:ctrlPr>
                      </m:dPr>
                      <m:e>
                        <m:r>
                          <a:rPr lang="en-US" sz="1600" i="1" smtClean="0">
                            <a:latin typeface="Cambria Math" panose="02040503050406030204" pitchFamily="18" charset="0"/>
                          </a:rPr>
                          <m:t>1</m:t>
                        </m:r>
                      </m:e>
                    </m:d>
                  </m:oMath>
                </a14:m>
                <a:r>
                  <a:rPr lang="en-US" sz="1600" dirty="0"/>
                  <a:t>. </a:t>
                </a:r>
              </a:p>
              <a:p>
                <a:pPr marL="2037600" lvl="1" indent="-284400">
                  <a:lnSpc>
                    <a:spcPct val="110000"/>
                  </a:lnSpc>
                </a:pPr>
                <a:r>
                  <a:rPr lang="en-US" sz="1600" dirty="0"/>
                  <a:t>Total processing time of all jobs including setup times is denoted as </a:t>
                </a:r>
                <a14:m>
                  <m:oMath xmlns:m="http://schemas.openxmlformats.org/officeDocument/2006/math">
                    <m:r>
                      <a:rPr lang="en-US" sz="1600" i="1" smtClean="0">
                        <a:latin typeface="Cambria Math" panose="02040503050406030204" pitchFamily="18" charset="0"/>
                      </a:rPr>
                      <m:t>𝑡</m:t>
                    </m:r>
                  </m:oMath>
                </a14:m>
                <a:r>
                  <a:rPr lang="en-US" sz="1600" dirty="0"/>
                  <a:t>. Set </a:t>
                </a:r>
                <a14:m>
                  <m:oMath xmlns:m="http://schemas.openxmlformats.org/officeDocument/2006/math">
                    <m:r>
                      <a:rPr lang="en-US" sz="1700" i="1" smtClean="0">
                        <a:latin typeface="Cambria Math" panose="02040503050406030204" pitchFamily="18" charset="0"/>
                      </a:rPr>
                      <m:t>𝑡</m:t>
                    </m:r>
                    <m:r>
                      <a:rPr lang="en-US" sz="1700" i="1"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𝑡</m:t>
                        </m:r>
                      </m:e>
                      <m:sub>
                        <m:r>
                          <a:rPr lang="en-US" sz="1700" i="1" smtClean="0">
                            <a:latin typeface="Cambria Math" panose="02040503050406030204" pitchFamily="18" charset="0"/>
                          </a:rPr>
                          <m:t>𝑖</m:t>
                        </m:r>
                      </m:sub>
                    </m:sSub>
                    <m:r>
                      <a:rPr lang="en-US" sz="1700" i="1"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𝑡</m:t>
                        </m:r>
                      </m:e>
                      <m:sub>
                        <m:r>
                          <a:rPr lang="en-US" sz="1700" i="1" smtClean="0">
                            <a:latin typeface="Cambria Math" panose="02040503050406030204" pitchFamily="18" charset="0"/>
                          </a:rPr>
                          <m:t>1</m:t>
                        </m:r>
                      </m:sub>
                    </m:sSub>
                    <m:r>
                      <a:rPr lang="en-US" sz="1700" i="1" smtClean="0">
                        <a:latin typeface="Cambria Math" panose="02040503050406030204" pitchFamily="18" charset="0"/>
                      </a:rPr>
                      <m:t>.</m:t>
                    </m:r>
                  </m:oMath>
                </a14:m>
                <a:r>
                  <a:rPr lang="en-US" sz="1600" dirty="0"/>
                  <a:t> </a:t>
                </a:r>
                <a:r>
                  <a:rPr lang="en-US" dirty="0"/>
                  <a:t>All other jobs create a set of not yet scheduled jobs </a:t>
                </a:r>
                <a14:m>
                  <m:oMath xmlns:m="http://schemas.openxmlformats.org/officeDocument/2006/math">
                    <m:r>
                      <a:rPr lang="en-US" sz="1700" i="1" smtClean="0">
                        <a:latin typeface="Cambria Math" panose="02040503050406030204" pitchFamily="18" charset="0"/>
                      </a:rPr>
                      <m:t>𝑼</m:t>
                    </m:r>
                    <m:r>
                      <a:rPr lang="en-US" sz="1700" i="1" smtClean="0">
                        <a:latin typeface="Cambria Math" panose="02040503050406030204" pitchFamily="18" charset="0"/>
                      </a:rPr>
                      <m:t>=</m:t>
                    </m:r>
                    <m:d>
                      <m:dPr>
                        <m:begChr m:val="{"/>
                        <m:endChr m:val="}"/>
                        <m:ctrlPr>
                          <a:rPr lang="en-US" sz="1700" i="1" smtClean="0">
                            <a:latin typeface="Cambria Math" panose="02040503050406030204" pitchFamily="18" charset="0"/>
                          </a:rPr>
                        </m:ctrlPr>
                      </m:dPr>
                      <m:e>
                        <m:r>
                          <a:rPr lang="en-US" sz="1700" i="1" smtClean="0">
                            <a:latin typeface="Cambria Math" panose="02040503050406030204" pitchFamily="18" charset="0"/>
                          </a:rPr>
                          <m:t>2,3,…,</m:t>
                        </m:r>
                        <m:r>
                          <a:rPr lang="en-US" sz="1700" i="1" smtClean="0">
                            <a:latin typeface="Cambria Math" panose="02040503050406030204" pitchFamily="18" charset="0"/>
                          </a:rPr>
                          <m:t>𝑛</m:t>
                        </m:r>
                      </m:e>
                    </m:d>
                  </m:oMath>
                </a14:m>
                <a:r>
                  <a:rPr lang="en-US" sz="1600" dirty="0"/>
                  <a:t>.</a:t>
                </a:r>
                <a:endParaRPr lang="en-US" dirty="0">
                  <a:ea typeface="Cambria Math" panose="02040503050406030204" pitchFamily="18" charset="0"/>
                </a:endParaRPr>
              </a:p>
              <a:p>
                <a:pPr marL="1656000" lvl="1" indent="-284400">
                  <a:lnSpc>
                    <a:spcPct val="110000"/>
                  </a:lnSpc>
                </a:pPr>
                <a:r>
                  <a:rPr lang="en-US" dirty="0">
                    <a:ea typeface="Cambria Math" panose="02040503050406030204" pitchFamily="18" charset="0"/>
                  </a:rPr>
                  <a:t>Step 2</a:t>
                </a:r>
              </a:p>
              <a:p>
                <a:pPr marL="2037600" lvl="1" indent="-284400">
                  <a:lnSpc>
                    <a:spcPct val="110000"/>
                  </a:lnSpc>
                </a:pPr>
                <a:r>
                  <a:rPr lang="en-US" dirty="0"/>
                  <a:t>Find (among the jobs not yet scheduled) to job </a:t>
                </a:r>
                <a:r>
                  <a:rPr lang="en-US" sz="1700" dirty="0">
                    <a:latin typeface="Cambria Math" panose="02040503050406030204" pitchFamily="18" charset="0"/>
                    <a:ea typeface="Cambria Math" panose="02040503050406030204" pitchFamily="18" charset="0"/>
                  </a:rPr>
                  <a:t>𝑖</a:t>
                </a:r>
                <a:r>
                  <a:rPr lang="en-US" dirty="0"/>
                  <a:t> its "nearest neighbor", which is job </a:t>
                </a:r>
                <a:r>
                  <a:rPr lang="en-US" sz="1700" dirty="0">
                    <a:latin typeface="Cambria Math" panose="02040503050406030204" pitchFamily="18" charset="0"/>
                    <a:ea typeface="Cambria Math" panose="02040503050406030204" pitchFamily="18" charset="0"/>
                  </a:rPr>
                  <a:t>𝑘</a:t>
                </a:r>
                <a:r>
                  <a:rPr lang="en-US" dirty="0"/>
                  <a:t> with the minimal setup time:</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1318948" cy="4891367"/>
              </a:xfrm>
              <a:blipFill>
                <a:blip r:embed="rId2"/>
                <a:stretch>
                  <a:fillRect l="-216" t="-24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E6F6007F-21F4-4AF7-BE9B-42C00EDB2D24}"/>
                  </a:ext>
                </a:extLst>
              </p:cNvPr>
              <p:cNvSpPr/>
              <p:nvPr/>
            </p:nvSpPr>
            <p:spPr>
              <a:xfrm>
                <a:off x="3072059" y="5256428"/>
                <a:ext cx="1503681" cy="462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𝑠</m:t>
                          </m:r>
                        </m:e>
                        <m:sub>
                          <m:r>
                            <a:rPr lang="cs-CZ" sz="1700" i="1">
                              <a:latin typeface="Cambria Math" panose="02040503050406030204" pitchFamily="18" charset="0"/>
                            </a:rPr>
                            <m:t>𝑖𝑘</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min</m:t>
                                  </m:r>
                                </m:e>
                                <m:lim>
                                  <m:r>
                                    <a:rPr lang="cs-CZ" sz="1700" i="1">
                                      <a:latin typeface="Cambria Math" panose="02040503050406030204" pitchFamily="18" charset="0"/>
                                    </a:rPr>
                                    <m:t>𝑗</m:t>
                                  </m:r>
                                  <m:r>
                                    <a:rPr lang="cs-CZ" sz="1700" i="0">
                                      <a:latin typeface="Cambria Math" panose="02040503050406030204" pitchFamily="18" charset="0"/>
                                    </a:rPr>
                                    <m:t>∈</m:t>
                                  </m:r>
                                  <m:r>
                                    <a:rPr lang="cs-CZ" sz="1700" b="1" i="1">
                                      <a:latin typeface="Cambria Math" panose="02040503050406030204" pitchFamily="18" charset="0"/>
                                    </a:rPr>
                                    <m:t>𝑼</m:t>
                                  </m:r>
                                </m:lim>
                              </m:limLow>
                            </m:fName>
                            <m:e>
                              <m:r>
                                <a:rPr lang="cs-CZ" sz="1700" b="0" i="1">
                                  <a:latin typeface="Cambria Math" panose="02040503050406030204" pitchFamily="18" charset="0"/>
                                </a:rPr>
                                <m:t>𝑠</m:t>
                              </m:r>
                            </m:e>
                          </m:func>
                        </m:e>
                        <m:sub>
                          <m:r>
                            <a:rPr lang="cs-CZ" sz="1700" b="0" i="1">
                              <a:latin typeface="Cambria Math" panose="02040503050406030204" pitchFamily="18" charset="0"/>
                            </a:rPr>
                            <m:t>𝑖𝑗</m:t>
                          </m:r>
                        </m:sub>
                      </m:sSub>
                      <m:r>
                        <a:rPr lang="cs-CZ" sz="1700" b="0" i="0">
                          <a:latin typeface="Cambria Math" panose="02040503050406030204" pitchFamily="18" charset="0"/>
                        </a:rPr>
                        <m:t>.</m:t>
                      </m:r>
                    </m:oMath>
                  </m:oMathPara>
                </a14:m>
                <a:endParaRPr lang="cs-CZ" sz="1700" dirty="0"/>
              </a:p>
            </p:txBody>
          </p:sp>
        </mc:Choice>
        <mc:Fallback xmlns="">
          <p:sp>
            <p:nvSpPr>
              <p:cNvPr id="19" name="Obdélník 18">
                <a:extLst>
                  <a:ext uri="{FF2B5EF4-FFF2-40B4-BE49-F238E27FC236}">
                    <a16:creationId xmlns:a16="http://schemas.microsoft.com/office/drawing/2014/main" id="{E6F6007F-21F4-4AF7-BE9B-42C00EDB2D24}"/>
                  </a:ext>
                </a:extLst>
              </p:cNvPr>
              <p:cNvSpPr>
                <a:spLocks noRot="1" noChangeAspect="1" noMove="1" noResize="1" noEditPoints="1" noAdjustHandles="1" noChangeArrowheads="1" noChangeShapeType="1" noTextEdit="1"/>
              </p:cNvSpPr>
              <p:nvPr/>
            </p:nvSpPr>
            <p:spPr>
              <a:xfrm>
                <a:off x="3072059" y="5256428"/>
                <a:ext cx="1503681" cy="462499"/>
              </a:xfrm>
              <a:prstGeom prst="rect">
                <a:avLst/>
              </a:prstGeom>
              <a:blipFill>
                <a:blip r:embed="rId3"/>
                <a:stretch>
                  <a:fillRect b="-5263"/>
                </a:stretch>
              </a:blipFill>
            </p:spPr>
            <p:txBody>
              <a:bodyPr/>
              <a:lstStyle/>
              <a:p>
                <a:r>
                  <a:rPr lang="cs-CZ">
                    <a:noFill/>
                  </a:rPr>
                  <a:t> </a:t>
                </a:r>
              </a:p>
            </p:txBody>
          </p:sp>
        </mc:Fallback>
      </mc:AlternateContent>
    </p:spTree>
    <p:extLst>
      <p:ext uri="{BB962C8B-B14F-4D97-AF65-F5344CB8AC3E}">
        <p14:creationId xmlns:p14="http://schemas.microsoft.com/office/powerpoint/2010/main" val="17158551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184666"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Extensions of basic single machine scheduling model</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cs typeface="Times New Roman" panose="02020603050405020304" pitchFamily="18" charset="0"/>
                  </a:rPr>
                  <a:t>1</a:t>
                </a:r>
                <a14:m>
                  <m:oMath xmlns:m="http://schemas.openxmlformats.org/officeDocument/2006/math">
                    <m:sSub>
                      <m:sSubPr>
                        <m:ctrlPr>
                          <a:rPr lang="en-US" sz="1700" i="1" smtClean="0">
                            <a:latin typeface="Cambria Math" panose="02040503050406030204" pitchFamily="18" charset="0"/>
                          </a:rPr>
                        </m:ctrlPr>
                      </m:sSubPr>
                      <m:e>
                        <m:d>
                          <m:dPr>
                            <m:begChr m:val="|"/>
                            <m:endChr m:val="|"/>
                            <m:ctrlPr>
                              <a:rPr lang="en-US" sz="1700" i="1" smtClean="0">
                                <a:latin typeface="Cambria Math" panose="02040503050406030204" pitchFamily="18" charset="0"/>
                              </a:rPr>
                            </m:ctrlPr>
                          </m:dPr>
                          <m:e>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𝑠</m:t>
                                </m:r>
                              </m:e>
                              <m:sub>
                                <m:r>
                                  <a:rPr lang="en-US" sz="1700" i="1" smtClean="0">
                                    <a:latin typeface="Cambria Math" panose="02040503050406030204" pitchFamily="18" charset="0"/>
                                  </a:rPr>
                                  <m:t>𝑗𝑘</m:t>
                                </m:r>
                              </m:sub>
                            </m:sSub>
                          </m:e>
                        </m:d>
                        <m:r>
                          <a:rPr lang="en-US" sz="1700" i="1" smtClean="0">
                            <a:latin typeface="Cambria Math" panose="02040503050406030204" pitchFamily="18" charset="0"/>
                          </a:rPr>
                          <m:t>𝐶</m:t>
                        </m:r>
                      </m:e>
                      <m:sub>
                        <m:r>
                          <m:rPr>
                            <m:sty m:val="p"/>
                          </m:rPr>
                          <a:rPr lang="en-US" sz="1700" i="1" smtClean="0">
                            <a:latin typeface="Cambria Math" panose="02040503050406030204" pitchFamily="18" charset="0"/>
                          </a:rPr>
                          <m:t>max</m:t>
                        </m:r>
                      </m:sub>
                    </m:sSub>
                  </m:oMath>
                </a14:m>
                <a:r>
                  <a:rPr lang="en-US" sz="1700"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Nearest neighbor algorithm </a:t>
                </a:r>
              </a:p>
              <a:p>
                <a:pPr marL="1656000" lvl="1" indent="-284400">
                  <a:lnSpc>
                    <a:spcPct val="110000"/>
                  </a:lnSpc>
                </a:pPr>
                <a:r>
                  <a:rPr lang="en-US" dirty="0">
                    <a:ea typeface="Cambria Math" panose="02040503050406030204" pitchFamily="18" charset="0"/>
                  </a:rPr>
                  <a:t>Step 3</a:t>
                </a:r>
              </a:p>
              <a:p>
                <a:pPr marL="2037600" lvl="1" indent="-284400">
                  <a:lnSpc>
                    <a:spcPct val="110000"/>
                  </a:lnSpc>
                </a:pPr>
                <a:r>
                  <a:rPr lang="en-US" dirty="0"/>
                  <a:t>Include job </a:t>
                </a:r>
                <a14:m>
                  <m:oMath xmlns:m="http://schemas.openxmlformats.org/officeDocument/2006/math">
                    <m:r>
                      <a:rPr lang="en-US" sz="1700" i="1" smtClean="0">
                        <a:latin typeface="Cambria Math" panose="02040503050406030204" pitchFamily="18" charset="0"/>
                      </a:rPr>
                      <m:t>𝑘</m:t>
                    </m:r>
                  </m:oMath>
                </a14:m>
                <a:r>
                  <a:rPr lang="en-US" dirty="0"/>
                  <a:t> at the end of sequence </a:t>
                </a:r>
                <a14:m>
                  <m:oMath xmlns:m="http://schemas.openxmlformats.org/officeDocument/2006/math">
                    <m:r>
                      <a:rPr lang="en-US" sz="1700" i="1" smtClean="0">
                        <a:latin typeface="Cambria Math" panose="02040503050406030204" pitchFamily="18" charset="0"/>
                      </a:rPr>
                      <m:t>𝑹</m:t>
                    </m:r>
                  </m:oMath>
                </a14:m>
                <a:r>
                  <a:rPr lang="en-US" dirty="0"/>
                  <a:t> and exclude it form set </a:t>
                </a:r>
                <a14:m>
                  <m:oMath xmlns:m="http://schemas.openxmlformats.org/officeDocument/2006/math">
                    <m:r>
                      <a:rPr lang="en-US" sz="1700" i="1" smtClean="0">
                        <a:latin typeface="Cambria Math" panose="02040503050406030204" pitchFamily="18" charset="0"/>
                      </a:rPr>
                      <m:t>𝑼</m:t>
                    </m:r>
                  </m:oMath>
                </a14:m>
                <a:r>
                  <a:rPr lang="en-US" dirty="0"/>
                  <a:t>. Modify the value of </a:t>
                </a:r>
                <a14:m>
                  <m:oMath xmlns:m="http://schemas.openxmlformats.org/officeDocument/2006/math">
                    <m:r>
                      <a:rPr lang="en-US" sz="1700" i="1" smtClean="0">
                        <a:latin typeface="Cambria Math" panose="02040503050406030204" pitchFamily="18" charset="0"/>
                      </a:rPr>
                      <m:t>𝑡</m:t>
                    </m:r>
                  </m:oMath>
                </a14:m>
                <a:r>
                  <a:rPr lang="en-US" dirty="0"/>
                  <a:t> and replace index </a:t>
                </a:r>
                <a14:m>
                  <m:oMath xmlns:m="http://schemas.openxmlformats.org/officeDocument/2006/math">
                    <m:r>
                      <a:rPr lang="en-US" sz="1700" i="1" smtClean="0">
                        <a:latin typeface="Cambria Math" panose="02040503050406030204" pitchFamily="18" charset="0"/>
                      </a:rPr>
                      <m:t>𝑖</m:t>
                    </m:r>
                  </m:oMath>
                </a14:m>
                <a:r>
                  <a:rPr lang="en-US" dirty="0"/>
                  <a:t> with index </a:t>
                </a:r>
                <a14:m>
                  <m:oMath xmlns:m="http://schemas.openxmlformats.org/officeDocument/2006/math">
                    <m:r>
                      <a:rPr lang="en-US" sz="1700" i="1" smtClean="0">
                        <a:latin typeface="Cambria Math" panose="02040503050406030204" pitchFamily="18" charset="0"/>
                      </a:rPr>
                      <m:t>𝑘</m:t>
                    </m:r>
                  </m:oMath>
                </a14:m>
                <a:r>
                  <a:rPr lang="en-US" dirty="0"/>
                  <a:t>:</a:t>
                </a:r>
              </a:p>
              <a:p>
                <a:pPr marL="2037600" lvl="1" indent="-284400">
                  <a:lnSpc>
                    <a:spcPct val="110000"/>
                  </a:lnSpc>
                </a:pPr>
                <a:endParaRPr lang="en-US" dirty="0">
                  <a:ea typeface="Cambria Math" panose="02040503050406030204" pitchFamily="18" charset="0"/>
                </a:endParaRPr>
              </a:p>
              <a:p>
                <a:pPr marL="2037600" lvl="1" indent="-284400">
                  <a:lnSpc>
                    <a:spcPct val="110000"/>
                  </a:lnSpc>
                </a:pPr>
                <a:r>
                  <a:rPr lang="en-US" sz="1600" dirty="0"/>
                  <a:t>If </a:t>
                </a:r>
                <a14:m>
                  <m:oMath xmlns:m="http://schemas.openxmlformats.org/officeDocument/2006/math">
                    <m:r>
                      <a:rPr lang="en-US" sz="1700" b="1" i="1" smtClean="0">
                        <a:latin typeface="Cambria Math" panose="02040503050406030204" pitchFamily="18" charset="0"/>
                      </a:rPr>
                      <m:t>𝑼</m:t>
                    </m:r>
                    <m:r>
                      <a:rPr lang="en-US" sz="1700" i="1" smtClean="0">
                        <a:latin typeface="Cambria Math" panose="02040503050406030204" pitchFamily="18" charset="0"/>
                      </a:rPr>
                      <m:t>=∅</m:t>
                    </m:r>
                  </m:oMath>
                </a14:m>
                <a:r>
                  <a:rPr lang="en-US" sz="1600" dirty="0"/>
                  <a:t>, go to step 4, otherwise go to step 2. </a:t>
                </a:r>
              </a:p>
              <a:p>
                <a:pPr marL="1656000" lvl="1" indent="-284400">
                  <a:lnSpc>
                    <a:spcPct val="110000"/>
                  </a:lnSpc>
                </a:pPr>
                <a:r>
                  <a:rPr lang="en-US" dirty="0">
                    <a:ea typeface="Cambria Math" panose="02040503050406030204" pitchFamily="18" charset="0"/>
                  </a:rPr>
                  <a:t>Step 4</a:t>
                </a:r>
              </a:p>
              <a:p>
                <a:pPr marL="2037600" lvl="1" indent="-284400">
                  <a:lnSpc>
                    <a:spcPct val="110000"/>
                  </a:lnSpc>
                </a:pPr>
                <a:r>
                  <a:rPr lang="en-US" dirty="0"/>
                  <a:t>Since, by assumption, the whole schedule ends by setup of the machine to job 1, modify the value of </a:t>
                </a:r>
                <a14:m>
                  <m:oMath xmlns:m="http://schemas.openxmlformats.org/officeDocument/2006/math">
                    <m:r>
                      <a:rPr lang="en-US" sz="1700" i="1" smtClean="0">
                        <a:latin typeface="Cambria Math" panose="02040503050406030204" pitchFamily="18" charset="0"/>
                      </a:rPr>
                      <m:t>𝑡</m:t>
                    </m:r>
                  </m:oMath>
                </a14:m>
                <a:r>
                  <a:rPr lang="en-US" dirty="0"/>
                  <a:t> as follows:</a:t>
                </a:r>
                <a:endParaRPr lang="en-US" dirty="0">
                  <a:ea typeface="Cambria Math" panose="02040503050406030204" pitchFamily="18" charset="0"/>
                </a:endParaRPr>
              </a:p>
              <a:p>
                <a:pPr marL="2037600" lvl="1" indent="-284400">
                  <a:lnSpc>
                    <a:spcPct val="110000"/>
                  </a:lnSpc>
                </a:pPr>
                <a:endParaRPr lang="en-US" dirty="0">
                  <a:ea typeface="Cambria Math" panose="02040503050406030204" pitchFamily="18" charset="0"/>
                </a:endParaRPr>
              </a:p>
              <a:p>
                <a:pPr marL="2037600" lvl="1" indent="-284400">
                  <a:lnSpc>
                    <a:spcPct val="110000"/>
                  </a:lnSpc>
                </a:pPr>
                <a:r>
                  <a:rPr lang="en-US" sz="1600" dirty="0"/>
                  <a:t>Algorithm ends, sequence </a:t>
                </a:r>
                <a14:m>
                  <m:oMath xmlns:m="http://schemas.openxmlformats.org/officeDocument/2006/math">
                    <m:r>
                      <a:rPr lang="en-US" sz="1700" b="1" i="1" smtClean="0">
                        <a:latin typeface="Cambria Math" panose="02040503050406030204" pitchFamily="18" charset="0"/>
                      </a:rPr>
                      <m:t>𝑹</m:t>
                    </m:r>
                  </m:oMath>
                </a14:m>
                <a:r>
                  <a:rPr lang="en-US" sz="1600" dirty="0"/>
                  <a:t> corresponds to the feasible schedule, the value of </a:t>
                </a:r>
                <a14:m>
                  <m:oMath xmlns:m="http://schemas.openxmlformats.org/officeDocument/2006/math">
                    <m:r>
                      <a:rPr lang="en-US" sz="1700" i="1" smtClean="0">
                        <a:latin typeface="Cambria Math" panose="02040503050406030204" pitchFamily="18" charset="0"/>
                      </a:rPr>
                      <m:t>𝑡</m:t>
                    </m:r>
                  </m:oMath>
                </a14:m>
                <a:r>
                  <a:rPr lang="en-US" sz="1600" dirty="0"/>
                  <a:t> </a:t>
                </a:r>
                <a:r>
                  <a:rPr lang="en-US" dirty="0"/>
                  <a:t>equals to</a:t>
                </a:r>
                <a:r>
                  <a:rPr lang="en-US" sz="1600" dirty="0"/>
                  <a:t> the total processing time of all jobs including all setup times in the schedule.</a:t>
                </a: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1184666" cy="4891367"/>
              </a:xfrm>
              <a:blipFill>
                <a:blip r:embed="rId2"/>
                <a:stretch>
                  <a:fillRect l="-218" t="-249" r="-327"/>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F02E3D6F-166F-4813-9C85-9898E2697FED}"/>
                  </a:ext>
                </a:extLst>
              </p:cNvPr>
              <p:cNvSpPr/>
              <p:nvPr/>
            </p:nvSpPr>
            <p:spPr>
              <a:xfrm>
                <a:off x="2288577" y="3663322"/>
                <a:ext cx="5903001"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1700" b="1" i="1">
                          <a:latin typeface="Cambria Math" panose="02040503050406030204" pitchFamily="18" charset="0"/>
                        </a:rPr>
                        <m:t>𝑹</m:t>
                      </m:r>
                      <m:r>
                        <a:rPr lang="cs-CZ" sz="1700" b="0" i="0">
                          <a:latin typeface="Cambria Math" panose="02040503050406030204" pitchFamily="18" charset="0"/>
                        </a:rPr>
                        <m:t>=</m:t>
                      </m:r>
                      <m:r>
                        <a:rPr lang="cs-CZ" sz="1700" b="1" i="1">
                          <a:latin typeface="Cambria Math" panose="02040503050406030204" pitchFamily="18" charset="0"/>
                        </a:rPr>
                        <m:t>𝑹</m:t>
                      </m:r>
                      <m:r>
                        <a:rPr lang="cs-CZ" sz="1700" b="0" i="0">
                          <a:latin typeface="Cambria Math" panose="02040503050406030204" pitchFamily="18" charset="0"/>
                        </a:rPr>
                        <m:t>+</m:t>
                      </m:r>
                      <m:d>
                        <m:dPr>
                          <m:ctrlPr>
                            <a:rPr lang="cs-CZ" sz="1700" b="0" i="1">
                              <a:latin typeface="Cambria Math" panose="02040503050406030204" pitchFamily="18" charset="0"/>
                            </a:rPr>
                          </m:ctrlPr>
                        </m:dPr>
                        <m:e>
                          <m:r>
                            <a:rPr lang="cs-CZ" sz="1700" b="1" i="1">
                              <a:latin typeface="Cambria Math" panose="02040503050406030204" pitchFamily="18" charset="0"/>
                            </a:rPr>
                            <m:t>𝒌</m:t>
                          </m:r>
                        </m:e>
                      </m:d>
                      <m:r>
                        <a:rPr lang="cs-CZ" sz="1700" b="0" i="0">
                          <a:latin typeface="Cambria Math" panose="02040503050406030204" pitchFamily="18" charset="0"/>
                        </a:rPr>
                        <m:t>,</m:t>
                      </m:r>
                      <m:r>
                        <a:rPr lang="cs-CZ" sz="1700" b="1" i="1">
                          <a:latin typeface="Cambria Math" panose="02040503050406030204" pitchFamily="18" charset="0"/>
                        </a:rPr>
                        <m:t>𝑼</m:t>
                      </m:r>
                      <m:r>
                        <a:rPr lang="cs-CZ" sz="1700" b="0" i="0">
                          <a:latin typeface="Cambria Math" panose="02040503050406030204" pitchFamily="18" charset="0"/>
                        </a:rPr>
                        <m:t>=</m:t>
                      </m:r>
                      <m:r>
                        <a:rPr lang="cs-CZ" sz="1700" b="1" i="1">
                          <a:latin typeface="Cambria Math" panose="02040503050406030204" pitchFamily="18" charset="0"/>
                        </a:rPr>
                        <m:t>𝑼</m:t>
                      </m:r>
                      <m:r>
                        <a:rPr lang="cs-CZ" sz="1700" b="0" i="0">
                          <a:latin typeface="Cambria Math" panose="02040503050406030204" pitchFamily="18" charset="0"/>
                        </a:rPr>
                        <m:t>\</m:t>
                      </m:r>
                      <m:d>
                        <m:dPr>
                          <m:begChr m:val="{"/>
                          <m:endChr m:val="}"/>
                          <m:ctrlPr>
                            <a:rPr lang="cs-CZ" sz="1700" b="0" i="1">
                              <a:latin typeface="Cambria Math" panose="02040503050406030204" pitchFamily="18" charset="0"/>
                            </a:rPr>
                          </m:ctrlPr>
                        </m:dPr>
                        <m:e>
                          <m:r>
                            <a:rPr lang="cs-CZ" sz="1700" b="0" i="1">
                              <a:latin typeface="Cambria Math" panose="02040503050406030204" pitchFamily="18" charset="0"/>
                            </a:rPr>
                            <m:t>𝑘</m:t>
                          </m:r>
                        </m:e>
                      </m:d>
                      <m:r>
                        <a:rPr lang="cs-CZ" sz="1700" b="0" i="0">
                          <a:latin typeface="Cambria Math" panose="02040503050406030204" pitchFamily="18" charset="0"/>
                        </a:rPr>
                        <m:t>,</m:t>
                      </m:r>
                      <m:r>
                        <a:rPr lang="cs-CZ" sz="1700" b="0" i="1">
                          <a:latin typeface="Cambria Math" panose="02040503050406030204" pitchFamily="18" charset="0"/>
                        </a:rPr>
                        <m:t>𝑡</m:t>
                      </m:r>
                      <m:r>
                        <a:rPr lang="cs-CZ" sz="1700" b="0" i="0">
                          <a:latin typeface="Cambria Math" panose="02040503050406030204" pitchFamily="18" charset="0"/>
                        </a:rPr>
                        <m:t>=</m:t>
                      </m:r>
                      <m:r>
                        <a:rPr lang="cs-CZ" sz="1700" b="0" i="1">
                          <a:latin typeface="Cambria Math" panose="02040503050406030204" pitchFamily="18" charset="0"/>
                        </a:rPr>
                        <m:t>𝑡</m:t>
                      </m:r>
                      <m:r>
                        <a:rPr lang="cs-CZ" sz="1700" b="0" i="0">
                          <a:latin typeface="Cambria Math" panose="02040503050406030204" pitchFamily="18" charset="0"/>
                        </a:rPr>
                        <m:t>+</m:t>
                      </m:r>
                      <m:sSub>
                        <m:sSubPr>
                          <m:ctrlPr>
                            <a:rPr lang="cs-CZ" sz="1700" b="0" i="1">
                              <a:latin typeface="Cambria Math" panose="02040503050406030204" pitchFamily="18" charset="0"/>
                            </a:rPr>
                          </m:ctrlPr>
                        </m:sSubPr>
                        <m:e>
                          <m:r>
                            <a:rPr lang="cs-CZ" sz="1700" b="0" i="1">
                              <a:latin typeface="Cambria Math" panose="02040503050406030204" pitchFamily="18" charset="0"/>
                            </a:rPr>
                            <m:t>𝑠</m:t>
                          </m:r>
                        </m:e>
                        <m:sub>
                          <m:r>
                            <a:rPr lang="cs-CZ" sz="1700" b="0" i="1">
                              <a:latin typeface="Cambria Math" panose="02040503050406030204" pitchFamily="18" charset="0"/>
                            </a:rPr>
                            <m:t>𝑖𝑘</m:t>
                          </m:r>
                        </m:sub>
                      </m:sSub>
                      <m:r>
                        <a:rPr lang="cs-CZ" sz="1700" b="0" i="0">
                          <a:latin typeface="Cambria Math" panose="02040503050406030204" pitchFamily="18" charset="0"/>
                        </a:rPr>
                        <m:t>+</m:t>
                      </m:r>
                      <m:sSub>
                        <m:sSubPr>
                          <m:ctrlPr>
                            <a:rPr lang="cs-CZ" sz="1700" b="0" i="1">
                              <a:latin typeface="Cambria Math" panose="02040503050406030204" pitchFamily="18" charset="0"/>
                            </a:rPr>
                          </m:ctrlPr>
                        </m:sSubPr>
                        <m:e>
                          <m:r>
                            <a:rPr lang="cs-CZ" sz="1700" b="0" i="1">
                              <a:latin typeface="Cambria Math" panose="02040503050406030204" pitchFamily="18" charset="0"/>
                            </a:rPr>
                            <m:t>𝑡</m:t>
                          </m:r>
                        </m:e>
                        <m:sub>
                          <m:r>
                            <a:rPr lang="cs-CZ" sz="1700" b="0" i="1">
                              <a:latin typeface="Cambria Math" panose="02040503050406030204" pitchFamily="18" charset="0"/>
                            </a:rPr>
                            <m:t>𝑘</m:t>
                          </m:r>
                        </m:sub>
                      </m:sSub>
                      <m:r>
                        <a:rPr lang="cs-CZ" sz="1700" b="0" i="0">
                          <a:latin typeface="Cambria Math" panose="02040503050406030204" pitchFamily="18" charset="0"/>
                        </a:rPr>
                        <m:t>,</m:t>
                      </m:r>
                      <m:r>
                        <a:rPr lang="cs-CZ" sz="1700" b="0" i="1">
                          <a:latin typeface="Cambria Math" panose="02040503050406030204" pitchFamily="18" charset="0"/>
                        </a:rPr>
                        <m:t>𝑖</m:t>
                      </m:r>
                      <m:r>
                        <a:rPr lang="cs-CZ" sz="1700" b="0" i="0">
                          <a:latin typeface="Cambria Math" panose="02040503050406030204" pitchFamily="18" charset="0"/>
                        </a:rPr>
                        <m:t>=</m:t>
                      </m:r>
                      <m:r>
                        <a:rPr lang="cs-CZ" sz="1700" b="0" i="1">
                          <a:latin typeface="Cambria Math" panose="02040503050406030204" pitchFamily="18" charset="0"/>
                        </a:rPr>
                        <m:t>𝑘</m:t>
                      </m:r>
                      <m:r>
                        <a:rPr lang="cs-CZ" sz="1700" b="0" i="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F02E3D6F-166F-4813-9C85-9898E2697FED}"/>
                  </a:ext>
                </a:extLst>
              </p:cNvPr>
              <p:cNvSpPr>
                <a:spLocks noRot="1" noChangeAspect="1" noMove="1" noResize="1" noEditPoints="1" noAdjustHandles="1" noChangeArrowheads="1" noChangeShapeType="1" noTextEdit="1"/>
              </p:cNvSpPr>
              <p:nvPr/>
            </p:nvSpPr>
            <p:spPr>
              <a:xfrm>
                <a:off x="2288577" y="3663322"/>
                <a:ext cx="5903001" cy="353943"/>
              </a:xfrm>
              <a:prstGeom prst="rect">
                <a:avLst/>
              </a:prstGeom>
              <a:blipFill>
                <a:blip r:embed="rId3"/>
                <a:stretch>
                  <a:fillRect b="-1034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18CFE279-40CF-4BE0-BA06-76B057EE5520}"/>
                  </a:ext>
                </a:extLst>
              </p:cNvPr>
              <p:cNvSpPr/>
              <p:nvPr/>
            </p:nvSpPr>
            <p:spPr>
              <a:xfrm>
                <a:off x="2951402" y="5262110"/>
                <a:ext cx="1300291"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𝑡</m:t>
                      </m:r>
                      <m:r>
                        <a:rPr lang="cs-CZ" sz="1700" i="0">
                          <a:latin typeface="Cambria Math" panose="02040503050406030204" pitchFamily="18" charset="0"/>
                        </a:rPr>
                        <m:t>=</m:t>
                      </m:r>
                      <m:r>
                        <a:rPr lang="cs-CZ" sz="1700" i="1">
                          <a:latin typeface="Cambria Math" panose="02040503050406030204" pitchFamily="18" charset="0"/>
                        </a:rPr>
                        <m:t>𝑡</m:t>
                      </m:r>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𝑠</m:t>
                          </m:r>
                        </m:e>
                        <m:sub>
                          <m:r>
                            <a:rPr lang="cs-CZ" sz="1700" i="1">
                              <a:latin typeface="Cambria Math" panose="02040503050406030204" pitchFamily="18" charset="0"/>
                            </a:rPr>
                            <m:t>𝑘</m:t>
                          </m:r>
                          <m:r>
                            <a:rPr lang="cs-CZ" sz="1700" i="0">
                              <a:latin typeface="Cambria Math" panose="02040503050406030204" pitchFamily="18" charset="0"/>
                            </a:rPr>
                            <m:t>1</m:t>
                          </m:r>
                        </m:sub>
                      </m:sSub>
                      <m:r>
                        <a:rPr lang="cs-CZ" sz="1700" i="0">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18CFE279-40CF-4BE0-BA06-76B057EE5520}"/>
                  </a:ext>
                </a:extLst>
              </p:cNvPr>
              <p:cNvSpPr>
                <a:spLocks noRot="1" noChangeAspect="1" noMove="1" noResize="1" noEditPoints="1" noAdjustHandles="1" noChangeArrowheads="1" noChangeShapeType="1" noTextEdit="1"/>
              </p:cNvSpPr>
              <p:nvPr/>
            </p:nvSpPr>
            <p:spPr>
              <a:xfrm>
                <a:off x="2951402" y="5262110"/>
                <a:ext cx="1300291" cy="353943"/>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6527692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a:xfrm>
            <a:off x="441924" y="441393"/>
            <a:ext cx="9264016" cy="516936"/>
          </a:xfrm>
        </p:spPr>
        <p:txBody>
          <a:bodyPr/>
          <a:lstStyle/>
          <a:p>
            <a:r>
              <a:rPr lang="en-US"/>
              <a:t>Models of management of production systems</a:t>
            </a:r>
          </a:p>
          <a:p>
            <a:endParaRPr lang="en-US"/>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3951" y="1644438"/>
                <a:ext cx="11002912"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Extensions of basic single machine scheduling model</a:t>
                </a:r>
              </a:p>
              <a:p>
                <a:pPr marL="896400" lvl="1" indent="-284400">
                  <a:lnSpc>
                    <a:spcPct val="110000"/>
                  </a:lnSpc>
                </a:pPr>
                <a:r>
                  <a:rPr lang="en-US">
                    <a:ea typeface="Cambria Math" panose="02040503050406030204" pitchFamily="18" charset="0"/>
                  </a:rPr>
                  <a:t>Model </a:t>
                </a:r>
                <a:r>
                  <a:rPr lang="en-US" sz="1700">
                    <a:latin typeface="Cambria Math" panose="02040503050406030204" pitchFamily="18" charset="0"/>
                    <a:ea typeface="Cambria Math" panose="02040503050406030204" pitchFamily="18" charset="0"/>
                    <a:cs typeface="Times New Roman" panose="02020603050405020304" pitchFamily="18" charset="0"/>
                  </a:rPr>
                  <a:t>1</a:t>
                </a:r>
                <a14:m>
                  <m:oMath xmlns:m="http://schemas.openxmlformats.org/officeDocument/2006/math">
                    <m:sSub>
                      <m:sSubPr>
                        <m:ctrlPr>
                          <a:rPr lang="en-US" sz="1700" i="1" smtClean="0">
                            <a:latin typeface="Cambria Math" panose="02040503050406030204" pitchFamily="18" charset="0"/>
                          </a:rPr>
                        </m:ctrlPr>
                      </m:sSubPr>
                      <m:e>
                        <m:d>
                          <m:dPr>
                            <m:begChr m:val="|"/>
                            <m:endChr m:val="|"/>
                            <m:ctrlPr>
                              <a:rPr lang="en-US" sz="1700" i="1" smtClean="0">
                                <a:latin typeface="Cambria Math" panose="02040503050406030204" pitchFamily="18" charset="0"/>
                              </a:rPr>
                            </m:ctrlPr>
                          </m:dPr>
                          <m:e>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𝑠</m:t>
                                </m:r>
                              </m:e>
                              <m:sub>
                                <m:r>
                                  <a:rPr lang="en-US" sz="1700" i="1" smtClean="0">
                                    <a:latin typeface="Cambria Math" panose="02040503050406030204" pitchFamily="18" charset="0"/>
                                  </a:rPr>
                                  <m:t>𝑗𝑘</m:t>
                                </m:r>
                              </m:sub>
                            </m:sSub>
                          </m:e>
                        </m:d>
                        <m:r>
                          <a:rPr lang="en-US" sz="1700" i="1" smtClean="0">
                            <a:latin typeface="Cambria Math" panose="02040503050406030204" pitchFamily="18" charset="0"/>
                          </a:rPr>
                          <m:t>𝐶</m:t>
                        </m:r>
                      </m:e>
                      <m:sub>
                        <m:r>
                          <m:rPr>
                            <m:sty m:val="p"/>
                          </m:rPr>
                          <a:rPr lang="en-US" sz="1700" i="1" smtClean="0">
                            <a:latin typeface="Cambria Math" panose="02040503050406030204" pitchFamily="18" charset="0"/>
                          </a:rPr>
                          <m:t>max</m:t>
                        </m:r>
                      </m:sub>
                    </m:sSub>
                  </m:oMath>
                </a14:m>
                <a:r>
                  <a:rPr lang="en-US" sz="1700">
                    <a:latin typeface="Cambria Math" panose="02040503050406030204" pitchFamily="18" charset="0"/>
                    <a:ea typeface="Cambria Math" panose="02040503050406030204" pitchFamily="18" charset="0"/>
                  </a:rPr>
                  <a:t> </a:t>
                </a:r>
                <a:r>
                  <a:rPr lang="en-US">
                    <a:ea typeface="Cambria Math" panose="020405030504060302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Cambria Math" panose="02040503050406030204" pitchFamily="18" charset="0"/>
                  </a:rPr>
                  <a:t>Example</a:t>
                </a:r>
              </a:p>
              <a:p>
                <a:pPr marL="1656000" lvl="1" indent="-284400">
                  <a:lnSpc>
                    <a:spcPct val="110000"/>
                  </a:lnSpc>
                </a:pPr>
                <a:r>
                  <a:rPr lang="en-US">
                    <a:ea typeface="Cambria Math" panose="02040503050406030204" pitchFamily="18" charset="0"/>
                  </a:rPr>
                  <a:t>The company wants to schedule 8 jobs on 1 machine so that they are completed in minimum time. The table shows the job processing times and the setup times between jobs (all values are in minutes).</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3951" y="1644438"/>
                <a:ext cx="11002912" cy="4891367"/>
              </a:xfrm>
              <a:blipFill>
                <a:blip r:embed="rId2"/>
                <a:stretch>
                  <a:fillRect l="-222"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57750" y="1066638"/>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19ED3880-A4AA-4E77-B04E-7B8C4833E7EA}"/>
              </a:ext>
            </a:extLst>
          </p:cNvPr>
          <p:cNvPicPr>
            <a:picLocks noChangeAspect="1"/>
          </p:cNvPicPr>
          <p:nvPr/>
        </p:nvPicPr>
        <p:blipFill>
          <a:blip r:embed="rId3"/>
          <a:stretch>
            <a:fillRect/>
          </a:stretch>
        </p:blipFill>
        <p:spPr>
          <a:xfrm>
            <a:off x="2483270" y="3565930"/>
            <a:ext cx="4378831" cy="2549568"/>
          </a:xfrm>
          <a:prstGeom prst="rect">
            <a:avLst/>
          </a:prstGeom>
        </p:spPr>
      </p:pic>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E0AD4D3A-5E4A-4296-93AB-41535318333B}"/>
                  </a:ext>
                </a:extLst>
              </p:cNvPr>
              <p:cNvSpPr>
                <a:spLocks noChangeAspect="1"/>
              </p:cNvSpPr>
              <p:nvPr/>
            </p:nvSpPr>
            <p:spPr>
              <a:xfrm>
                <a:off x="7336610" y="4911092"/>
                <a:ext cx="2968938" cy="877163"/>
              </a:xfrm>
              <a:prstGeom prst="rect">
                <a:avLst/>
              </a:prstGeom>
            </p:spPr>
            <p:txBody>
              <a:bodyPr wrap="square">
                <a:spAutoFit/>
              </a:bodyPr>
              <a:lstStyle/>
              <a:p>
                <a:r>
                  <a:rPr lang="en-US" sz="1700" u="sng">
                    <a:latin typeface="Cambria Math" panose="02040503050406030204" pitchFamily="18" charset="0"/>
                    <a:ea typeface="Cambria Math" panose="02040503050406030204" pitchFamily="18" charset="0"/>
                    <a:cs typeface="Times New Roman" panose="02020603050405020304" pitchFamily="18" charset="0"/>
                  </a:rPr>
                  <a:t>Optimal schedule</a:t>
                </a:r>
                <a:r>
                  <a:rPr lang="en-US" sz="1700">
                    <a:latin typeface="Cambria Math" panose="02040503050406030204" pitchFamily="18" charset="0"/>
                    <a:ea typeface="Cambria Math" panose="02040503050406030204" pitchFamily="18" charset="0"/>
                    <a:cs typeface="Times New Roman" panose="02020603050405020304" pitchFamily="18" charset="0"/>
                  </a:rPr>
                  <a:t>:</a:t>
                </a:r>
              </a:p>
              <a:p>
                <a14:m>
                  <m:oMath xmlns:m="http://schemas.openxmlformats.org/officeDocument/2006/math">
                    <m:r>
                      <a:rPr lang="en-US" sz="1700" b="1" i="1" smtClean="0">
                        <a:latin typeface="Cambria Math" panose="02040503050406030204" pitchFamily="18" charset="0"/>
                        <a:ea typeface="Cambria Math" panose="02040503050406030204" pitchFamily="18" charset="0"/>
                      </a:rPr>
                      <m:t>𝑹</m:t>
                    </m:r>
                  </m:oMath>
                </a14:m>
                <a:r>
                  <a:rPr lang="en-US" sz="1700" b="1" i="1">
                    <a:latin typeface="Cambria Math" panose="02040503050406030204" pitchFamily="18" charset="0"/>
                    <a:ea typeface="Cambria Math" panose="02040503050406030204" pitchFamily="18" charset="0"/>
                  </a:rPr>
                  <a:t> </a:t>
                </a:r>
                <a:r>
                  <a:rPr lang="en-US" sz="1700">
                    <a:latin typeface="Cambria Math" panose="02040503050406030204" pitchFamily="18" charset="0"/>
                    <a:ea typeface="Cambria Math" panose="02040503050406030204" pitchFamily="18" charset="0"/>
                    <a:cs typeface="Times New Roman" panose="02020603050405020304" pitchFamily="18" charset="0"/>
                  </a:rPr>
                  <a:t>= (1,4,6,2,3,7,5,8), </a:t>
                </a:r>
                <a:endParaRPr lang="en-US" sz="1700" b="1" i="1">
                  <a:latin typeface="Cambria Math" panose="02040503050406030204" pitchFamily="18" charset="0"/>
                  <a:ea typeface="Cambria Math" panose="02040503050406030204" pitchFamily="18" charset="0"/>
                </a:endParaRPr>
              </a:p>
              <a:p>
                <a14:m>
                  <m:oMath xmlns:m="http://schemas.openxmlformats.org/officeDocument/2006/math">
                    <m:r>
                      <a:rPr lang="en-US" sz="1700" i="1" smtClean="0">
                        <a:latin typeface="Cambria Math" panose="02040503050406030204" pitchFamily="18" charset="0"/>
                        <a:ea typeface="Cambria Math" panose="02040503050406030204" pitchFamily="18" charset="0"/>
                      </a:rPr>
                      <m:t>𝑡</m:t>
                    </m:r>
                    <m:r>
                      <a:rPr lang="en-US" sz="1700" smtClean="0">
                        <a:latin typeface="Cambria Math" panose="02040503050406030204" pitchFamily="18" charset="0"/>
                        <a:ea typeface="Cambria Math" panose="02040503050406030204" pitchFamily="18" charset="0"/>
                      </a:rPr>
                      <m:t> </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 447 min.</a:t>
                </a:r>
              </a:p>
            </p:txBody>
          </p:sp>
        </mc:Choice>
        <mc:Fallback xmlns="">
          <p:sp>
            <p:nvSpPr>
              <p:cNvPr id="14" name="Obdélník 13">
                <a:extLst>
                  <a:ext uri="{FF2B5EF4-FFF2-40B4-BE49-F238E27FC236}">
                    <a16:creationId xmlns:a16="http://schemas.microsoft.com/office/drawing/2014/main" id="{E0AD4D3A-5E4A-4296-93AB-41535318333B}"/>
                  </a:ext>
                </a:extLst>
              </p:cNvPr>
              <p:cNvSpPr>
                <a:spLocks noRot="1" noChangeAspect="1" noMove="1" noResize="1" noEditPoints="1" noAdjustHandles="1" noChangeArrowheads="1" noChangeShapeType="1" noTextEdit="1"/>
              </p:cNvSpPr>
              <p:nvPr/>
            </p:nvSpPr>
            <p:spPr>
              <a:xfrm>
                <a:off x="7336610" y="4911092"/>
                <a:ext cx="2968938" cy="877163"/>
              </a:xfrm>
              <a:prstGeom prst="rect">
                <a:avLst/>
              </a:prstGeom>
              <a:blipFill>
                <a:blip r:embed="rId4"/>
                <a:stretch>
                  <a:fillRect l="-1437" t="-2778" b="-8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66379206-07CC-4F82-8270-5201DC0D233A}"/>
                  </a:ext>
                </a:extLst>
              </p:cNvPr>
              <p:cNvSpPr>
                <a:spLocks noChangeAspect="1"/>
              </p:cNvSpPr>
              <p:nvPr/>
            </p:nvSpPr>
            <p:spPr>
              <a:xfrm>
                <a:off x="7336610" y="3804203"/>
                <a:ext cx="3139317" cy="877163"/>
              </a:xfrm>
              <a:prstGeom prst="rect">
                <a:avLst/>
              </a:prstGeom>
            </p:spPr>
            <p:txBody>
              <a:bodyPr wrap="square">
                <a:spAutoFit/>
              </a:bodyPr>
              <a:lstStyle/>
              <a:p>
                <a:r>
                  <a:rPr lang="en-US" sz="1700" u="sng">
                    <a:latin typeface="Cambria Math" panose="02040503050406030204" pitchFamily="18" charset="0"/>
                    <a:ea typeface="Cambria Math" panose="02040503050406030204" pitchFamily="18" charset="0"/>
                    <a:cs typeface="Times New Roman" panose="02020603050405020304" pitchFamily="18" charset="0"/>
                  </a:rPr>
                  <a:t>Nearest neighbor method</a:t>
                </a:r>
                <a:r>
                  <a:rPr lang="en-US" sz="1700">
                    <a:latin typeface="Cambria Math" panose="02040503050406030204" pitchFamily="18" charset="0"/>
                    <a:ea typeface="Cambria Math" panose="02040503050406030204" pitchFamily="18" charset="0"/>
                    <a:cs typeface="Times New Roman" panose="02020603050405020304" pitchFamily="18" charset="0"/>
                  </a:rPr>
                  <a:t>:</a:t>
                </a:r>
                <a:endParaRPr lang="en-US" sz="1700" b="0" i="0">
                  <a:latin typeface="Cambria Math" panose="02040503050406030204" pitchFamily="18" charset="0"/>
                  <a:ea typeface="Cambria Math" panose="02040503050406030204" pitchFamily="18" charset="0"/>
                </a:endParaRPr>
              </a:p>
              <a:p>
                <a14:m>
                  <m:oMath xmlns:m="http://schemas.openxmlformats.org/officeDocument/2006/math">
                    <m:r>
                      <a:rPr lang="en-US" sz="1700" b="1" i="1" smtClean="0">
                        <a:latin typeface="Cambria Math" panose="02040503050406030204" pitchFamily="18" charset="0"/>
                        <a:ea typeface="Cambria Math" panose="02040503050406030204" pitchFamily="18" charset="0"/>
                      </a:rPr>
                      <m:t>𝑹</m:t>
                    </m:r>
                  </m:oMath>
                </a14:m>
                <a:r>
                  <a:rPr lang="en-US" sz="1700" b="1" i="1">
                    <a:latin typeface="Cambria Math" panose="02040503050406030204" pitchFamily="18" charset="0"/>
                    <a:ea typeface="Cambria Math" panose="02040503050406030204" pitchFamily="18" charset="0"/>
                  </a:rPr>
                  <a:t> </a:t>
                </a:r>
                <a:r>
                  <a:rPr lang="en-US" sz="1700">
                    <a:latin typeface="Cambria Math" panose="02040503050406030204" pitchFamily="18" charset="0"/>
                    <a:ea typeface="Cambria Math" panose="02040503050406030204" pitchFamily="18" charset="0"/>
                    <a:cs typeface="Times New Roman" panose="02020603050405020304" pitchFamily="18" charset="0"/>
                  </a:rPr>
                  <a:t>= (1,8,6,3,7,5,2,4),</a:t>
                </a:r>
                <a:endParaRPr lang="en-US" sz="1700" b="1" i="1">
                  <a:latin typeface="Cambria Math" panose="02040503050406030204" pitchFamily="18" charset="0"/>
                  <a:ea typeface="Cambria Math" panose="02040503050406030204" pitchFamily="18" charset="0"/>
                </a:endParaRPr>
              </a:p>
              <a:p>
                <a14:m>
                  <m:oMath xmlns:m="http://schemas.openxmlformats.org/officeDocument/2006/math">
                    <m:r>
                      <a:rPr lang="en-US" sz="1700" i="1" smtClean="0">
                        <a:latin typeface="Cambria Math" panose="02040503050406030204" pitchFamily="18" charset="0"/>
                        <a:ea typeface="Cambria Math" panose="02040503050406030204" pitchFamily="18" charset="0"/>
                      </a:rPr>
                      <m:t>𝑡</m:t>
                    </m:r>
                    <m:r>
                      <a:rPr lang="en-US" sz="1700" b="0" i="0" smtClean="0">
                        <a:latin typeface="Cambria Math" panose="02040503050406030204" pitchFamily="18" charset="0"/>
                        <a:ea typeface="Cambria Math" panose="02040503050406030204" pitchFamily="18" charset="0"/>
                      </a:rPr>
                      <m:t> </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 464 min.</a:t>
                </a:r>
              </a:p>
            </p:txBody>
          </p:sp>
        </mc:Choice>
        <mc:Fallback xmlns="">
          <p:sp>
            <p:nvSpPr>
              <p:cNvPr id="15" name="Obdélník 14">
                <a:extLst>
                  <a:ext uri="{FF2B5EF4-FFF2-40B4-BE49-F238E27FC236}">
                    <a16:creationId xmlns:a16="http://schemas.microsoft.com/office/drawing/2014/main" id="{66379206-07CC-4F82-8270-5201DC0D233A}"/>
                  </a:ext>
                </a:extLst>
              </p:cNvPr>
              <p:cNvSpPr>
                <a:spLocks noRot="1" noChangeAspect="1" noMove="1" noResize="1" noEditPoints="1" noAdjustHandles="1" noChangeArrowheads="1" noChangeShapeType="1" noTextEdit="1"/>
              </p:cNvSpPr>
              <p:nvPr/>
            </p:nvSpPr>
            <p:spPr>
              <a:xfrm>
                <a:off x="7336610" y="3804203"/>
                <a:ext cx="3139317" cy="877163"/>
              </a:xfrm>
              <a:prstGeom prst="rect">
                <a:avLst/>
              </a:prstGeom>
              <a:blipFill>
                <a:blip r:embed="rId5"/>
                <a:stretch>
                  <a:fillRect l="-1362" t="-2083" b="-8333"/>
                </a:stretch>
              </a:blipFill>
            </p:spPr>
            <p:txBody>
              <a:bodyPr/>
              <a:lstStyle/>
              <a:p>
                <a:r>
                  <a:rPr lang="cs-CZ">
                    <a:noFill/>
                  </a:rPr>
                  <a:t> </a:t>
                </a:r>
              </a:p>
            </p:txBody>
          </p:sp>
        </mc:Fallback>
      </mc:AlternateContent>
    </p:spTree>
    <p:extLst>
      <p:ext uri="{BB962C8B-B14F-4D97-AF65-F5344CB8AC3E}">
        <p14:creationId xmlns:p14="http://schemas.microsoft.com/office/powerpoint/2010/main" val="32092554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318947"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Parallel machine models</a:t>
                </a:r>
              </a:p>
              <a:p>
                <a:pPr marL="896400" lvl="1" indent="-284400">
                  <a:lnSpc>
                    <a:spcPct val="110000"/>
                  </a:lnSpc>
                </a:pPr>
                <a:r>
                  <a:rPr lang="en-US" dirty="0">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𝑝𝑟𝑚𝑝</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Times New Roman" panose="02020603050405020304" pitchFamily="18" charset="0"/>
                  </a:rPr>
                  <a:t>There are </a:t>
                </a:r>
                <a14:m>
                  <m:oMath xmlns:m="http://schemas.openxmlformats.org/officeDocument/2006/math">
                    <m:r>
                      <a:rPr lang="en-US" sz="1700" i="1" smtClean="0">
                        <a:latin typeface="Cambria Math" panose="02040503050406030204" pitchFamily="18" charset="0"/>
                      </a:rPr>
                      <m:t>𝑚</m:t>
                    </m:r>
                  </m:oMath>
                </a14:m>
                <a:r>
                  <a:rPr lang="en-US" dirty="0">
                    <a:ea typeface="Times New Roman" panose="02020603050405020304" pitchFamily="18" charset="0"/>
                  </a:rPr>
                  <a:t> identical processors arranged in parallel in the system.</a:t>
                </a:r>
                <a:endParaRPr lang="en-US" sz="1600" dirty="0">
                  <a:ea typeface="Times New Roman" panose="02020603050405020304" pitchFamily="18" charset="0"/>
                </a:endParaRPr>
              </a:p>
              <a:p>
                <a:pPr marL="1278000" lvl="1" indent="-284400">
                  <a:lnSpc>
                    <a:spcPct val="110000"/>
                  </a:lnSpc>
                </a:pPr>
                <a:r>
                  <a:rPr lang="en-US" dirty="0">
                    <a:ea typeface="Cambria Math" panose="02040503050406030204" pitchFamily="18" charset="0"/>
                  </a:rPr>
                  <a:t>There are </a:t>
                </a:r>
                <a14:m>
                  <m:oMath xmlns:m="http://schemas.openxmlformats.org/officeDocument/2006/math">
                    <m:r>
                      <a:rPr lang="en-US" sz="1700" i="1">
                        <a:latin typeface="Cambria Math" panose="02040503050406030204" pitchFamily="18" charset="0"/>
                        <a:ea typeface="Cambria Math" panose="02040503050406030204" pitchFamily="18" charset="0"/>
                      </a:rPr>
                      <m:t>𝑛</m:t>
                    </m:r>
                    <m:r>
                      <a:rPr lang="en-US" sz="1700" i="1">
                        <a:latin typeface="Cambria Math" panose="02040503050406030204" pitchFamily="18" charset="0"/>
                        <a:ea typeface="Cambria Math" panose="02040503050406030204" pitchFamily="18" charset="0"/>
                      </a:rPr>
                      <m:t> </m:t>
                    </m:r>
                  </m:oMath>
                </a14:m>
                <a:r>
                  <a:rPr lang="en-US" dirty="0">
                    <a:ea typeface="Cambria Math" panose="02040503050406030204" pitchFamily="18" charset="0"/>
                  </a:rPr>
                  <a:t>jobs processed, each consists of one operation, there are no precedence relations between jobs.</a:t>
                </a:r>
                <a:endParaRPr lang="en-US" sz="1600" dirty="0">
                  <a:ea typeface="Times New Roman" panose="02020603050405020304" pitchFamily="18" charset="0"/>
                </a:endParaRPr>
              </a:p>
              <a:p>
                <a:pPr marL="1278000" lvl="1" indent="-284400">
                  <a:lnSpc>
                    <a:spcPct val="110000"/>
                  </a:lnSpc>
                </a:pPr>
                <a:r>
                  <a:rPr lang="en-US" sz="1600" dirty="0">
                    <a:ea typeface="Times New Roman" panose="02020603050405020304" pitchFamily="18" charset="0"/>
                  </a:rPr>
                  <a:t>Ready times of all jobs are zero.</a:t>
                </a:r>
              </a:p>
              <a:p>
                <a:pPr marL="1278000" lvl="1" indent="-284400">
                  <a:lnSpc>
                    <a:spcPct val="110000"/>
                  </a:lnSpc>
                </a:pPr>
                <a:r>
                  <a:rPr lang="en-US" sz="1600" dirty="0">
                    <a:ea typeface="Times New Roman" panose="02020603050405020304" pitchFamily="18" charset="0"/>
                  </a:rPr>
                  <a:t>Jobs can be interrupted after finishing the realized operation and can continue on the same or another machine.</a:t>
                </a:r>
              </a:p>
              <a:p>
                <a:pPr marL="1278000" lvl="1" indent="-284400">
                  <a:lnSpc>
                    <a:spcPct val="110000"/>
                  </a:lnSpc>
                </a:pPr>
                <a:r>
                  <a:rPr lang="en-US" dirty="0">
                    <a:ea typeface="Times New Roman" panose="02020603050405020304" pitchFamily="18" charset="0"/>
                  </a:rPr>
                  <a:t>Notation </a:t>
                </a:r>
                <a14:m>
                  <m:oMath xmlns:m="http://schemas.openxmlformats.org/officeDocument/2006/math">
                    <m:r>
                      <a:rPr lang="en-US" sz="1700" i="1">
                        <a:latin typeface="Cambria Math" panose="02040503050406030204" pitchFamily="18" charset="0"/>
                        <a:ea typeface="Cambria Math" panose="02040503050406030204" pitchFamily="18" charset="0"/>
                      </a:rPr>
                      <m:t>"</m:t>
                    </m:r>
                    <m:d>
                      <m:dPr>
                        <m:begChr m:val="["/>
                        <m:endChr m:val="]"/>
                        <m:ctrlPr>
                          <a:rPr lang="en-US" sz="1700" i="1">
                            <a:latin typeface="Cambria Math" panose="02040503050406030204" pitchFamily="18" charset="0"/>
                            <a:ea typeface="Cambria Math" panose="02040503050406030204" pitchFamily="18" charset="0"/>
                          </a:rPr>
                        </m:ctrlPr>
                      </m:dPr>
                      <m:e>
                        <m:r>
                          <a:rPr lang="en-US" sz="1700" i="1">
                            <a:latin typeface="Cambria Math" panose="02040503050406030204" pitchFamily="18" charset="0"/>
                            <a:ea typeface="Cambria Math" panose="02040503050406030204" pitchFamily="18" charset="0"/>
                          </a:rPr>
                          <m:t>𝑖</m:t>
                        </m:r>
                      </m:e>
                    </m:d>
                    <m:r>
                      <a:rPr lang="en-US" sz="1700" i="1">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𝑗</m:t>
                    </m:r>
                    <m:r>
                      <a:rPr lang="en-US" sz="1700" i="1">
                        <a:latin typeface="Cambria Math" panose="02040503050406030204" pitchFamily="18" charset="0"/>
                        <a:ea typeface="Cambria Math" panose="02040503050406030204" pitchFamily="18" charset="0"/>
                      </a:rPr>
                      <m:t>"</m:t>
                    </m:r>
                  </m:oMath>
                </a14:m>
                <a:r>
                  <a:rPr lang="en-US" dirty="0">
                    <a:ea typeface="Times New Roman" panose="02020603050405020304" pitchFamily="18" charset="0"/>
                  </a:rPr>
                  <a:t> means that </a:t>
                </a:r>
                <a14:m>
                  <m:oMath xmlns:m="http://schemas.openxmlformats.org/officeDocument/2006/math">
                    <m:r>
                      <a:rPr lang="en-US" sz="1700" i="1">
                        <a:latin typeface="Cambria Math" panose="02040503050406030204" pitchFamily="18" charset="0"/>
                        <a:ea typeface="Cambria Math" panose="02040503050406030204" pitchFamily="18" charset="0"/>
                      </a:rPr>
                      <m:t>𝑗</m:t>
                    </m:r>
                  </m:oMath>
                </a14:m>
                <a:r>
                  <a:rPr lang="en-US" dirty="0">
                    <a:ea typeface="Times New Roman" panose="02020603050405020304" pitchFamily="18" charset="0"/>
                  </a:rPr>
                  <a:t>-</a:t>
                </a:r>
                <a:r>
                  <a:rPr lang="en-US" dirty="0" err="1">
                    <a:ea typeface="Times New Roman" panose="02020603050405020304" pitchFamily="18" charset="0"/>
                  </a:rPr>
                  <a:t>th</a:t>
                </a:r>
                <a:r>
                  <a:rPr lang="en-US" dirty="0">
                    <a:ea typeface="Times New Roman" panose="02020603050405020304" pitchFamily="18" charset="0"/>
                  </a:rPr>
                  <a:t> job is processed in </a:t>
                </a:r>
                <a14:m>
                  <m:oMath xmlns:m="http://schemas.openxmlformats.org/officeDocument/2006/math">
                    <m:r>
                      <a:rPr lang="en-US" sz="1700" i="1">
                        <a:latin typeface="Cambria Math" panose="02040503050406030204" pitchFamily="18" charset="0"/>
                        <a:ea typeface="Cambria Math" panose="02040503050406030204" pitchFamily="18" charset="0"/>
                      </a:rPr>
                      <m:t>𝑖</m:t>
                    </m:r>
                  </m:oMath>
                </a14:m>
                <a:r>
                  <a:rPr lang="en-US" dirty="0">
                    <a:ea typeface="Times New Roman" panose="02020603050405020304" pitchFamily="18" charset="0"/>
                  </a:rPr>
                  <a:t>-</a:t>
                </a:r>
                <a:r>
                  <a:rPr lang="en-US" dirty="0" err="1">
                    <a:ea typeface="Times New Roman" panose="02020603050405020304" pitchFamily="18" charset="0"/>
                  </a:rPr>
                  <a:t>th</a:t>
                </a:r>
                <a:r>
                  <a:rPr lang="en-US" dirty="0">
                    <a:ea typeface="Times New Roman" panose="02020603050405020304" pitchFamily="18" charset="0"/>
                  </a:rPr>
                  <a:t> place in order of the schedule.</a:t>
                </a:r>
              </a:p>
              <a:p>
                <a:pPr marL="1278000" lvl="1" indent="-284400">
                  <a:lnSpc>
                    <a:spcPct val="110000"/>
                  </a:lnSpc>
                </a:pPr>
                <a:r>
                  <a:rPr lang="en-US" dirty="0">
                    <a:ea typeface="Times New Roman" panose="02020603050405020304" pitchFamily="18" charset="0"/>
                  </a:rPr>
                  <a:t>For the minimal </a:t>
                </a:r>
                <a:r>
                  <a:rPr lang="en-US" dirty="0" err="1">
                    <a:ea typeface="Times New Roman" panose="02020603050405020304" pitchFamily="18" charset="0"/>
                  </a:rPr>
                  <a:t>makespan</a:t>
                </a:r>
                <a:r>
                  <a:rPr lang="en-US" dirty="0">
                    <a:ea typeface="Times New Roman" panose="02020603050405020304" pitchFamily="18" charset="0"/>
                  </a:rPr>
                  <a:t> it is valid:</a:t>
                </a: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5"/>
                <a:ext cx="11318947" cy="4891367"/>
              </a:xfrm>
              <a:blipFill>
                <a:blip r:embed="rId2"/>
                <a:stretch>
                  <a:fillRect l="-216"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6963B273-5099-4F05-A4A7-643386B2ED83}"/>
                  </a:ext>
                </a:extLst>
              </p:cNvPr>
              <p:cNvSpPr/>
              <p:nvPr/>
            </p:nvSpPr>
            <p:spPr>
              <a:xfrm>
                <a:off x="2605478" y="4968559"/>
                <a:ext cx="3397019" cy="927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m:rPr>
                              <m:sty m:val="p"/>
                            </m:rPr>
                            <a:rPr lang="cs-CZ" sz="1700" i="1">
                              <a:latin typeface="Cambria Math" panose="02040503050406030204" pitchFamily="18" charset="0"/>
                            </a:rPr>
                            <m:t>max</m:t>
                          </m:r>
                        </m:sub>
                      </m:sSub>
                      <m:r>
                        <a:rPr lang="cs-CZ" sz="1700" i="0">
                          <a:latin typeface="Cambria Math" panose="02040503050406030204" pitchFamily="18" charset="0"/>
                        </a:rPr>
                        <m:t>=</m:t>
                      </m:r>
                      <m:r>
                        <m:rPr>
                          <m:sty m:val="p"/>
                        </m:rPr>
                        <a:rPr lang="cs-CZ" sz="1700" i="1">
                          <a:latin typeface="Cambria Math" panose="02040503050406030204" pitchFamily="18" charset="0"/>
                        </a:rPr>
                        <m:t>max</m:t>
                      </m:r>
                      <m:d>
                        <m:dPr>
                          <m:begChr m:val="{"/>
                          <m:endChr m:val="}"/>
                          <m:ctrlPr>
                            <a:rPr lang="cs-CZ" sz="1700" i="1">
                              <a:latin typeface="Cambria Math" panose="02040503050406030204" pitchFamily="18" charset="0"/>
                            </a:rPr>
                          </m:ctrlPr>
                        </m:dPr>
                        <m:e>
                          <m:f>
                            <m:fPr>
                              <m:ctrlPr>
                                <a:rPr lang="cs-CZ" sz="1700" i="1">
                                  <a:latin typeface="Cambria Math" panose="02040503050406030204" pitchFamily="18" charset="0"/>
                                </a:rPr>
                              </m:ctrlPr>
                            </m:fPr>
                            <m:num>
                              <m:r>
                                <a:rPr lang="cs-CZ" sz="1700" i="0">
                                  <a:latin typeface="Cambria Math" panose="02040503050406030204" pitchFamily="18" charset="0"/>
                                </a:rPr>
                                <m:t>1</m:t>
                              </m:r>
                            </m:num>
                            <m:den>
                              <m:r>
                                <a:rPr lang="cs-CZ" sz="1700" i="1">
                                  <a:latin typeface="Cambria Math" panose="02040503050406030204" pitchFamily="18" charset="0"/>
                                </a:rPr>
                                <m:t>𝑚</m:t>
                              </m:r>
                            </m:den>
                          </m:f>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𝑗</m:t>
                                  </m:r>
                                </m:sub>
                              </m:sSub>
                              <m:r>
                                <a:rPr lang="cs-CZ" sz="1700" i="0">
                                  <a:latin typeface="Cambria Math" panose="02040503050406030204" pitchFamily="18" charset="0"/>
                                </a:rPr>
                                <m:t>;</m:t>
                              </m:r>
                            </m:e>
                          </m:nary>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lim>
                              </m:limLow>
                            </m:fName>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𝑗</m:t>
                                  </m:r>
                                </m:sub>
                              </m:sSub>
                            </m:e>
                          </m:func>
                        </m:e>
                      </m:d>
                      <m:r>
                        <a:rPr lang="cs-CZ" sz="1700" i="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6963B273-5099-4F05-A4A7-643386B2ED83}"/>
                  </a:ext>
                </a:extLst>
              </p:cNvPr>
              <p:cNvSpPr>
                <a:spLocks noRot="1" noChangeAspect="1" noMove="1" noResize="1" noEditPoints="1" noAdjustHandles="1" noChangeArrowheads="1" noChangeShapeType="1" noTextEdit="1"/>
              </p:cNvSpPr>
              <p:nvPr/>
            </p:nvSpPr>
            <p:spPr>
              <a:xfrm>
                <a:off x="2605478" y="4968559"/>
                <a:ext cx="3397019" cy="927562"/>
              </a:xfrm>
              <a:prstGeom prst="rect">
                <a:avLst/>
              </a:prstGeom>
              <a:blipFill>
                <a:blip r:embed="rId3"/>
                <a:stretch>
                  <a:fillRect/>
                </a:stretch>
              </a:blipFill>
            </p:spPr>
            <p:txBody>
              <a:bodyPr/>
              <a:lstStyle/>
              <a:p>
                <a:r>
                  <a:rPr lang="cs-CZ">
                    <a:noFill/>
                  </a:rPr>
                  <a:t> </a:t>
                </a:r>
              </a:p>
            </p:txBody>
          </p:sp>
        </mc:Fallback>
      </mc:AlternateContent>
      <p:sp>
        <p:nvSpPr>
          <p:cNvPr id="12" name="TextovéPole 11">
            <a:extLst>
              <a:ext uri="{FF2B5EF4-FFF2-40B4-BE49-F238E27FC236}">
                <a16:creationId xmlns:a16="http://schemas.microsoft.com/office/drawing/2014/main" id="{E7930C38-7401-406C-BA37-A21350A6EDC9}"/>
              </a:ext>
            </a:extLst>
          </p:cNvPr>
          <p:cNvSpPr txBox="1"/>
          <p:nvPr/>
        </p:nvSpPr>
        <p:spPr>
          <a:xfrm>
            <a:off x="5275048" y="4294827"/>
            <a:ext cx="37860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average occupancy time of machine</a:t>
            </a:r>
          </a:p>
        </p:txBody>
      </p:sp>
      <p:cxnSp>
        <p:nvCxnSpPr>
          <p:cNvPr id="16" name="Přímá spojnice se šipkou 15">
            <a:extLst>
              <a:ext uri="{FF2B5EF4-FFF2-40B4-BE49-F238E27FC236}">
                <a16:creationId xmlns:a16="http://schemas.microsoft.com/office/drawing/2014/main" id="{B1EE61CD-E6EC-4A37-99D5-F3F20AA0D5BB}"/>
              </a:ext>
            </a:extLst>
          </p:cNvPr>
          <p:cNvCxnSpPr>
            <a:cxnSpLocks/>
          </p:cNvCxnSpPr>
          <p:nvPr/>
        </p:nvCxnSpPr>
        <p:spPr>
          <a:xfrm flipH="1">
            <a:off x="4660049" y="4581352"/>
            <a:ext cx="599648" cy="634814"/>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D294B0C6-AC66-47C5-BB19-9F8928F1D4C7}"/>
              </a:ext>
            </a:extLst>
          </p:cNvPr>
          <p:cNvSpPr txBox="1"/>
          <p:nvPr/>
        </p:nvSpPr>
        <p:spPr>
          <a:xfrm>
            <a:off x="5729882" y="4599946"/>
            <a:ext cx="378608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maximal processing time</a:t>
            </a:r>
          </a:p>
        </p:txBody>
      </p:sp>
      <p:cxnSp>
        <p:nvCxnSpPr>
          <p:cNvPr id="18" name="Přímá spojnice se šipkou 17">
            <a:extLst>
              <a:ext uri="{FF2B5EF4-FFF2-40B4-BE49-F238E27FC236}">
                <a16:creationId xmlns:a16="http://schemas.microsoft.com/office/drawing/2014/main" id="{2DDD89A8-4CF6-4DB0-9AFA-4708E806D21D}"/>
              </a:ext>
            </a:extLst>
          </p:cNvPr>
          <p:cNvCxnSpPr>
            <a:cxnSpLocks/>
          </p:cNvCxnSpPr>
          <p:nvPr/>
        </p:nvCxnSpPr>
        <p:spPr>
          <a:xfrm flipH="1">
            <a:off x="5338697" y="4856518"/>
            <a:ext cx="360000" cy="39600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134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002912"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Parallel machine models</a:t>
                </a:r>
              </a:p>
              <a:p>
                <a:pPr marL="896400" lvl="1" indent="-284400">
                  <a:lnSpc>
                    <a:spcPct val="110000"/>
                  </a:lnSpc>
                </a:pPr>
                <a:r>
                  <a:rPr lang="en-US" dirty="0">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𝑝𝑟𝑚𝑝</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Times New Roman" panose="02020603050405020304" pitchFamily="18" charset="0"/>
                  </a:rPr>
                  <a:t>McNaughton‘s algorithm (optimization approach)</a:t>
                </a:r>
              </a:p>
              <a:p>
                <a:pPr marL="1656000" lvl="1" indent="-284400">
                  <a:lnSpc>
                    <a:spcPct val="110000"/>
                  </a:lnSpc>
                </a:pPr>
                <a:r>
                  <a:rPr lang="en-US" dirty="0">
                    <a:ea typeface="Cambria Math" panose="02040503050406030204" pitchFamily="18" charset="0"/>
                  </a:rPr>
                  <a:t>Step 1</a:t>
                </a:r>
              </a:p>
              <a:p>
                <a:pPr marL="2037600" lvl="1" indent="-284400">
                  <a:lnSpc>
                    <a:spcPct val="110000"/>
                  </a:lnSpc>
                </a:pPr>
                <a:r>
                  <a:rPr lang="en-US" dirty="0"/>
                  <a:t>Calculate the value of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m:rPr>
                            <m:sty m:val="p"/>
                          </m:rPr>
                          <a:rPr lang="en-US" sz="1700" i="1" smtClean="0">
                            <a:latin typeface="Cambria Math" panose="02040503050406030204" pitchFamily="18" charset="0"/>
                          </a:rPr>
                          <m:t>max</m:t>
                        </m:r>
                      </m:sub>
                    </m:sSub>
                  </m:oMath>
                </a14:m>
                <a:r>
                  <a:rPr lang="en-US" dirty="0"/>
                  <a:t>. Assign job</a:t>
                </a:r>
                <a:r>
                  <a:rPr lang="en-US" i="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𝐷</m:t>
                        </m:r>
                      </m:e>
                      <m:sub>
                        <m:r>
                          <a:rPr lang="en-US" sz="1700" i="1" smtClean="0">
                            <a:latin typeface="Cambria Math" panose="02040503050406030204" pitchFamily="18" charset="0"/>
                          </a:rPr>
                          <m:t>1</m:t>
                        </m:r>
                      </m:sub>
                    </m:sSub>
                    <m:r>
                      <a:rPr lang="en-US" sz="1700" i="1" smtClean="0">
                        <a:latin typeface="Cambria Math" panose="02040503050406030204" pitchFamily="18" charset="0"/>
                      </a:rPr>
                      <m:t> </m:t>
                    </m:r>
                  </m:oMath>
                </a14:m>
                <a:r>
                  <a:rPr lang="en-US" dirty="0">
                    <a:ea typeface="Calibri" panose="020F0502020204030204" pitchFamily="34" charset="0"/>
                  </a:rPr>
                  <a:t>to machine </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𝑃</m:t>
                        </m:r>
                      </m:e>
                      <m:sub>
                        <m:r>
                          <a:rPr lang="en-US" sz="1700" i="1" smtClean="0">
                            <a:latin typeface="Cambria Math" panose="02040503050406030204" pitchFamily="18" charset="0"/>
                          </a:rPr>
                          <m:t>1</m:t>
                        </m:r>
                      </m:sub>
                    </m:sSub>
                    <m:r>
                      <a:rPr lang="en-US" sz="1700" i="1" smtClean="0">
                        <a:latin typeface="Cambria Math" panose="02040503050406030204" pitchFamily="18" charset="0"/>
                      </a:rPr>
                      <m:t> </m:t>
                    </m:r>
                  </m:oMath>
                </a14:m>
                <a:r>
                  <a:rPr lang="en-US" dirty="0"/>
                  <a:t>at time 0. </a:t>
                </a:r>
              </a:p>
              <a:p>
                <a:pPr marL="1656000" lvl="1" indent="-284400">
                  <a:lnSpc>
                    <a:spcPct val="110000"/>
                  </a:lnSpc>
                </a:pPr>
                <a:r>
                  <a:rPr lang="en-US" dirty="0">
                    <a:ea typeface="Cambria Math" panose="02040503050406030204" pitchFamily="18" charset="0"/>
                  </a:rPr>
                  <a:t>Step 2</a:t>
                </a:r>
              </a:p>
              <a:p>
                <a:pPr marL="2037600" lvl="1" indent="-284400">
                  <a:lnSpc>
                    <a:spcPct val="110000"/>
                  </a:lnSpc>
                </a:pPr>
                <a:r>
                  <a:rPr lang="en-US" sz="1600" dirty="0"/>
                  <a:t>Assign</a:t>
                </a:r>
                <a:r>
                  <a:rPr lang="en-US" dirty="0"/>
                  <a:t> (to the same machine) other </a:t>
                </a:r>
                <a:r>
                  <a:rPr lang="en-US" sz="1600" dirty="0"/>
                  <a:t>jobs according to their ordinal numbers respecting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m:rPr>
                            <m:sty m:val="p"/>
                          </m:rPr>
                          <a:rPr lang="en-US" sz="1700" i="1" smtClean="0">
                            <a:latin typeface="Cambria Math" panose="02040503050406030204" pitchFamily="18" charset="0"/>
                          </a:rPr>
                          <m:t>max</m:t>
                        </m:r>
                      </m:sub>
                    </m:sSub>
                  </m:oMath>
                </a14:m>
                <a:r>
                  <a:rPr lang="en-US" sz="1600" dirty="0"/>
                  <a:t>. </a:t>
                </a:r>
              </a:p>
              <a:p>
                <a:pPr marL="2037600" lvl="1" indent="-284400">
                  <a:lnSpc>
                    <a:spcPct val="110000"/>
                  </a:lnSpc>
                </a:pPr>
                <a:r>
                  <a:rPr lang="en-US" sz="1600" dirty="0"/>
                  <a:t>Three cases can occur:</a:t>
                </a:r>
              </a:p>
              <a:p>
                <a:pPr marL="2430000" lvl="0" indent="-357188">
                  <a:buFont typeface="+mj-lt"/>
                  <a:buAutoNum type="alphaLcParenR"/>
                </a:pPr>
                <a:r>
                  <a:rPr lang="en-US" dirty="0"/>
                  <a:t>All remaining jobs can be assigned to the machine, i.e. the last job assigned is job </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𝐷</m:t>
                        </m:r>
                      </m:e>
                      <m:sub>
                        <m:r>
                          <a:rPr lang="en-US" sz="1700" b="0" i="1" smtClean="0">
                            <a:latin typeface="Cambria Math" panose="02040503050406030204" pitchFamily="18" charset="0"/>
                          </a:rPr>
                          <m:t>𝑛</m:t>
                        </m:r>
                      </m:sub>
                    </m:sSub>
                    <m:r>
                      <a:rPr lang="en-US" sz="1700" b="0" i="0" smtClean="0">
                        <a:latin typeface="Cambria Math" panose="02040503050406030204" pitchFamily="18" charset="0"/>
                      </a:rPr>
                      <m:t>.</m:t>
                    </m:r>
                  </m:oMath>
                </a14:m>
                <a:endParaRPr lang="en-US" sz="1700" dirty="0"/>
              </a:p>
              <a:p>
                <a:pPr marL="2430000" lvl="0" indent="-357188">
                  <a:buFont typeface="+mj-lt"/>
                  <a:buAutoNum type="alphaLcParenR"/>
                </a:pPr>
                <a:r>
                  <a:rPr lang="en-US" sz="1600" dirty="0"/>
                  <a:t>Last assigned job</a:t>
                </a:r>
                <a14:m>
                  <m:oMath xmlns:m="http://schemas.openxmlformats.org/officeDocument/2006/math">
                    <m:r>
                      <a:rPr lang="en-US" sz="1700" b="0" i="0" smtClean="0">
                        <a:latin typeface="Cambria Math" panose="02040503050406030204" pitchFamily="18" charset="0"/>
                      </a:rPr>
                      <m:t> </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𝐷</m:t>
                        </m:r>
                      </m:e>
                      <m:sub>
                        <m:r>
                          <a:rPr lang="en-US" sz="1700" b="0" i="1" smtClean="0">
                            <a:latin typeface="Cambria Math" panose="02040503050406030204" pitchFamily="18" charset="0"/>
                          </a:rPr>
                          <m:t>𝑘</m:t>
                        </m:r>
                      </m:sub>
                    </m:sSub>
                  </m:oMath>
                </a14:m>
                <a:r>
                  <a:rPr lang="en-US" sz="1600" dirty="0"/>
                  <a:t> is completed </a:t>
                </a:r>
                <a:r>
                  <a:rPr lang="en-US" dirty="0"/>
                  <a:t>exactly on time</a:t>
                </a:r>
                <a14:m>
                  <m:oMath xmlns:m="http://schemas.openxmlformats.org/officeDocument/2006/math">
                    <m:r>
                      <a:rPr lang="en-US" sz="1700" b="0" i="0" smtClean="0">
                        <a:latin typeface="Cambria Math" panose="02040503050406030204" pitchFamily="18" charset="0"/>
                      </a:rPr>
                      <m:t> </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m:rPr>
                            <m:sty m:val="p"/>
                          </m:rPr>
                          <a:rPr lang="en-US" sz="1700" i="1" smtClean="0">
                            <a:latin typeface="Cambria Math" panose="02040503050406030204" pitchFamily="18" charset="0"/>
                          </a:rPr>
                          <m:t>max</m:t>
                        </m:r>
                      </m:sub>
                    </m:sSub>
                    <m:r>
                      <a:rPr lang="en-US" sz="1700" b="0" i="0" smtClean="0">
                        <a:latin typeface="Cambria Math" panose="02040503050406030204" pitchFamily="18" charset="0"/>
                      </a:rPr>
                      <m:t>.</m:t>
                    </m:r>
                  </m:oMath>
                </a14:m>
                <a:endParaRPr lang="en-US" sz="1600" dirty="0"/>
              </a:p>
              <a:p>
                <a:pPr marL="2430000" lvl="0" indent="-357188">
                  <a:buFont typeface="+mj-lt"/>
                  <a:buAutoNum type="alphaLcParenR"/>
                </a:pPr>
                <a:r>
                  <a:rPr lang="en-US" sz="1600" dirty="0"/>
                  <a:t>When job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𝐷</m:t>
                        </m:r>
                      </m:e>
                      <m:sub>
                        <m:r>
                          <a:rPr lang="en-US" sz="1700" i="1" smtClean="0">
                            <a:latin typeface="Cambria Math" panose="02040503050406030204" pitchFamily="18" charset="0"/>
                          </a:rPr>
                          <m:t>𝑘</m:t>
                        </m:r>
                      </m:sub>
                    </m:sSub>
                  </m:oMath>
                </a14:m>
                <a:r>
                  <a:rPr lang="en-US" sz="1600" dirty="0"/>
                  <a:t> is assigned, the value of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m:rPr>
                            <m:sty m:val="p"/>
                          </m:rPr>
                          <a:rPr lang="en-US" sz="1700" i="1" smtClean="0">
                            <a:latin typeface="Cambria Math" panose="02040503050406030204" pitchFamily="18" charset="0"/>
                          </a:rPr>
                          <m:t>max</m:t>
                        </m:r>
                      </m:sub>
                    </m:sSub>
                  </m:oMath>
                </a14:m>
                <a:r>
                  <a:rPr lang="en-US" dirty="0">
                    <a:ea typeface="Cambria Math" panose="02040503050406030204" pitchFamily="18" charset="0"/>
                  </a:rPr>
                  <a:t> will be exceeded.</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1002912" cy="4891367"/>
              </a:xfrm>
              <a:blipFill>
                <a:blip r:embed="rId2"/>
                <a:stretch>
                  <a:fillRect l="-222"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5998560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310974"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Parallel machine models</a:t>
                </a:r>
              </a:p>
              <a:p>
                <a:pPr marL="896400" lvl="1" indent="-284400">
                  <a:lnSpc>
                    <a:spcPct val="110000"/>
                  </a:lnSpc>
                </a:pPr>
                <a:r>
                  <a:rPr lang="en-US" dirty="0">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𝑝𝑟𝑚𝑝</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Times New Roman" panose="02020603050405020304" pitchFamily="18" charset="0"/>
                  </a:rPr>
                  <a:t>McNaughton‘s algorithm – continued</a:t>
                </a:r>
              </a:p>
              <a:p>
                <a:pPr marL="1656000" lvl="1" indent="-284400">
                  <a:lnSpc>
                    <a:spcPct val="110000"/>
                  </a:lnSpc>
                </a:pPr>
                <a:r>
                  <a:rPr lang="en-US" dirty="0">
                    <a:ea typeface="Cambria Math" panose="02040503050406030204" pitchFamily="18" charset="0"/>
                  </a:rPr>
                  <a:t>Step 3</a:t>
                </a:r>
              </a:p>
              <a:p>
                <a:pPr marL="2037600" lvl="1" indent="-284400">
                  <a:lnSpc>
                    <a:spcPct val="110000"/>
                  </a:lnSpc>
                </a:pPr>
                <a:r>
                  <a:rPr lang="en-US" dirty="0"/>
                  <a:t>Next, we proceed according to which case occurred in the previous step:</a:t>
                </a:r>
              </a:p>
              <a:p>
                <a:pPr marL="2430000" lvl="0" indent="-357188">
                  <a:buFont typeface="+mj-lt"/>
                  <a:buAutoNum type="alphaLcParenR"/>
                </a:pPr>
                <a:r>
                  <a:rPr lang="en-US" dirty="0"/>
                  <a:t>All jobs are scheduled, the algorithm ends.</a:t>
                </a:r>
              </a:p>
              <a:p>
                <a:pPr marL="2430000" lvl="0" indent="-357188">
                  <a:buFont typeface="+mj-lt"/>
                  <a:buAutoNum type="alphaLcParenR"/>
                </a:pPr>
                <a:r>
                  <a:rPr lang="en-US" dirty="0"/>
                  <a:t>Assign job</a:t>
                </a:r>
                <a14:m>
                  <m:oMath xmlns:m="http://schemas.openxmlformats.org/officeDocument/2006/math">
                    <m:r>
                      <a:rPr lang="en-US" sz="1700" b="0" i="0" smtClean="0">
                        <a:latin typeface="Cambria Math" panose="02040503050406030204" pitchFamily="18" charset="0"/>
                      </a:rPr>
                      <m:t> </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𝐷</m:t>
                        </m:r>
                      </m:e>
                      <m:sub>
                        <m:r>
                          <a:rPr lang="en-US" sz="1700" b="0" i="1" smtClean="0">
                            <a:latin typeface="Cambria Math" panose="02040503050406030204" pitchFamily="18" charset="0"/>
                          </a:rPr>
                          <m:t>𝑘</m:t>
                        </m:r>
                        <m:r>
                          <a:rPr lang="en-US" sz="1700" b="0" i="1" smtClean="0">
                            <a:latin typeface="Cambria Math" panose="02040503050406030204" pitchFamily="18" charset="0"/>
                          </a:rPr>
                          <m:t>+1</m:t>
                        </m:r>
                      </m:sub>
                    </m:sSub>
                  </m:oMath>
                </a14:m>
                <a:r>
                  <a:rPr lang="en-US" dirty="0"/>
                  <a:t> to the next machine at time 0 and go to step 2.</a:t>
                </a:r>
              </a:p>
              <a:p>
                <a:pPr marL="2430000" lvl="0" indent="-357188">
                  <a:buFont typeface="+mj-lt"/>
                  <a:buAutoNum type="alphaLcParenR"/>
                </a:pPr>
                <a:r>
                  <a:rPr lang="en-US" dirty="0"/>
                  <a:t>Split job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𝐷</m:t>
                        </m:r>
                      </m:e>
                      <m:sub>
                        <m:r>
                          <a:rPr lang="en-US" sz="1700" i="1" smtClean="0">
                            <a:latin typeface="Cambria Math" panose="02040503050406030204" pitchFamily="18" charset="0"/>
                          </a:rPr>
                          <m:t>𝑘</m:t>
                        </m:r>
                      </m:sub>
                    </m:sSub>
                  </m:oMath>
                </a14:m>
                <a:r>
                  <a:rPr lang="en-US" dirty="0"/>
                  <a:t> so that its first part will be completed on the scheduled machine at time</a:t>
                </a:r>
                <a14:m>
                  <m:oMath xmlns:m="http://schemas.openxmlformats.org/officeDocument/2006/math">
                    <m:r>
                      <a:rPr lang="en-US" sz="1700" b="0" i="0" smtClean="0">
                        <a:latin typeface="Cambria Math" panose="02040503050406030204" pitchFamily="18" charset="0"/>
                      </a:rPr>
                      <m:t> </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m:rPr>
                            <m:sty m:val="p"/>
                          </m:rPr>
                          <a:rPr lang="en-US" sz="1700" i="1" smtClean="0">
                            <a:latin typeface="Cambria Math" panose="02040503050406030204" pitchFamily="18" charset="0"/>
                          </a:rPr>
                          <m:t>max</m:t>
                        </m:r>
                      </m:sub>
                    </m:sSub>
                  </m:oMath>
                </a14:m>
                <a:r>
                  <a:rPr lang="en-US" dirty="0"/>
                  <a:t> and assign its remaining part to the next machine at time 0, go to step 2.</a:t>
                </a:r>
              </a:p>
              <a:p>
                <a:pPr marL="2072812" lvl="0"/>
                <a:endParaRPr lang="en-US" dirty="0">
                  <a:ea typeface="Cambria Math" panose="02040503050406030204" pitchFamily="18" charset="0"/>
                </a:endParaRPr>
              </a:p>
              <a:p>
                <a:pPr marL="1656000" lvl="1" indent="-284400">
                  <a:lnSpc>
                    <a:spcPct val="110000"/>
                  </a:lnSpc>
                </a:pPr>
                <a:r>
                  <a:rPr lang="en-US" sz="1600" dirty="0">
                    <a:ea typeface="Times New Roman" panose="02020603050405020304" pitchFamily="18" charset="0"/>
                  </a:rPr>
                  <a:t>This procedure can lead to a maximum of </a:t>
                </a:r>
                <a14:m>
                  <m:oMath xmlns:m="http://schemas.openxmlformats.org/officeDocument/2006/math">
                    <m:r>
                      <a:rPr lang="en-US" sz="1700" b="0" i="1" smtClean="0">
                        <a:latin typeface="Cambria Math" panose="02040503050406030204" pitchFamily="18" charset="0"/>
                      </a:rPr>
                      <m:t>𝑚</m:t>
                    </m:r>
                    <m:r>
                      <a:rPr lang="en-US" sz="1700" b="0" i="1" smtClean="0">
                        <a:latin typeface="Cambria Math" panose="02040503050406030204" pitchFamily="18" charset="0"/>
                      </a:rPr>
                      <m:t>−1</m:t>
                    </m:r>
                  </m:oMath>
                </a14:m>
                <a:r>
                  <a:rPr lang="en-US" sz="1600" dirty="0">
                    <a:ea typeface="Times New Roman" panose="02020603050405020304" pitchFamily="18" charset="0"/>
                  </a:rPr>
                  <a:t> interruptions.</a:t>
                </a:r>
              </a:p>
              <a:p>
                <a:pPr marL="1656000" lvl="1" indent="-284400">
                  <a:lnSpc>
                    <a:spcPct val="110000"/>
                  </a:lnSpc>
                </a:pPr>
                <a:endParaRPr lang="en-US" dirty="0">
                  <a:ea typeface="Cambria Math" panose="02040503050406030204" pitchFamily="18" charset="0"/>
                </a:endParaRPr>
              </a:p>
              <a:p>
                <a:pPr marL="2430000" lvl="0" indent="-357188">
                  <a:buFont typeface="+mj-lt"/>
                  <a:buAutoNum type="alphaLcParenR"/>
                </a:pPr>
                <a:endParaRPr lang="en-US"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1310974" cy="4891367"/>
              </a:xfrm>
              <a:blipFill>
                <a:blip r:embed="rId2"/>
                <a:stretch>
                  <a:fillRect l="-216"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6592328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544586"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Parallel machine models</a:t>
                </a:r>
              </a:p>
              <a:p>
                <a:pPr marL="896400" lvl="1" indent="-284400">
                  <a:lnSpc>
                    <a:spcPct val="110000"/>
                  </a:lnSpc>
                </a:pPr>
                <a:r>
                  <a:rPr lang="en-US" dirty="0">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𝑝𝑟𝑚𝑝</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Times New Roman" panose="02020603050405020304" pitchFamily="18" charset="0"/>
                  </a:rPr>
                  <a:t>Example</a:t>
                </a:r>
              </a:p>
              <a:p>
                <a:pPr marL="1656000" lvl="1" indent="-284400">
                  <a:lnSpc>
                    <a:spcPct val="110000"/>
                  </a:lnSpc>
                </a:pPr>
                <a:r>
                  <a:rPr lang="en-US" dirty="0">
                    <a:ea typeface="Cambria Math" panose="02040503050406030204" pitchFamily="18" charset="0"/>
                  </a:rPr>
                  <a:t>The problem is to schedule 10 jobs on 4 machines so that they are processed in minimum time, i.e. the </a:t>
                </a:r>
                <a:r>
                  <a:rPr lang="en-US" dirty="0" err="1">
                    <a:ea typeface="Cambria Math" panose="02040503050406030204" pitchFamily="18" charset="0"/>
                  </a:rPr>
                  <a:t>makespan</a:t>
                </a:r>
                <a:r>
                  <a:rPr lang="en-US" dirty="0">
                    <a:ea typeface="Cambria Math" panose="02040503050406030204" pitchFamily="18" charset="0"/>
                  </a:rPr>
                  <a:t> will be minimal. The table shows the processing times of the jobs (in min). The operations that make up each job have a duration of 1 min, so all jobs can be interrupted at any time after each minute of processing. </a:t>
                </a:r>
              </a:p>
              <a:p>
                <a:pPr marL="2430000" lvl="0" indent="-357188">
                  <a:buFont typeface="+mj-lt"/>
                  <a:buAutoNum type="alphaLcParenR"/>
                </a:pPr>
                <a:endParaRPr lang="en-US"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544586" cy="4891367"/>
              </a:xfrm>
              <a:blipFill>
                <a:blip r:embed="rId2"/>
                <a:stretch>
                  <a:fillRect l="-231" t="-249" r="-636"/>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3" name="Obrázek 2">
            <a:extLst>
              <a:ext uri="{FF2B5EF4-FFF2-40B4-BE49-F238E27FC236}">
                <a16:creationId xmlns:a16="http://schemas.microsoft.com/office/drawing/2014/main" id="{8A90F7B7-AC81-494B-933C-F9741CEB4EBF}"/>
              </a:ext>
            </a:extLst>
          </p:cNvPr>
          <p:cNvPicPr>
            <a:picLocks noChangeAspect="1"/>
          </p:cNvPicPr>
          <p:nvPr/>
        </p:nvPicPr>
        <p:blipFill>
          <a:blip r:embed="rId3"/>
          <a:stretch>
            <a:fillRect/>
          </a:stretch>
        </p:blipFill>
        <p:spPr>
          <a:xfrm>
            <a:off x="2639449" y="3994929"/>
            <a:ext cx="5145470" cy="673057"/>
          </a:xfrm>
          <a:prstGeom prst="rect">
            <a:avLst/>
          </a:prstGeom>
        </p:spPr>
      </p:pic>
    </p:spTree>
    <p:extLst>
      <p:ext uri="{BB962C8B-B14F-4D97-AF65-F5344CB8AC3E}">
        <p14:creationId xmlns:p14="http://schemas.microsoft.com/office/powerpoint/2010/main" val="37187416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2">
            <a:extLst>
              <a:ext uri="{FF2B5EF4-FFF2-40B4-BE49-F238E27FC236}">
                <a16:creationId xmlns:a16="http://schemas.microsoft.com/office/drawing/2014/main" id="{B42291E8-0965-4C03-A1EF-DF4362D7CD81}"/>
              </a:ext>
            </a:extLst>
          </p:cNvPr>
          <p:cNvGrpSpPr/>
          <p:nvPr/>
        </p:nvGrpSpPr>
        <p:grpSpPr>
          <a:xfrm>
            <a:off x="2230648" y="4133694"/>
            <a:ext cx="5999629" cy="2053807"/>
            <a:chOff x="2230648" y="4133694"/>
            <a:chExt cx="5999629" cy="2053807"/>
          </a:xfrm>
        </p:grpSpPr>
        <p:pic>
          <p:nvPicPr>
            <p:cNvPr id="2" name="Obrázek 1">
              <a:extLst>
                <a:ext uri="{FF2B5EF4-FFF2-40B4-BE49-F238E27FC236}">
                  <a16:creationId xmlns:a16="http://schemas.microsoft.com/office/drawing/2014/main" id="{8F4C01CC-4DF5-4F6D-BC06-71CD6B675E8A}"/>
                </a:ext>
              </a:extLst>
            </p:cNvPr>
            <p:cNvPicPr>
              <a:picLocks noChangeAspect="1"/>
            </p:cNvPicPr>
            <p:nvPr/>
          </p:nvPicPr>
          <p:blipFill>
            <a:blip r:embed="rId2"/>
            <a:stretch>
              <a:fillRect/>
            </a:stretch>
          </p:blipFill>
          <p:spPr>
            <a:xfrm>
              <a:off x="2230648" y="4133694"/>
              <a:ext cx="5691719" cy="1994784"/>
            </a:xfrm>
            <a:prstGeom prst="rect">
              <a:avLst/>
            </a:prstGeom>
          </p:spPr>
        </p:pic>
        <p:sp>
          <p:nvSpPr>
            <p:cNvPr id="14" name="TextovéPole 13">
              <a:extLst>
                <a:ext uri="{FF2B5EF4-FFF2-40B4-BE49-F238E27FC236}">
                  <a16:creationId xmlns:a16="http://schemas.microsoft.com/office/drawing/2014/main" id="{C378A938-98B6-42D8-80E4-A5DBD62B05A7}"/>
                </a:ext>
              </a:extLst>
            </p:cNvPr>
            <p:cNvSpPr txBox="1"/>
            <p:nvPr/>
          </p:nvSpPr>
          <p:spPr>
            <a:xfrm>
              <a:off x="7614456" y="5895113"/>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386505"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Parallel machine models</a:t>
                </a:r>
              </a:p>
              <a:p>
                <a:pPr marL="896400" lvl="1" indent="-284400">
                  <a:lnSpc>
                    <a:spcPct val="110000"/>
                  </a:lnSpc>
                </a:pPr>
                <a:r>
                  <a:rPr lang="en-US" dirty="0">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𝑝𝑟𝑚𝑝</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Times New Roman" panose="02020603050405020304" pitchFamily="18" charset="0"/>
                  </a:rPr>
                  <a:t>Example </a:t>
                </a:r>
                <a:r>
                  <a:rPr lang="en-US"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 continued</a:t>
                </a:r>
                <a:endParaRPr lang="en-US" dirty="0">
                  <a:ea typeface="Times New Roman" panose="02020603050405020304" pitchFamily="18" charset="0"/>
                </a:endParaRPr>
              </a:p>
              <a:p>
                <a:pPr marL="1656000" lvl="1" indent="-284400">
                  <a:lnSpc>
                    <a:spcPct val="110000"/>
                  </a:lnSpc>
                </a:pPr>
                <a:r>
                  <a:rPr lang="en-US" dirty="0">
                    <a:ea typeface="Cambria Math" panose="02040503050406030204" pitchFamily="18" charset="0"/>
                  </a:rPr>
                  <a:t>Calculate</a:t>
                </a:r>
              </a:p>
              <a:p>
                <a:pPr marL="1656000" lvl="1" indent="-284400">
                  <a:lnSpc>
                    <a:spcPct val="110000"/>
                  </a:lnSpc>
                </a:pPr>
                <a:r>
                  <a:rPr lang="en-US" dirty="0">
                    <a:ea typeface="Cambria Math" panose="02040503050406030204" pitchFamily="18" charset="0"/>
                  </a:rPr>
                  <a:t>Since the jobs can only be interrupted after the completion of the operation currently being performed, it is necessary to calculate the ceiling, i.e. 11 min, from the value 43/4.</a:t>
                </a:r>
              </a:p>
              <a:p>
                <a:pPr marL="1656000" lvl="1" indent="-284400">
                  <a:lnSpc>
                    <a:spcPct val="110000"/>
                  </a:lnSpc>
                </a:pPr>
                <a:endParaRPr lang="en-US" dirty="0">
                  <a:ea typeface="Cambria Math" panose="02040503050406030204" pitchFamily="18" charset="0"/>
                </a:endParaRPr>
              </a:p>
              <a:p>
                <a:pPr marL="1656000" lvl="1" indent="-284400">
                  <a:lnSpc>
                    <a:spcPct val="110000"/>
                  </a:lnSpc>
                </a:pPr>
                <a:endParaRPr lang="en-US" dirty="0">
                  <a:ea typeface="Cambria Math" panose="02040503050406030204" pitchFamily="18" charset="0"/>
                </a:endParaRPr>
              </a:p>
              <a:p>
                <a:pPr marL="2430000" lvl="0" indent="-357188">
                  <a:buFont typeface="+mj-lt"/>
                  <a:buAutoNum type="alphaLcParenR"/>
                </a:pPr>
                <a:endParaRPr lang="en-US"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5"/>
                <a:ext cx="11386505" cy="4891367"/>
              </a:xfrm>
              <a:blipFill>
                <a:blip r:embed="rId3"/>
                <a:stretch>
                  <a:fillRect l="-214" t="-249" r="-428"/>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CF903EF2-5650-4FA6-A13C-AD1CA00AC17F}"/>
                  </a:ext>
                </a:extLst>
              </p:cNvPr>
              <p:cNvSpPr/>
              <p:nvPr/>
            </p:nvSpPr>
            <p:spPr>
              <a:xfrm>
                <a:off x="3060771" y="2580498"/>
                <a:ext cx="2332562" cy="481478"/>
              </a:xfrm>
              <a:prstGeom prst="rect">
                <a:avLst/>
              </a:prstGeom>
            </p:spPr>
            <p:txBody>
              <a:bodyPr wrap="none">
                <a:spAutoFit/>
              </a:bodyPr>
              <a:lstStyle/>
              <a:p>
                <a14:m>
                  <m:oMath xmlns:m="http://schemas.openxmlformats.org/officeDocument/2006/math">
                    <m:sSub>
                      <m:sSubPr>
                        <m:ctrlPr>
                          <a:rPr lang="cs-CZ" sz="1700" i="1" smtClean="0">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𝐹</m:t>
                        </m:r>
                      </m:e>
                      <m:sub>
                        <m:r>
                          <m:rPr>
                            <m:sty m:val="p"/>
                          </m:rPr>
                          <a:rPr lang="cs-CZ" sz="1700" i="1">
                            <a:latin typeface="Cambria Math" panose="02040503050406030204" pitchFamily="18" charset="0"/>
                            <a:ea typeface="Cambria Math" panose="02040503050406030204" pitchFamily="18" charset="0"/>
                          </a:rPr>
                          <m:t>max</m:t>
                        </m:r>
                      </m:sub>
                    </m:sSub>
                    <m:r>
                      <a:rPr lang="cs-CZ" sz="1700" i="0">
                        <a:latin typeface="Cambria Math" panose="02040503050406030204" pitchFamily="18" charset="0"/>
                        <a:ea typeface="Cambria Math" panose="02040503050406030204" pitchFamily="18" charset="0"/>
                      </a:rPr>
                      <m:t>=</m:t>
                    </m:r>
                    <m:r>
                      <m:rPr>
                        <m:sty m:val="p"/>
                      </m:rPr>
                      <a:rPr lang="cs-CZ" sz="1700" i="1">
                        <a:latin typeface="Cambria Math" panose="02040503050406030204" pitchFamily="18" charset="0"/>
                        <a:ea typeface="Cambria Math" panose="02040503050406030204" pitchFamily="18" charset="0"/>
                      </a:rPr>
                      <m:t>max</m:t>
                    </m:r>
                    <m:d>
                      <m:dPr>
                        <m:begChr m:val="{"/>
                        <m:endChr m:val="}"/>
                        <m:ctrlPr>
                          <a:rPr lang="cs-CZ" sz="1700" i="1">
                            <a:latin typeface="Cambria Math" panose="02040503050406030204" pitchFamily="18" charset="0"/>
                            <a:ea typeface="Cambria Math" panose="02040503050406030204" pitchFamily="18" charset="0"/>
                          </a:rPr>
                        </m:ctrlPr>
                      </m:dPr>
                      <m:e>
                        <m:f>
                          <m:fPr>
                            <m:ctrlPr>
                              <a:rPr lang="cs-CZ" sz="1700" b="0" i="1" smtClean="0">
                                <a:latin typeface="Cambria Math" panose="02040503050406030204" pitchFamily="18" charset="0"/>
                                <a:ea typeface="Cambria Math" panose="02040503050406030204" pitchFamily="18" charset="0"/>
                              </a:rPr>
                            </m:ctrlPr>
                          </m:fPr>
                          <m:num>
                            <m:r>
                              <a:rPr lang="cs-CZ" sz="1700" b="0" i="1" smtClean="0">
                                <a:latin typeface="Cambria Math" panose="02040503050406030204" pitchFamily="18" charset="0"/>
                                <a:ea typeface="Cambria Math" panose="02040503050406030204" pitchFamily="18" charset="0"/>
                              </a:rPr>
                              <m:t>43</m:t>
                            </m:r>
                          </m:num>
                          <m:den>
                            <m:r>
                              <a:rPr lang="cs-CZ" sz="1700" b="0" i="1" smtClean="0">
                                <a:latin typeface="Cambria Math" panose="02040503050406030204" pitchFamily="18" charset="0"/>
                                <a:ea typeface="Cambria Math" panose="02040503050406030204" pitchFamily="18" charset="0"/>
                              </a:rPr>
                              <m:t>4</m:t>
                            </m:r>
                          </m:den>
                        </m:f>
                        <m:r>
                          <a:rPr lang="cs-CZ" sz="1700" b="0" i="1" smtClean="0">
                            <a:latin typeface="Cambria Math" panose="02040503050406030204" pitchFamily="18" charset="0"/>
                            <a:ea typeface="Cambria Math" panose="02040503050406030204" pitchFamily="18" charset="0"/>
                          </a:rPr>
                          <m:t>;8</m:t>
                        </m:r>
                      </m:e>
                    </m:d>
                  </m:oMath>
                </a14:m>
                <a:r>
                  <a:rPr lang="cs-CZ" sz="1700" dirty="0">
                    <a:latin typeface="Cambria Math" panose="02040503050406030204" pitchFamily="18" charset="0"/>
                    <a:ea typeface="Cambria Math" panose="02040503050406030204" pitchFamily="18" charset="0"/>
                  </a:rPr>
                  <a:t>= </a:t>
                </a:r>
                <a14:m>
                  <m:oMath xmlns:m="http://schemas.openxmlformats.org/officeDocument/2006/math">
                    <m:f>
                      <m:fPr>
                        <m:ctrlPr>
                          <a:rPr lang="cs-CZ" sz="1700" i="1">
                            <a:latin typeface="Cambria Math" panose="02040503050406030204" pitchFamily="18" charset="0"/>
                            <a:ea typeface="Cambria Math" panose="02040503050406030204" pitchFamily="18" charset="0"/>
                          </a:rPr>
                        </m:ctrlPr>
                      </m:fPr>
                      <m:num>
                        <m:r>
                          <a:rPr lang="cs-CZ" sz="1700" i="1">
                            <a:latin typeface="Cambria Math" panose="02040503050406030204" pitchFamily="18" charset="0"/>
                            <a:ea typeface="Cambria Math" panose="02040503050406030204" pitchFamily="18" charset="0"/>
                          </a:rPr>
                          <m:t>43</m:t>
                        </m:r>
                      </m:num>
                      <m:den>
                        <m:r>
                          <a:rPr lang="cs-CZ" sz="1700" i="1">
                            <a:latin typeface="Cambria Math" panose="02040503050406030204" pitchFamily="18" charset="0"/>
                            <a:ea typeface="Cambria Math" panose="02040503050406030204" pitchFamily="18" charset="0"/>
                          </a:rPr>
                          <m:t>4</m:t>
                        </m:r>
                      </m:den>
                    </m:f>
                  </m:oMath>
                </a14:m>
                <a:endParaRPr lang="cs-CZ" sz="1700" dirty="0">
                  <a:latin typeface="Cambria Math" panose="02040503050406030204" pitchFamily="18" charset="0"/>
                  <a:ea typeface="Cambria Math" panose="02040503050406030204" pitchFamily="18" charset="0"/>
                </a:endParaRPr>
              </a:p>
            </p:txBody>
          </p:sp>
        </mc:Choice>
        <mc:Fallback xmlns="">
          <p:sp>
            <p:nvSpPr>
              <p:cNvPr id="11" name="Obdélník 10">
                <a:extLst>
                  <a:ext uri="{FF2B5EF4-FFF2-40B4-BE49-F238E27FC236}">
                    <a16:creationId xmlns:a16="http://schemas.microsoft.com/office/drawing/2014/main" id="{CF903EF2-5650-4FA6-A13C-AD1CA00AC17F}"/>
                  </a:ext>
                </a:extLst>
              </p:cNvPr>
              <p:cNvSpPr>
                <a:spLocks noRot="1" noChangeAspect="1" noMove="1" noResize="1" noEditPoints="1" noAdjustHandles="1" noChangeArrowheads="1" noChangeShapeType="1" noTextEdit="1"/>
              </p:cNvSpPr>
              <p:nvPr/>
            </p:nvSpPr>
            <p:spPr>
              <a:xfrm>
                <a:off x="3060771" y="2580498"/>
                <a:ext cx="2332562" cy="481478"/>
              </a:xfrm>
              <a:prstGeom prst="rect">
                <a:avLst/>
              </a:prstGeom>
              <a:blipFill>
                <a:blip r:embed="rId4"/>
                <a:stretch>
                  <a:fillRect b="-2532"/>
                </a:stretch>
              </a:blipFill>
            </p:spPr>
            <p:txBody>
              <a:bodyPr/>
              <a:lstStyle/>
              <a:p>
                <a:r>
                  <a:rPr lang="cs-CZ">
                    <a:noFill/>
                  </a:rPr>
                  <a:t> </a:t>
                </a:r>
              </a:p>
            </p:txBody>
          </p:sp>
        </mc:Fallback>
      </mc:AlternateContent>
      <p:sp>
        <p:nvSpPr>
          <p:cNvPr id="18" name="TextovéPole 17">
            <a:extLst>
              <a:ext uri="{FF2B5EF4-FFF2-40B4-BE49-F238E27FC236}">
                <a16:creationId xmlns:a16="http://schemas.microsoft.com/office/drawing/2014/main" id="{BA161DA8-0CDF-453A-8BE2-FE7CFA7E5B40}"/>
              </a:ext>
            </a:extLst>
          </p:cNvPr>
          <p:cNvSpPr txBox="1"/>
          <p:nvPr/>
        </p:nvSpPr>
        <p:spPr>
          <a:xfrm>
            <a:off x="3783597" y="3626748"/>
            <a:ext cx="2778582"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real interruptions of jobs</a:t>
            </a:r>
          </a:p>
        </p:txBody>
      </p:sp>
      <p:cxnSp>
        <p:nvCxnSpPr>
          <p:cNvPr id="19" name="Přímá spojnice se šipkou 18">
            <a:extLst>
              <a:ext uri="{FF2B5EF4-FFF2-40B4-BE49-F238E27FC236}">
                <a16:creationId xmlns:a16="http://schemas.microsoft.com/office/drawing/2014/main" id="{470895BE-E11C-40B2-B7D2-496DCD44EB14}"/>
              </a:ext>
            </a:extLst>
          </p:cNvPr>
          <p:cNvCxnSpPr>
            <a:cxnSpLocks/>
          </p:cNvCxnSpPr>
          <p:nvPr/>
        </p:nvCxnSpPr>
        <p:spPr>
          <a:xfrm flipH="1">
            <a:off x="3481139" y="3895296"/>
            <a:ext cx="302458" cy="39188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72BD3486-ED64-45CD-8C11-74FD01E1D277}"/>
              </a:ext>
            </a:extLst>
          </p:cNvPr>
          <p:cNvCxnSpPr>
            <a:cxnSpLocks/>
          </p:cNvCxnSpPr>
          <p:nvPr/>
        </p:nvCxnSpPr>
        <p:spPr>
          <a:xfrm flipH="1">
            <a:off x="3481139" y="3971088"/>
            <a:ext cx="604918" cy="810666"/>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DDCFDD4B-0D6F-436E-B4D8-90B9F779AE5D}"/>
              </a:ext>
            </a:extLst>
          </p:cNvPr>
          <p:cNvCxnSpPr>
            <a:cxnSpLocks/>
          </p:cNvCxnSpPr>
          <p:nvPr/>
        </p:nvCxnSpPr>
        <p:spPr>
          <a:xfrm flipH="1">
            <a:off x="3039979" y="4030781"/>
            <a:ext cx="806117" cy="1100305"/>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1362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386505"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Parallel machine models</a:t>
                </a:r>
              </a:p>
              <a:p>
                <a:pPr marL="896400" lvl="1" indent="-284400">
                  <a:lnSpc>
                    <a:spcPct val="110000"/>
                  </a:lnSpc>
                </a:pPr>
                <a:r>
                  <a:rPr lang="en-US">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𝑝𝑟𝑚𝑝</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a:latin typeface="Cambria Math" panose="02040503050406030204" pitchFamily="18" charset="0"/>
                    <a:ea typeface="Cambria Math" panose="02040503050406030204" pitchFamily="18" charset="0"/>
                  </a:rPr>
                  <a:t> </a:t>
                </a:r>
                <a:r>
                  <a:rPr lang="en-US">
                    <a:ea typeface="Cambria Math" panose="020405030504060302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Mathematical model for obtaining the schedule without the interruption of jobs (if it exists)</a:t>
                </a:r>
              </a:p>
              <a:p>
                <a:pPr marL="2430000" lvl="0" indent="-357188">
                  <a:buFont typeface="+mj-lt"/>
                  <a:buAutoNum type="alphaLcParenR"/>
                </a:pPr>
                <a:endParaRPr lang="en-US"/>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5"/>
                <a:ext cx="11386505" cy="4891367"/>
              </a:xfrm>
              <a:blipFill>
                <a:blip r:embed="rId2"/>
                <a:stretch>
                  <a:fillRect l="-214"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5A198DC6-E334-462F-8997-94B7DD3828C0}"/>
                  </a:ext>
                </a:extLst>
              </p:cNvPr>
              <p:cNvSpPr/>
              <p:nvPr/>
            </p:nvSpPr>
            <p:spPr>
              <a:xfrm>
                <a:off x="2146657" y="3675196"/>
                <a:ext cx="2470548"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ea typeface="Cambria Math" panose="02040503050406030204" pitchFamily="18" charset="0"/>
                        </a:rPr>
                        <m:t>𝑧</m:t>
                      </m:r>
                      <m:r>
                        <a:rPr lang="cs-CZ" sz="1700" i="0">
                          <a:latin typeface="Cambria Math" panose="02040503050406030204" pitchFamily="18" charset="0"/>
                          <a:ea typeface="Cambria Math" panose="02040503050406030204" pitchFamily="18" charset="0"/>
                        </a:rPr>
                        <m:t>=</m:t>
                      </m:r>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𝑚</m:t>
                          </m:r>
                        </m:sup>
                        <m:e>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𝑗</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𝑖𝑗</m:t>
                                  </m:r>
                                </m:sub>
                              </m:sSub>
                            </m:e>
                          </m:nary>
                        </m:e>
                      </m:nary>
                      <m:r>
                        <a:rPr lang="cs-CZ" sz="1700" i="0">
                          <a:latin typeface="Cambria Math" panose="02040503050406030204" pitchFamily="18" charset="0"/>
                          <a:ea typeface="Cambria Math" panose="02040503050406030204" pitchFamily="18" charset="0"/>
                        </a:rPr>
                        <m:t>  →  </m:t>
                      </m:r>
                      <m:r>
                        <m:rPr>
                          <m:sty m:val="p"/>
                        </m:rPr>
                        <a:rPr lang="cs-CZ" sz="1700" i="1">
                          <a:latin typeface="Cambria Math" panose="02040503050406030204" pitchFamily="18" charset="0"/>
                          <a:ea typeface="Cambria Math" panose="02040503050406030204" pitchFamily="18" charset="0"/>
                        </a:rPr>
                        <m:t>max</m:t>
                      </m:r>
                      <m:r>
                        <m:rPr>
                          <m:nor/>
                        </m:rPr>
                        <a:rPr lang="cs-CZ" sz="1700" i="1">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5" name="Obdélník 14">
                <a:extLst>
                  <a:ext uri="{FF2B5EF4-FFF2-40B4-BE49-F238E27FC236}">
                    <a16:creationId xmlns:a16="http://schemas.microsoft.com/office/drawing/2014/main" id="{5A198DC6-E334-462F-8997-94B7DD3828C0}"/>
                  </a:ext>
                </a:extLst>
              </p:cNvPr>
              <p:cNvSpPr>
                <a:spLocks noRot="1" noChangeAspect="1" noMove="1" noResize="1" noEditPoints="1" noAdjustHandles="1" noChangeArrowheads="1" noChangeShapeType="1" noTextEdit="1"/>
              </p:cNvSpPr>
              <p:nvPr/>
            </p:nvSpPr>
            <p:spPr>
              <a:xfrm>
                <a:off x="2146657" y="3675196"/>
                <a:ext cx="2470548" cy="83606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D0B76242-5F30-41E5-B5F7-A00A87251C82}"/>
                  </a:ext>
                </a:extLst>
              </p:cNvPr>
              <p:cNvSpPr/>
              <p:nvPr/>
            </p:nvSpPr>
            <p:spPr>
              <a:xfrm>
                <a:off x="2146657" y="4550605"/>
                <a:ext cx="3297826"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𝑗</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𝑖𝑗</m:t>
                              </m:r>
                            </m:sub>
                          </m:sSub>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𝑡</m:t>
                              </m:r>
                            </m:e>
                            <m:sub>
                              <m:r>
                                <a:rPr lang="cs-CZ" sz="1700" i="1">
                                  <a:latin typeface="Cambria Math" panose="02040503050406030204" pitchFamily="18" charset="0"/>
                                  <a:ea typeface="Cambria Math" panose="02040503050406030204" pitchFamily="18" charset="0"/>
                                </a:rPr>
                                <m:t>𝑗</m:t>
                              </m:r>
                            </m:sub>
                          </m:sSub>
                        </m:e>
                      </m:nary>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𝐹</m:t>
                          </m:r>
                        </m:e>
                        <m:sub>
                          <m:r>
                            <m:rPr>
                              <m:sty m:val="p"/>
                            </m:rPr>
                            <a:rPr lang="cs-CZ" sz="1700" i="1">
                              <a:latin typeface="Cambria Math" panose="02040503050406030204" pitchFamily="18" charset="0"/>
                              <a:ea typeface="Cambria Math" panose="02040503050406030204" pitchFamily="18" charset="0"/>
                            </a:rPr>
                            <m:t>max</m:t>
                          </m:r>
                        </m:sub>
                      </m:sSub>
                      <m:r>
                        <a:rPr lang="cs-CZ" sz="1700" i="0">
                          <a:latin typeface="Cambria Math" panose="02040503050406030204" pitchFamily="18" charset="0"/>
                          <a:ea typeface="Cambria Math" panose="02040503050406030204" pitchFamily="18" charset="0"/>
                        </a:rPr>
                        <m:t>        </m:t>
                      </m:r>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𝑚</m:t>
                      </m:r>
                      <m:r>
                        <m:rPr>
                          <m:nor/>
                        </m:rPr>
                        <a:rPr lang="cs-CZ" sz="1700" i="1">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6" name="Obdélník 15">
                <a:extLst>
                  <a:ext uri="{FF2B5EF4-FFF2-40B4-BE49-F238E27FC236}">
                    <a16:creationId xmlns:a16="http://schemas.microsoft.com/office/drawing/2014/main" id="{D0B76242-5F30-41E5-B5F7-A00A87251C82}"/>
                  </a:ext>
                </a:extLst>
              </p:cNvPr>
              <p:cNvSpPr>
                <a:spLocks noRot="1" noChangeAspect="1" noMove="1" noResize="1" noEditPoints="1" noAdjustHandles="1" noChangeArrowheads="1" noChangeShapeType="1" noTextEdit="1"/>
              </p:cNvSpPr>
              <p:nvPr/>
            </p:nvSpPr>
            <p:spPr>
              <a:xfrm>
                <a:off x="2146657" y="4550605"/>
                <a:ext cx="3297826" cy="836063"/>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BF085B6D-76BC-46A7-B87E-C4AE5EAB9099}"/>
                  </a:ext>
                </a:extLst>
              </p:cNvPr>
              <p:cNvSpPr/>
              <p:nvPr/>
            </p:nvSpPr>
            <p:spPr>
              <a:xfrm>
                <a:off x="2146657" y="5386668"/>
                <a:ext cx="2794996" cy="806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smtClean="0">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𝑚</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𝑖𝑗</m:t>
                              </m:r>
                            </m:sub>
                          </m:sSub>
                        </m:e>
                      </m:nary>
                      <m:r>
                        <a:rPr lang="cs-CZ" sz="1700" i="0">
                          <a:latin typeface="Cambria Math" panose="02040503050406030204" pitchFamily="18" charset="0"/>
                          <a:ea typeface="Cambria Math" panose="02040503050406030204" pitchFamily="18" charset="0"/>
                        </a:rPr>
                        <m:t>=1        </m:t>
                      </m:r>
                      <m:r>
                        <a:rPr lang="cs-CZ" sz="1700" i="1">
                          <a:latin typeface="Cambria Math" panose="02040503050406030204" pitchFamily="18" charset="0"/>
                          <a:ea typeface="Cambria Math" panose="02040503050406030204" pitchFamily="18" charset="0"/>
                        </a:rPr>
                        <m:t>𝑗</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𝑛</m:t>
                      </m:r>
                      <m:r>
                        <a:rPr lang="cs-CZ" sz="1700" b="0" i="0" smtClean="0">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7" name="Obdélník 16">
                <a:extLst>
                  <a:ext uri="{FF2B5EF4-FFF2-40B4-BE49-F238E27FC236}">
                    <a16:creationId xmlns:a16="http://schemas.microsoft.com/office/drawing/2014/main" id="{BF085B6D-76BC-46A7-B87E-C4AE5EAB9099}"/>
                  </a:ext>
                </a:extLst>
              </p:cNvPr>
              <p:cNvSpPr>
                <a:spLocks noRot="1" noChangeAspect="1" noMove="1" noResize="1" noEditPoints="1" noAdjustHandles="1" noChangeArrowheads="1" noChangeShapeType="1" noTextEdit="1"/>
              </p:cNvSpPr>
              <p:nvPr/>
            </p:nvSpPr>
            <p:spPr>
              <a:xfrm>
                <a:off x="2146657" y="5386668"/>
                <a:ext cx="2794996" cy="806439"/>
              </a:xfrm>
              <a:prstGeom prst="rect">
                <a:avLst/>
              </a:prstGeom>
              <a:blipFill>
                <a:blip r:embed="rId5"/>
                <a:stretch>
                  <a:fillRect/>
                </a:stretch>
              </a:blipFill>
            </p:spPr>
            <p:txBody>
              <a:bodyPr/>
              <a:lstStyle/>
              <a:p>
                <a:r>
                  <a:rPr lang="cs-CZ">
                    <a:noFill/>
                  </a:rPr>
                  <a:t> </a:t>
                </a:r>
              </a:p>
            </p:txBody>
          </p:sp>
        </mc:Fallback>
      </mc:AlternateContent>
      <p:sp>
        <p:nvSpPr>
          <p:cNvPr id="22" name="TextovéPole 21">
            <a:extLst>
              <a:ext uri="{FF2B5EF4-FFF2-40B4-BE49-F238E27FC236}">
                <a16:creationId xmlns:a16="http://schemas.microsoft.com/office/drawing/2014/main" id="{009B5BA3-20A8-4827-A9D9-83DB494D46F9}"/>
              </a:ext>
            </a:extLst>
          </p:cNvPr>
          <p:cNvSpPr txBox="1"/>
          <p:nvPr/>
        </p:nvSpPr>
        <p:spPr>
          <a:xfrm>
            <a:off x="4768689" y="3927065"/>
            <a:ext cx="5612215" cy="338554"/>
          </a:xfrm>
          <a:prstGeom prst="rect">
            <a:avLst/>
          </a:prstGeom>
          <a:noFill/>
        </p:spPr>
        <p:txBody>
          <a:bodyPr wrap="square" rtlCol="0">
            <a:spAutoFit/>
          </a:bodyPr>
          <a:lstStyle/>
          <a:p>
            <a:r>
              <a:rPr lang="en-US" sz="1600">
                <a:latin typeface="Arial" panose="020B0604020202020204" pitchFamily="34" charset="0"/>
                <a:ea typeface="Cambria Math" panose="02040503050406030204" pitchFamily="18" charset="0"/>
                <a:cs typeface="Arial" panose="020B0604020202020204" pitchFamily="34" charset="0"/>
              </a:rPr>
              <a:t>The objective is not necessary to obtain a feasible schedule</a:t>
            </a:r>
          </a:p>
        </p:txBody>
      </p:sp>
      <p:sp>
        <p:nvSpPr>
          <p:cNvPr id="14" name="TextovéPole 13">
            <a:extLst>
              <a:ext uri="{FF2B5EF4-FFF2-40B4-BE49-F238E27FC236}">
                <a16:creationId xmlns:a16="http://schemas.microsoft.com/office/drawing/2014/main" id="{250350BC-D244-43F6-A252-FF8BFE9380FD}"/>
              </a:ext>
            </a:extLst>
          </p:cNvPr>
          <p:cNvSpPr txBox="1"/>
          <p:nvPr/>
        </p:nvSpPr>
        <p:spPr>
          <a:xfrm>
            <a:off x="3048693" y="3244334"/>
            <a:ext cx="6097384" cy="369332"/>
          </a:xfrm>
          <a:prstGeom prst="rect">
            <a:avLst/>
          </a:prstGeom>
          <a:noFill/>
        </p:spPr>
        <p:txBody>
          <a:bodyPr wrap="square">
            <a:spAutoFit/>
          </a:bodyPr>
          <a:lstStyle/>
          <a:p>
            <a:endParaRPr lang="cs-CZ" dirty="0"/>
          </a:p>
        </p:txBody>
      </p:sp>
      <p:pic>
        <p:nvPicPr>
          <p:cNvPr id="12" name="Obrázek 11">
            <a:extLst>
              <a:ext uri="{FF2B5EF4-FFF2-40B4-BE49-F238E27FC236}">
                <a16:creationId xmlns:a16="http://schemas.microsoft.com/office/drawing/2014/main" id="{910B832E-F45A-481F-89CF-C96346608BF5}"/>
              </a:ext>
            </a:extLst>
          </p:cNvPr>
          <p:cNvPicPr>
            <a:picLocks noChangeAspect="1"/>
          </p:cNvPicPr>
          <p:nvPr/>
        </p:nvPicPr>
        <p:blipFill>
          <a:blip r:embed="rId6"/>
          <a:stretch>
            <a:fillRect/>
          </a:stretch>
        </p:blipFill>
        <p:spPr>
          <a:xfrm>
            <a:off x="854504" y="2790991"/>
            <a:ext cx="7292645" cy="853440"/>
          </a:xfrm>
          <a:prstGeom prst="rect">
            <a:avLst/>
          </a:prstGeom>
        </p:spPr>
      </p:pic>
    </p:spTree>
    <p:extLst>
      <p:ext uri="{BB962C8B-B14F-4D97-AF65-F5344CB8AC3E}">
        <p14:creationId xmlns:p14="http://schemas.microsoft.com/office/powerpoint/2010/main" val="249271528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119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386505"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Parallel machine models</a:t>
                </a:r>
              </a:p>
              <a:p>
                <a:pPr marL="896400" lvl="1" indent="-284400">
                  <a:lnSpc>
                    <a:spcPct val="110000"/>
                  </a:lnSpc>
                </a:pPr>
                <a:r>
                  <a:rPr lang="en-US">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𝑝𝑟𝑚𝑝</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a:latin typeface="Cambria Math" panose="02040503050406030204" pitchFamily="18" charset="0"/>
                    <a:ea typeface="Cambria Math" panose="02040503050406030204" pitchFamily="18" charset="0"/>
                  </a:rPr>
                  <a:t> </a:t>
                </a:r>
                <a:r>
                  <a:rPr lang="en-US">
                    <a:ea typeface="Cambria Math" panose="020405030504060302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Example – </a:t>
                </a:r>
                <a:r>
                  <a:rPr lang="en-US">
                    <a:ea typeface="Cambria Math" panose="02040503050406030204" pitchFamily="18" charset="0"/>
                  </a:rPr>
                  <a:t>continued</a:t>
                </a:r>
                <a:endParaRPr lang="en-US">
                  <a:ea typeface="Times New Roman" panose="02020603050405020304" pitchFamily="18" charset="0"/>
                </a:endParaRPr>
              </a:p>
              <a:p>
                <a:pPr marL="2430000" lvl="0" indent="-357188">
                  <a:buFont typeface="+mj-lt"/>
                  <a:buAutoNum type="alphaLcParenR"/>
                </a:pPr>
                <a:endParaRPr lang="en-US"/>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5"/>
                <a:ext cx="11386505" cy="4891367"/>
              </a:xfrm>
              <a:blipFill>
                <a:blip r:embed="rId2"/>
                <a:stretch>
                  <a:fillRect l="-214"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grpSp>
        <p:nvGrpSpPr>
          <p:cNvPr id="3" name="Skupina 2">
            <a:extLst>
              <a:ext uri="{FF2B5EF4-FFF2-40B4-BE49-F238E27FC236}">
                <a16:creationId xmlns:a16="http://schemas.microsoft.com/office/drawing/2014/main" id="{DB77CB9A-A6E4-40FF-8401-5A4B0F6A44C8}"/>
              </a:ext>
            </a:extLst>
          </p:cNvPr>
          <p:cNvGrpSpPr/>
          <p:nvPr/>
        </p:nvGrpSpPr>
        <p:grpSpPr>
          <a:xfrm>
            <a:off x="2089495" y="2896586"/>
            <a:ext cx="6299635" cy="2203991"/>
            <a:chOff x="2089495" y="2896586"/>
            <a:chExt cx="6299635" cy="2203991"/>
          </a:xfrm>
        </p:grpSpPr>
        <p:pic>
          <p:nvPicPr>
            <p:cNvPr id="2" name="Obrázek 1">
              <a:extLst>
                <a:ext uri="{FF2B5EF4-FFF2-40B4-BE49-F238E27FC236}">
                  <a16:creationId xmlns:a16="http://schemas.microsoft.com/office/drawing/2014/main" id="{3C913AAC-D25A-404C-9EBB-4F39EAE55EB3}"/>
                </a:ext>
              </a:extLst>
            </p:cNvPr>
            <p:cNvPicPr>
              <a:picLocks noChangeAspect="1"/>
            </p:cNvPicPr>
            <p:nvPr/>
          </p:nvPicPr>
          <p:blipFill>
            <a:blip r:embed="rId3"/>
            <a:stretch>
              <a:fillRect/>
            </a:stretch>
          </p:blipFill>
          <p:spPr>
            <a:xfrm>
              <a:off x="2089495" y="2896586"/>
              <a:ext cx="6047452" cy="2114276"/>
            </a:xfrm>
            <a:prstGeom prst="rect">
              <a:avLst/>
            </a:prstGeom>
          </p:spPr>
        </p:pic>
        <p:sp>
          <p:nvSpPr>
            <p:cNvPr id="11" name="TextovéPole 10">
              <a:extLst>
                <a:ext uri="{FF2B5EF4-FFF2-40B4-BE49-F238E27FC236}">
                  <a16:creationId xmlns:a16="http://schemas.microsoft.com/office/drawing/2014/main" id="{35BF06B7-322A-4B24-AE48-6CC0B11F57BD}"/>
                </a:ext>
              </a:extLst>
            </p:cNvPr>
            <p:cNvSpPr txBox="1"/>
            <p:nvPr/>
          </p:nvSpPr>
          <p:spPr>
            <a:xfrm>
              <a:off x="7773309" y="4808189"/>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spTree>
    <p:extLst>
      <p:ext uri="{BB962C8B-B14F-4D97-AF65-F5344CB8AC3E}">
        <p14:creationId xmlns:p14="http://schemas.microsoft.com/office/powerpoint/2010/main" val="123744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dirty="0"/>
              <a:t>Phases of production systems analysis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1" name="Zástupný text 4">
            <a:extLst>
              <a:ext uri="{FF2B5EF4-FFF2-40B4-BE49-F238E27FC236}">
                <a16:creationId xmlns:a16="http://schemas.microsoft.com/office/drawing/2014/main" id="{8641C2F5-61EE-481F-9318-1A1A798F426C}"/>
              </a:ext>
            </a:extLst>
          </p:cNvPr>
          <p:cNvSpPr>
            <a:spLocks noGrp="1"/>
          </p:cNvSpPr>
          <p:nvPr>
            <p:ph type="body" sz="half" idx="22"/>
          </p:nvPr>
        </p:nvSpPr>
        <p:spPr>
          <a:xfrm>
            <a:off x="444500" y="1610057"/>
            <a:ext cx="11131202" cy="4358664"/>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Designing production systems</a:t>
            </a:r>
          </a:p>
          <a:p>
            <a:pPr marL="896400" lvl="1" indent="-284400"/>
            <a:r>
              <a:rPr lang="en-US" b="1" dirty="0"/>
              <a:t>Product designing </a:t>
            </a:r>
            <a:r>
              <a:rPr lang="en-US" dirty="0"/>
              <a:t>– what will be produced?</a:t>
            </a:r>
            <a:endParaRPr lang="en-US" b="1" dirty="0"/>
          </a:p>
          <a:p>
            <a:pPr marL="896400" lvl="1" indent="-284400"/>
            <a:r>
              <a:rPr lang="en-US" b="1" dirty="0"/>
              <a:t>Process designing </a:t>
            </a:r>
            <a:r>
              <a:rPr lang="en-US" dirty="0"/>
              <a:t>– how will it be produced?</a:t>
            </a:r>
          </a:p>
          <a:p>
            <a:pPr marL="1278000" lvl="4" indent="-285750">
              <a:tabLst>
                <a:tab pos="1255713" algn="l"/>
                <a:tab pos="1527175" algn="l"/>
              </a:tabLst>
            </a:pPr>
            <a:r>
              <a:rPr lang="en-US" dirty="0"/>
              <a:t>selection of technology,</a:t>
            </a:r>
          </a:p>
          <a:p>
            <a:pPr marL="1278000" lvl="4" indent="-285750">
              <a:tabLst>
                <a:tab pos="1255713" algn="l"/>
                <a:tab pos="1527175" algn="l"/>
              </a:tabLst>
            </a:pPr>
            <a:r>
              <a:rPr lang="en-US" dirty="0"/>
              <a:t>capacity planning </a:t>
            </a:r>
          </a:p>
          <a:p>
            <a:pPr marL="1656000" lvl="4" indent="-285750">
              <a:tabLst>
                <a:tab pos="1255713" algn="l"/>
                <a:tab pos="1527175" algn="l"/>
              </a:tabLst>
            </a:pPr>
            <a:r>
              <a:rPr lang="en-US" dirty="0"/>
              <a:t>l</a:t>
            </a:r>
            <a:r>
              <a:rPr lang="en-US" sz="1600" dirty="0">
                <a:latin typeface="Arial" panose="020B0604020202020204" pitchFamily="34" charset="0"/>
              </a:rPr>
              <a:t>ong-term planning – high capital expenditures,</a:t>
            </a:r>
          </a:p>
          <a:p>
            <a:pPr marL="1656000" lvl="4" indent="-285750">
              <a:tabLst>
                <a:tab pos="1255713" algn="l"/>
                <a:tab pos="1527175" algn="l"/>
              </a:tabLst>
            </a:pPr>
            <a:r>
              <a:rPr lang="en-US" dirty="0"/>
              <a:t>short-term planning – efficient use of existing equipment,</a:t>
            </a:r>
          </a:p>
          <a:p>
            <a:pPr marL="1278000" lvl="4" indent="-285750">
              <a:tabLst>
                <a:tab pos="1255713" algn="l"/>
                <a:tab pos="1527175" algn="l"/>
              </a:tabLst>
            </a:pPr>
            <a:r>
              <a:rPr lang="en-US" dirty="0"/>
              <a:t>the location of the facilities – where the facilities will be placed,</a:t>
            </a:r>
          </a:p>
          <a:p>
            <a:pPr marL="1278000" lvl="4" indent="-285750">
              <a:tabLst>
                <a:tab pos="1255713" algn="l"/>
                <a:tab pos="1527175" algn="l"/>
              </a:tabLst>
            </a:pPr>
            <a:r>
              <a:rPr lang="en-US" dirty="0"/>
              <a:t>the schedule of the facilities – the selection of the way of processing the products on the facilities</a:t>
            </a:r>
          </a:p>
          <a:p>
            <a:pPr marL="1656000" lvl="4" indent="-285750">
              <a:tabLst>
                <a:tab pos="1255713" algn="l"/>
                <a:tab pos="1527175" algn="l"/>
              </a:tabLst>
            </a:pPr>
            <a:r>
              <a:rPr lang="en-US" dirty="0"/>
              <a:t>fixed position of the product (house, bridge, aircraft),</a:t>
            </a:r>
          </a:p>
          <a:p>
            <a:pPr marL="1656000" lvl="4" indent="-285750">
              <a:tabLst>
                <a:tab pos="1255713" algn="l"/>
                <a:tab pos="1527175" algn="l"/>
              </a:tabLst>
            </a:pPr>
            <a:r>
              <a:rPr lang="en-US" dirty="0"/>
              <a:t>schedule by process (contract production),</a:t>
            </a:r>
          </a:p>
          <a:p>
            <a:pPr marL="1656000" lvl="4" indent="-285750">
              <a:tabLst>
                <a:tab pos="1255713" algn="l"/>
                <a:tab pos="1527175" algn="l"/>
              </a:tabLst>
            </a:pPr>
            <a:r>
              <a:rPr lang="en-US" dirty="0"/>
              <a:t>schedule by product (batch production),</a:t>
            </a:r>
          </a:p>
          <a:p>
            <a:pPr marL="1656000" lvl="4" indent="-285750">
              <a:tabLst>
                <a:tab pos="1255713" algn="l"/>
                <a:tab pos="1527175" algn="l"/>
              </a:tabLst>
            </a:pPr>
            <a:r>
              <a:rPr lang="en-US" dirty="0"/>
              <a:t>group (cell) schedule – grouping of facilities with similar operations. </a:t>
            </a:r>
          </a:p>
        </p:txBody>
      </p:sp>
    </p:spTree>
    <p:extLst>
      <p:ext uri="{BB962C8B-B14F-4D97-AF65-F5344CB8AC3E}">
        <p14:creationId xmlns:p14="http://schemas.microsoft.com/office/powerpoint/2010/main" val="15256170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881178"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Parallel machine models</a:t>
                </a:r>
              </a:p>
              <a:p>
                <a:pPr marL="896400" lvl="1" indent="-284400">
                  <a:lnSpc>
                    <a:spcPct val="110000"/>
                  </a:lnSpc>
                </a:pPr>
                <a:r>
                  <a:rPr lang="en-US" dirty="0">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Times New Roman" panose="02020603050405020304" pitchFamily="18" charset="0"/>
                  </a:rPr>
                  <a:t>Jobs cannot be interrupted.</a:t>
                </a:r>
              </a:p>
              <a:p>
                <a:pPr marL="1278000" lvl="1" indent="-284400">
                  <a:lnSpc>
                    <a:spcPct val="110000"/>
                  </a:lnSpc>
                </a:pPr>
                <a:r>
                  <a:rPr lang="en-US" dirty="0">
                    <a:ea typeface="Times New Roman" panose="02020603050405020304" pitchFamily="18" charset="0"/>
                  </a:rPr>
                  <a:t>Generalization of the mathematical model formulated for the 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𝑝𝑟𝑚𝑝</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endParaRPr lang="en-US" sz="1700" b="0" dirty="0">
                  <a:ea typeface="Times New Roman" panose="02020603050405020304" pitchFamily="18" charset="0"/>
                  <a:cs typeface="Times New Roman" panose="02020603050405020304" pitchFamily="18" charset="0"/>
                </a:endParaRPr>
              </a:p>
              <a:p>
                <a:pPr marL="1656000" lvl="1" indent="-284400">
                  <a:lnSpc>
                    <a:spcPct val="110000"/>
                  </a:lnSpc>
                </a:pP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m:rPr>
                            <m:sty m:val="p"/>
                          </m:rPr>
                          <a:rPr lang="en-US" sz="1700" i="1" smtClean="0">
                            <a:latin typeface="Cambria Math" panose="02040503050406030204" pitchFamily="18" charset="0"/>
                          </a:rPr>
                          <m:t>max</m:t>
                        </m:r>
                      </m:sub>
                    </m:sSub>
                    <m:r>
                      <a:rPr lang="en-US" sz="1700" i="1" smtClean="0">
                        <a:latin typeface="Cambria Math" panose="02040503050406030204" pitchFamily="18" charset="0"/>
                      </a:rPr>
                      <m:t> </m:t>
                    </m:r>
                  </m:oMath>
                </a14:m>
                <a:r>
                  <a:rPr lang="en-US" dirty="0">
                    <a:ea typeface="Times New Roman" panose="02020603050405020304" pitchFamily="18" charset="0"/>
                  </a:rPr>
                  <a:t>is a variable, not a calculated constant, it is necessary to set integrality constraints (due to the continuity of operations in the job). </a:t>
                </a:r>
              </a:p>
              <a:p>
                <a:pPr marL="1656000" lvl="1" indent="-284400">
                  <a:lnSpc>
                    <a:spcPct val="110000"/>
                  </a:lnSpc>
                </a:pPr>
                <a:r>
                  <a:rPr lang="en-US" dirty="0">
                    <a:ea typeface="Times New Roman" panose="02020603050405020304" pitchFamily="18" charset="0"/>
                  </a:rPr>
                  <a:t>The objective is </a:t>
                </a:r>
                <a14:m>
                  <m:oMath xmlns:m="http://schemas.openxmlformats.org/officeDocument/2006/math">
                    <m:r>
                      <a:rPr lang="en-US" sz="1700" i="1" smtClean="0">
                        <a:latin typeface="Cambria Math" panose="02040503050406030204" pitchFamily="18" charset="0"/>
                      </a:rPr>
                      <m:t>𝑧</m:t>
                    </m:r>
                    <m:r>
                      <a:rPr lang="en-US" sz="1700" i="1"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a:rPr lang="en-US" sz="1700" i="1" smtClean="0">
                            <a:latin typeface="Cambria Math" panose="02040503050406030204" pitchFamily="18" charset="0"/>
                          </a:rPr>
                          <m:t>𝑚𝑎𝑥</m:t>
                        </m:r>
                      </m:sub>
                    </m:sSub>
                    <m:r>
                      <a:rPr lang="en-US" sz="1700" i="1" smtClean="0">
                        <a:latin typeface="Cambria Math" panose="02040503050406030204" pitchFamily="18" charset="0"/>
                      </a:rPr>
                      <m:t>→</m:t>
                    </m:r>
                    <m:r>
                      <m:rPr>
                        <m:sty m:val="p"/>
                      </m:rPr>
                      <a:rPr lang="en-US" sz="1700" i="1" smtClean="0">
                        <a:latin typeface="Cambria Math" panose="02040503050406030204" pitchFamily="18" charset="0"/>
                      </a:rPr>
                      <m:t>min</m:t>
                    </m:r>
                    <m:r>
                      <a:rPr lang="en-US" sz="1700" b="0" i="0" smtClean="0">
                        <a:latin typeface="Cambria Math" panose="02040503050406030204" pitchFamily="18" charset="0"/>
                      </a:rPr>
                      <m:t>.</m:t>
                    </m:r>
                  </m:oMath>
                </a14:m>
                <a:endParaRPr lang="en-US" sz="1700" dirty="0">
                  <a:ea typeface="Times New Roman" panose="02020603050405020304" pitchFamily="18" charset="0"/>
                </a:endParaRPr>
              </a:p>
              <a:p>
                <a:pPr marL="1656000" lvl="1" indent="-284400">
                  <a:lnSpc>
                    <a:spcPct val="110000"/>
                  </a:lnSpc>
                </a:pPr>
                <a:r>
                  <a:rPr lang="en-US" dirty="0">
                    <a:ea typeface="Times New Roman" panose="02020603050405020304" pitchFamily="18" charset="0"/>
                  </a:rPr>
                  <a:t>Jobs cannot be interrupted. </a:t>
                </a:r>
                <a:endParaRPr lang="en-US" sz="1600" dirty="0">
                  <a:ea typeface="Times New Roman" panose="02020603050405020304" pitchFamily="18" charset="0"/>
                </a:endParaRPr>
              </a:p>
              <a:p>
                <a:pPr marL="1278000" lvl="1" indent="-284400">
                  <a:lnSpc>
                    <a:spcPct val="110000"/>
                  </a:lnSpc>
                </a:pPr>
                <a:r>
                  <a:rPr lang="en-US" sz="1600" dirty="0">
                    <a:ea typeface="Times New Roman" panose="02020603050405020304" pitchFamily="18" charset="0"/>
                  </a:rPr>
                  <a:t>NP</a:t>
                </a:r>
                <a:r>
                  <a:rPr lang="en-US" dirty="0">
                    <a:ea typeface="Times New Roman" panose="02020603050405020304" pitchFamily="18" charset="0"/>
                  </a:rPr>
                  <a:t>-</a:t>
                </a:r>
                <a:r>
                  <a:rPr lang="en-US" sz="1600" dirty="0">
                    <a:ea typeface="Times New Roman" panose="02020603050405020304" pitchFamily="18" charset="0"/>
                  </a:rPr>
                  <a:t>hard problem.</a:t>
                </a: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881178" cy="4891367"/>
              </a:xfrm>
              <a:blipFill>
                <a:blip r:embed="rId2"/>
                <a:stretch>
                  <a:fillRect l="-224"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13330874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234542"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Parallel machine models</a:t>
                </a:r>
              </a:p>
              <a:p>
                <a:pPr marL="896400" lvl="1" indent="-284400">
                  <a:lnSpc>
                    <a:spcPct val="110000"/>
                  </a:lnSpc>
                </a:pPr>
                <a:r>
                  <a:rPr lang="en-US">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a:latin typeface="Cambria Math" panose="02040503050406030204" pitchFamily="18" charset="0"/>
                    <a:ea typeface="Cambria Math" panose="02040503050406030204" pitchFamily="18" charset="0"/>
                  </a:rPr>
                  <a:t> </a:t>
                </a:r>
                <a:r>
                  <a:rPr lang="en-US">
                    <a:ea typeface="Times New Roman" panose="020206030504050203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Example</a:t>
                </a:r>
              </a:p>
              <a:p>
                <a:pPr marL="1656000" lvl="1" indent="-284400">
                  <a:lnSpc>
                    <a:spcPct val="110000"/>
                  </a:lnSpc>
                </a:pPr>
                <a:r>
                  <a:rPr lang="en-US">
                    <a:ea typeface="Cambria Math" panose="02040503050406030204" pitchFamily="18" charset="0"/>
                  </a:rPr>
                  <a:t>The problem is to schedule 10 jobs on 4 machines so that they are processed in minimum time, i.e. the makespan will be minimal. The table shows the processing times of the jobs (in min). The operations that make up each job have a duration of 1 min, so all jobs can be interrupted at any time after each minute of processing. </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1234542" cy="4891367"/>
              </a:xfrm>
              <a:blipFill>
                <a:blip r:embed="rId2"/>
                <a:stretch>
                  <a:fillRect l="-217"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3" name="Obrázek 2">
            <a:extLst>
              <a:ext uri="{FF2B5EF4-FFF2-40B4-BE49-F238E27FC236}">
                <a16:creationId xmlns:a16="http://schemas.microsoft.com/office/drawing/2014/main" id="{C0A49A0A-BC30-47D3-8047-A54E6773225F}"/>
              </a:ext>
            </a:extLst>
          </p:cNvPr>
          <p:cNvPicPr>
            <a:picLocks noChangeAspect="1"/>
          </p:cNvPicPr>
          <p:nvPr/>
        </p:nvPicPr>
        <p:blipFill>
          <a:blip r:embed="rId3"/>
          <a:stretch>
            <a:fillRect/>
          </a:stretch>
        </p:blipFill>
        <p:spPr>
          <a:xfrm>
            <a:off x="2546246" y="3895628"/>
            <a:ext cx="5140593" cy="677934"/>
          </a:xfrm>
          <a:prstGeom prst="rect">
            <a:avLst/>
          </a:prstGeom>
        </p:spPr>
      </p:pic>
    </p:spTree>
    <p:extLst>
      <p:ext uri="{BB962C8B-B14F-4D97-AF65-F5344CB8AC3E}">
        <p14:creationId xmlns:p14="http://schemas.microsoft.com/office/powerpoint/2010/main" val="31646582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84926"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Parallel machine models</a:t>
                </a:r>
              </a:p>
              <a:p>
                <a:pPr marL="896400" lvl="1" indent="-284400">
                  <a:lnSpc>
                    <a:spcPct val="110000"/>
                  </a:lnSpc>
                </a:pPr>
                <a:r>
                  <a:rPr lang="en-US">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a:latin typeface="Cambria Math" panose="02040503050406030204" pitchFamily="18" charset="0"/>
                    <a:ea typeface="Cambria Math" panose="02040503050406030204" pitchFamily="18" charset="0"/>
                  </a:rPr>
                  <a:t> </a:t>
                </a:r>
                <a:r>
                  <a:rPr lang="en-US">
                    <a:ea typeface="Times New Roman" panose="020206030504050203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Example – continued</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84926" cy="4891367"/>
              </a:xfrm>
              <a:blipFill>
                <a:blip r:embed="rId2"/>
                <a:stretch>
                  <a:fillRect l="-226"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grpSp>
        <p:nvGrpSpPr>
          <p:cNvPr id="3" name="Skupina 2">
            <a:extLst>
              <a:ext uri="{FF2B5EF4-FFF2-40B4-BE49-F238E27FC236}">
                <a16:creationId xmlns:a16="http://schemas.microsoft.com/office/drawing/2014/main" id="{0DC76D58-3A9C-4B82-9172-7071497EC5BA}"/>
              </a:ext>
            </a:extLst>
          </p:cNvPr>
          <p:cNvGrpSpPr/>
          <p:nvPr/>
        </p:nvGrpSpPr>
        <p:grpSpPr>
          <a:xfrm>
            <a:off x="2149075" y="2915713"/>
            <a:ext cx="6356292" cy="2068627"/>
            <a:chOff x="2149075" y="2915713"/>
            <a:chExt cx="6356292" cy="2068627"/>
          </a:xfrm>
        </p:grpSpPr>
        <p:pic>
          <p:nvPicPr>
            <p:cNvPr id="2" name="Obrázek 1">
              <a:extLst>
                <a:ext uri="{FF2B5EF4-FFF2-40B4-BE49-F238E27FC236}">
                  <a16:creationId xmlns:a16="http://schemas.microsoft.com/office/drawing/2014/main" id="{FB17A88E-CDF1-4F43-B618-7CFE18619B5F}"/>
                </a:ext>
              </a:extLst>
            </p:cNvPr>
            <p:cNvPicPr>
              <a:picLocks noChangeAspect="1"/>
            </p:cNvPicPr>
            <p:nvPr/>
          </p:nvPicPr>
          <p:blipFill>
            <a:blip r:embed="rId3"/>
            <a:stretch>
              <a:fillRect/>
            </a:stretch>
          </p:blipFill>
          <p:spPr>
            <a:xfrm>
              <a:off x="2149075" y="2915713"/>
              <a:ext cx="6120914" cy="1989907"/>
            </a:xfrm>
            <a:prstGeom prst="rect">
              <a:avLst/>
            </a:prstGeom>
          </p:spPr>
        </p:pic>
        <p:sp>
          <p:nvSpPr>
            <p:cNvPr id="11" name="TextovéPole 10">
              <a:extLst>
                <a:ext uri="{FF2B5EF4-FFF2-40B4-BE49-F238E27FC236}">
                  <a16:creationId xmlns:a16="http://schemas.microsoft.com/office/drawing/2014/main" id="{52D38355-5B68-4B78-B7B8-249AFF1DFF68}"/>
                </a:ext>
              </a:extLst>
            </p:cNvPr>
            <p:cNvSpPr txBox="1"/>
            <p:nvPr/>
          </p:nvSpPr>
          <p:spPr>
            <a:xfrm>
              <a:off x="7889546" y="4691952"/>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spTree>
    <p:extLst>
      <p:ext uri="{BB962C8B-B14F-4D97-AF65-F5344CB8AC3E}">
        <p14:creationId xmlns:p14="http://schemas.microsoft.com/office/powerpoint/2010/main" val="13807722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84926"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Parallel machine models</a:t>
                </a:r>
              </a:p>
              <a:p>
                <a:pPr marL="896400" lvl="1" indent="-284400">
                  <a:lnSpc>
                    <a:spcPct val="110000"/>
                  </a:lnSpc>
                </a:pPr>
                <a:r>
                  <a:rPr lang="en-US" dirty="0">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dirty="0">
                    <a:latin typeface="Cambria Math" panose="02040503050406030204" pitchFamily="18" charset="0"/>
                    <a:ea typeface="Cambria Math" panose="02040503050406030204" pitchFamily="18" charset="0"/>
                  </a:rPr>
                  <a:t> </a:t>
                </a:r>
                <a:r>
                  <a:rPr lang="en-US" dirty="0">
                    <a:ea typeface="Times New Roman" panose="020206030504050203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Times New Roman" panose="02020603050405020304" pitchFamily="18" charset="0"/>
                  </a:rPr>
                  <a:t>Heuristic algorithm:</a:t>
                </a:r>
              </a:p>
              <a:p>
                <a:pPr marL="1656000" lvl="1" indent="-284400">
                  <a:lnSpc>
                    <a:spcPct val="110000"/>
                  </a:lnSpc>
                </a:pPr>
                <a:r>
                  <a:rPr lang="en-US" dirty="0">
                    <a:ea typeface="Cambria Math" panose="02040503050406030204" pitchFamily="18" charset="0"/>
                  </a:rPr>
                  <a:t>Step 1</a:t>
                </a:r>
              </a:p>
              <a:p>
                <a:pPr marL="2037600" lvl="1" indent="-284400">
                  <a:lnSpc>
                    <a:spcPct val="110000"/>
                  </a:lnSpc>
                </a:pPr>
                <a:r>
                  <a:rPr lang="en-US" dirty="0">
                    <a:ea typeface="Cambria Math" panose="02040503050406030204" pitchFamily="18" charset="0"/>
                  </a:rPr>
                  <a:t>Make the schedule using the following property</a:t>
                </a:r>
                <a:r>
                  <a:rPr lang="en-US" dirty="0"/>
                  <a:t>:</a:t>
                </a:r>
              </a:p>
              <a:p>
                <a:pPr marL="1753200" lvl="1" indent="0">
                  <a:lnSpc>
                    <a:spcPct val="110000"/>
                  </a:lnSpc>
                  <a:buNone/>
                </a:pPr>
                <a:r>
                  <a:rPr lang="en-US" dirty="0"/>
                  <a:t> </a:t>
                </a:r>
              </a:p>
              <a:p>
                <a:pPr marL="1656000" lvl="1" indent="-284400">
                  <a:lnSpc>
                    <a:spcPct val="110000"/>
                  </a:lnSpc>
                </a:pPr>
                <a:r>
                  <a:rPr lang="en-US" dirty="0">
                    <a:ea typeface="Cambria Math" panose="02040503050406030204" pitchFamily="18" charset="0"/>
                  </a:rPr>
                  <a:t>Step 2</a:t>
                </a:r>
              </a:p>
              <a:p>
                <a:pPr marL="2037600" lvl="1" indent="-284400">
                  <a:lnSpc>
                    <a:spcPct val="110000"/>
                  </a:lnSpc>
                </a:pPr>
                <a:r>
                  <a:rPr lang="en-US" dirty="0"/>
                  <a:t>Select first </a:t>
                </a:r>
                <a14:m>
                  <m:oMath xmlns:m="http://schemas.openxmlformats.org/officeDocument/2006/math">
                    <m:r>
                      <a:rPr lang="en-US" sz="1700" b="0" i="1" smtClean="0">
                        <a:latin typeface="Cambria Math" panose="02040503050406030204" pitchFamily="18" charset="0"/>
                      </a:rPr>
                      <m:t>𝑚</m:t>
                    </m:r>
                  </m:oMath>
                </a14:m>
                <a:r>
                  <a:rPr lang="en-US" dirty="0"/>
                  <a:t> jobs in the sequence from step 1 and assign them to machines at time 0.</a:t>
                </a:r>
              </a:p>
              <a:p>
                <a:pPr marL="1656000" lvl="1" indent="-284400">
                  <a:lnSpc>
                    <a:spcPct val="110000"/>
                  </a:lnSpc>
                </a:pPr>
                <a:r>
                  <a:rPr lang="en-US" dirty="0">
                    <a:ea typeface="Cambria Math" panose="02040503050406030204" pitchFamily="18" charset="0"/>
                  </a:rPr>
                  <a:t>Step 3</a:t>
                </a:r>
              </a:p>
              <a:p>
                <a:pPr marL="2037600" lvl="1" indent="-284400">
                  <a:lnSpc>
                    <a:spcPct val="110000"/>
                  </a:lnSpc>
                </a:pPr>
                <a:r>
                  <a:rPr lang="en-US" dirty="0"/>
                  <a:t>Select next job in the sequence and assign it after the last job to the machine, which is released first, i.e. after the job, which of all the last jobs on the machines ends first.</a:t>
                </a:r>
              </a:p>
              <a:p>
                <a:pPr marL="2037600" lvl="1" indent="-284400">
                  <a:lnSpc>
                    <a:spcPct val="110000"/>
                  </a:lnSpc>
                </a:pPr>
                <a:r>
                  <a:rPr lang="en-US" dirty="0"/>
                  <a:t>Repeat this process until all jobs are scheduled.</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84926" cy="4891367"/>
              </a:xfrm>
              <a:blipFill>
                <a:blip r:embed="rId2"/>
                <a:stretch>
                  <a:fillRect l="-226"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071F2999-2A02-4DDF-9FF3-B85BDC827011}"/>
                  </a:ext>
                </a:extLst>
              </p:cNvPr>
              <p:cNvSpPr/>
              <p:nvPr/>
            </p:nvSpPr>
            <p:spPr>
              <a:xfrm>
                <a:off x="2943443" y="3290760"/>
                <a:ext cx="2228046" cy="372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rPr>
                          </m:ctrlPr>
                        </m:sSubPr>
                        <m:e>
                          <m:r>
                            <a:rPr lang="cs-CZ" sz="1700" b="0" i="1" smtClean="0">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1</m:t>
                              </m:r>
                            </m:e>
                          </m:d>
                        </m:sub>
                      </m:sSub>
                      <m:r>
                        <a:rPr lang="cs-CZ" sz="1700" i="1" smtClean="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rPr>
                          </m:ctrlPr>
                        </m:sSubPr>
                        <m:e>
                          <m:r>
                            <a:rPr lang="cs-CZ" sz="1700" b="0" i="1" smtClean="0">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2</m:t>
                              </m:r>
                            </m:e>
                          </m:d>
                        </m:sub>
                      </m:sSub>
                      <m:r>
                        <a:rPr lang="cs-CZ" sz="1700" i="1" smtClean="0">
                          <a:latin typeface="Cambria Math" panose="02040503050406030204" pitchFamily="18" charset="0"/>
                          <a:ea typeface="Cambria Math" panose="02040503050406030204" pitchFamily="18" charset="0"/>
                        </a:rPr>
                        <m:t>≥</m:t>
                      </m:r>
                      <m:r>
                        <a:rPr lang="cs-CZ" sz="1700" i="0">
                          <a:latin typeface="Cambria Math" panose="02040503050406030204" pitchFamily="18" charset="0"/>
                        </a:rPr>
                        <m:t>…</m:t>
                      </m:r>
                      <m:r>
                        <a:rPr lang="cs-CZ" sz="1700" i="1" smtClean="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rPr>
                          </m:ctrlPr>
                        </m:sSubPr>
                        <m:e>
                          <m:r>
                            <a:rPr lang="cs-CZ" sz="1700" b="0" i="1" smtClean="0">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𝑛</m:t>
                              </m:r>
                            </m:e>
                          </m:d>
                        </m:sub>
                      </m:sSub>
                      <m:r>
                        <a:rPr lang="cs-CZ" sz="1700" i="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071F2999-2A02-4DDF-9FF3-B85BDC827011}"/>
                  </a:ext>
                </a:extLst>
              </p:cNvPr>
              <p:cNvSpPr>
                <a:spLocks noRot="1" noChangeAspect="1" noMove="1" noResize="1" noEditPoints="1" noAdjustHandles="1" noChangeArrowheads="1" noChangeShapeType="1" noTextEdit="1"/>
              </p:cNvSpPr>
              <p:nvPr/>
            </p:nvSpPr>
            <p:spPr>
              <a:xfrm>
                <a:off x="2943443" y="3290760"/>
                <a:ext cx="2228046" cy="372731"/>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8686211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84926"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Parallel machine models</a:t>
                </a:r>
              </a:p>
              <a:p>
                <a:pPr marL="896400" lvl="1" indent="-284400">
                  <a:lnSpc>
                    <a:spcPct val="110000"/>
                  </a:lnSpc>
                </a:pPr>
                <a:r>
                  <a:rPr lang="en-US">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a:latin typeface="Cambria Math" panose="02040503050406030204" pitchFamily="18" charset="0"/>
                    <a:ea typeface="Cambria Math" panose="02040503050406030204" pitchFamily="18" charset="0"/>
                  </a:rPr>
                  <a:t> </a:t>
                </a:r>
                <a:r>
                  <a:rPr lang="en-US">
                    <a:ea typeface="Times New Roman" panose="020206030504050203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Example – continued</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84926" cy="4891367"/>
              </a:xfrm>
              <a:blipFill>
                <a:blip r:embed="rId2"/>
                <a:stretch>
                  <a:fillRect l="-226"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grpSp>
        <p:nvGrpSpPr>
          <p:cNvPr id="2" name="Skupina 1">
            <a:extLst>
              <a:ext uri="{FF2B5EF4-FFF2-40B4-BE49-F238E27FC236}">
                <a16:creationId xmlns:a16="http://schemas.microsoft.com/office/drawing/2014/main" id="{115B62A2-0A51-48B7-ACDC-EC7BF8CB3C44}"/>
              </a:ext>
            </a:extLst>
          </p:cNvPr>
          <p:cNvGrpSpPr/>
          <p:nvPr/>
        </p:nvGrpSpPr>
        <p:grpSpPr>
          <a:xfrm>
            <a:off x="2149075" y="2913274"/>
            <a:ext cx="6348543" cy="2071066"/>
            <a:chOff x="2149075" y="2913274"/>
            <a:chExt cx="6348543" cy="2071066"/>
          </a:xfrm>
        </p:grpSpPr>
        <p:pic>
          <p:nvPicPr>
            <p:cNvPr id="3" name="Obrázek 2">
              <a:extLst>
                <a:ext uri="{FF2B5EF4-FFF2-40B4-BE49-F238E27FC236}">
                  <a16:creationId xmlns:a16="http://schemas.microsoft.com/office/drawing/2014/main" id="{D8DA5977-3033-4065-9437-9067046E43D8}"/>
                </a:ext>
              </a:extLst>
            </p:cNvPr>
            <p:cNvPicPr>
              <a:picLocks noChangeAspect="1"/>
            </p:cNvPicPr>
            <p:nvPr/>
          </p:nvPicPr>
          <p:blipFill>
            <a:blip r:embed="rId3"/>
            <a:stretch>
              <a:fillRect/>
            </a:stretch>
          </p:blipFill>
          <p:spPr>
            <a:xfrm>
              <a:off x="2149075" y="2913274"/>
              <a:ext cx="6120914" cy="1994784"/>
            </a:xfrm>
            <a:prstGeom prst="rect">
              <a:avLst/>
            </a:prstGeom>
          </p:spPr>
        </p:pic>
        <p:sp>
          <p:nvSpPr>
            <p:cNvPr id="11" name="TextovéPole 10">
              <a:extLst>
                <a:ext uri="{FF2B5EF4-FFF2-40B4-BE49-F238E27FC236}">
                  <a16:creationId xmlns:a16="http://schemas.microsoft.com/office/drawing/2014/main" id="{290F6057-811F-4E87-B977-78ECDF6BEF0C}"/>
                </a:ext>
              </a:extLst>
            </p:cNvPr>
            <p:cNvSpPr txBox="1"/>
            <p:nvPr/>
          </p:nvSpPr>
          <p:spPr>
            <a:xfrm>
              <a:off x="7881797" y="4691952"/>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spTree>
    <p:extLst>
      <p:ext uri="{BB962C8B-B14F-4D97-AF65-F5344CB8AC3E}">
        <p14:creationId xmlns:p14="http://schemas.microsoft.com/office/powerpoint/2010/main" val="29297435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84926"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Parallel machine models</a:t>
                </a:r>
              </a:p>
              <a:p>
                <a:pPr marL="896400" lvl="1" indent="-284400">
                  <a:lnSpc>
                    <a:spcPct val="110000"/>
                  </a:lnSpc>
                </a:pPr>
                <a:r>
                  <a:rPr lang="en-US">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700" i="1" smtClean="0">
                            <a:latin typeface="Cambria Math" panose="02040503050406030204" pitchFamily="18" charset="0"/>
                          </a:rPr>
                        </m:ctrlPr>
                      </m:accPr>
                      <m:e>
                        <m:r>
                          <a:rPr lang="en-US" sz="1700" i="1" smtClean="0">
                            <a:latin typeface="Cambria Math" panose="02040503050406030204" pitchFamily="18" charset="0"/>
                          </a:rPr>
                          <m:t>𝐹</m:t>
                        </m:r>
                      </m:e>
                    </m:acc>
                  </m:oMath>
                </a14:m>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The same principle as the optimization procedure for the model </a:t>
                </a:r>
                <a14:m>
                  <m:oMath xmlns:m="http://schemas.openxmlformats.org/officeDocument/2006/math">
                    <m:r>
                      <a:rPr lang="en-US" b="0" i="1" smtClean="0">
                        <a:latin typeface="Cambria Math" panose="02040503050406030204" pitchFamily="18" charset="0"/>
                      </a:rPr>
                      <m:t>1</m:t>
                    </m:r>
                    <m:r>
                      <a:rPr lang="en-US" i="1" smtClean="0">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i="1" smtClean="0">
                            <a:latin typeface="Cambria Math" panose="02040503050406030204" pitchFamily="18" charset="0"/>
                          </a:rPr>
                        </m:ctrlPr>
                      </m:accPr>
                      <m:e>
                        <m:r>
                          <a:rPr lang="en-US" i="1" smtClean="0">
                            <a:latin typeface="Cambria Math" panose="02040503050406030204" pitchFamily="18" charset="0"/>
                          </a:rPr>
                          <m:t>𝐹</m:t>
                        </m:r>
                      </m:e>
                    </m:acc>
                  </m:oMath>
                </a14:m>
                <a:r>
                  <a:rPr lang="en-US" sz="1600">
                    <a:latin typeface="Times New Roman" panose="02020603050405020304" pitchFamily="18" charset="0"/>
                    <a:ea typeface="Times New Roman" panose="02020603050405020304" pitchFamily="18" charset="0"/>
                  </a:rPr>
                  <a:t>:</a:t>
                </a:r>
              </a:p>
              <a:p>
                <a:pPr marL="1656000" lvl="1" indent="-284400">
                  <a:lnSpc>
                    <a:spcPct val="110000"/>
                  </a:lnSpc>
                </a:pPr>
                <a:r>
                  <a:rPr lang="en-US">
                    <a:ea typeface="Cambria Math" panose="02040503050406030204" pitchFamily="18" charset="0"/>
                  </a:rPr>
                  <a:t>Step 1</a:t>
                </a:r>
              </a:p>
              <a:p>
                <a:pPr marL="2037600" lvl="1" indent="-284400">
                  <a:lnSpc>
                    <a:spcPct val="110000"/>
                  </a:lnSpc>
                </a:pPr>
                <a:r>
                  <a:rPr lang="en-US">
                    <a:ea typeface="Cambria Math" panose="02040503050406030204" pitchFamily="18" charset="0"/>
                  </a:rPr>
                  <a:t>Make the schedule using the following property </a:t>
                </a:r>
                <a:r>
                  <a:rPr lang="en-US"/>
                  <a:t>:</a:t>
                </a:r>
              </a:p>
              <a:p>
                <a:pPr marL="1753200" lvl="1" indent="0">
                  <a:lnSpc>
                    <a:spcPct val="110000"/>
                  </a:lnSpc>
                  <a:buNone/>
                </a:pPr>
                <a:r>
                  <a:rPr lang="en-US"/>
                  <a:t> </a:t>
                </a:r>
              </a:p>
              <a:p>
                <a:pPr marL="1656000" lvl="1" indent="-284400">
                  <a:lnSpc>
                    <a:spcPct val="110000"/>
                  </a:lnSpc>
                </a:pPr>
                <a:r>
                  <a:rPr lang="en-US">
                    <a:ea typeface="Cambria Math" panose="02040503050406030204" pitchFamily="18" charset="0"/>
                  </a:rPr>
                  <a:t>Step 2</a:t>
                </a:r>
              </a:p>
              <a:p>
                <a:pPr marL="2037600" lvl="1" indent="-284400">
                  <a:lnSpc>
                    <a:spcPct val="110000"/>
                  </a:lnSpc>
                </a:pPr>
                <a:r>
                  <a:rPr lang="en-US"/>
                  <a:t>Select first </a:t>
                </a:r>
                <a14:m>
                  <m:oMath xmlns:m="http://schemas.openxmlformats.org/officeDocument/2006/math">
                    <m:r>
                      <a:rPr lang="en-US" sz="1700" i="1">
                        <a:latin typeface="Cambria Math" panose="02040503050406030204" pitchFamily="18" charset="0"/>
                      </a:rPr>
                      <m:t>𝑚</m:t>
                    </m:r>
                  </m:oMath>
                </a14:m>
                <a:r>
                  <a:rPr lang="en-US"/>
                  <a:t> jobs in the sequence from step 1 and assign them to machines at time 0.</a:t>
                </a:r>
              </a:p>
              <a:p>
                <a:pPr marL="1656000" lvl="1" indent="-284400">
                  <a:lnSpc>
                    <a:spcPct val="110000"/>
                  </a:lnSpc>
                </a:pPr>
                <a:r>
                  <a:rPr lang="en-US">
                    <a:ea typeface="Cambria Math" panose="02040503050406030204" pitchFamily="18" charset="0"/>
                  </a:rPr>
                  <a:t>Step 3</a:t>
                </a:r>
              </a:p>
              <a:p>
                <a:pPr marL="2037600" lvl="1" indent="-284400">
                  <a:lnSpc>
                    <a:spcPct val="110000"/>
                  </a:lnSpc>
                </a:pPr>
                <a:r>
                  <a:rPr lang="en-US"/>
                  <a:t>Select next job in the sequence and assign it after the last job to the machine, which is released first, i.e. after the job, which of all the last jobs on the machines ends first.</a:t>
                </a:r>
              </a:p>
              <a:p>
                <a:pPr marL="2037600" lvl="1" indent="-284400">
                  <a:lnSpc>
                    <a:spcPct val="110000"/>
                  </a:lnSpc>
                </a:pPr>
                <a:r>
                  <a:rPr lang="en-US"/>
                  <a:t>Repeat this process until all jobs are scheduled.</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84926" cy="4891367"/>
              </a:xfrm>
              <a:blipFill>
                <a:blip r:embed="rId2"/>
                <a:stretch>
                  <a:fillRect l="-226"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08D21435-1FC9-4327-99D6-F17C5A14BFDA}"/>
                  </a:ext>
                </a:extLst>
              </p:cNvPr>
              <p:cNvSpPr/>
              <p:nvPr/>
            </p:nvSpPr>
            <p:spPr>
              <a:xfrm>
                <a:off x="2995290" y="3282739"/>
                <a:ext cx="2228046" cy="372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rPr>
                          </m:ctrlPr>
                        </m:sSubPr>
                        <m:e>
                          <m:r>
                            <a:rPr lang="cs-CZ" sz="1700" b="0" i="1" smtClean="0">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1</m:t>
                              </m:r>
                            </m:e>
                          </m:d>
                        </m:sub>
                      </m:sSub>
                      <m:r>
                        <a:rPr lang="cs-CZ" sz="1700" i="1" smtClean="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rPr>
                          </m:ctrlPr>
                        </m:sSubPr>
                        <m:e>
                          <m:r>
                            <a:rPr lang="cs-CZ" sz="1700" b="0" i="1" smtClean="0">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2</m:t>
                              </m:r>
                            </m:e>
                          </m:d>
                        </m:sub>
                      </m:sSub>
                      <m:r>
                        <a:rPr lang="cs-CZ" sz="1700" i="1" smtClean="0">
                          <a:latin typeface="Cambria Math" panose="02040503050406030204" pitchFamily="18" charset="0"/>
                          <a:ea typeface="Cambria Math" panose="02040503050406030204" pitchFamily="18" charset="0"/>
                        </a:rPr>
                        <m:t>≤</m:t>
                      </m:r>
                      <m:r>
                        <a:rPr lang="cs-CZ" sz="1700" i="0">
                          <a:latin typeface="Cambria Math" panose="02040503050406030204" pitchFamily="18" charset="0"/>
                        </a:rPr>
                        <m:t>…</m:t>
                      </m:r>
                      <m:r>
                        <a:rPr lang="cs-CZ" sz="1700" i="1" smtClean="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rPr>
                          </m:ctrlPr>
                        </m:sSubPr>
                        <m:e>
                          <m:r>
                            <a:rPr lang="cs-CZ" sz="1700" b="0" i="1" smtClean="0">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𝑛</m:t>
                              </m:r>
                            </m:e>
                          </m:d>
                        </m:sub>
                      </m:sSub>
                      <m:r>
                        <a:rPr lang="cs-CZ" sz="1700" i="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08D21435-1FC9-4327-99D6-F17C5A14BFDA}"/>
                  </a:ext>
                </a:extLst>
              </p:cNvPr>
              <p:cNvSpPr>
                <a:spLocks noRot="1" noChangeAspect="1" noMove="1" noResize="1" noEditPoints="1" noAdjustHandles="1" noChangeArrowheads="1" noChangeShapeType="1" noTextEdit="1"/>
              </p:cNvSpPr>
              <p:nvPr/>
            </p:nvSpPr>
            <p:spPr>
              <a:xfrm>
                <a:off x="2995290" y="3282739"/>
                <a:ext cx="2228046" cy="372731"/>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5851964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84926"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Parallel machine models</a:t>
                </a:r>
              </a:p>
              <a:p>
                <a:pPr marL="896400" lvl="1" indent="-284400">
                  <a:lnSpc>
                    <a:spcPct val="110000"/>
                  </a:lnSpc>
                </a:pPr>
                <a:r>
                  <a:rPr lang="en-US">
                    <a:ea typeface="Cambria Math" panose="02040503050406030204" pitchFamily="18" charset="0"/>
                  </a:rPr>
                  <a:t>Model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𝑃</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700" i="1" smtClean="0">
                            <a:latin typeface="Cambria Math" panose="02040503050406030204" pitchFamily="18" charset="0"/>
                          </a:rPr>
                        </m:ctrlPr>
                      </m:accPr>
                      <m:e>
                        <m:r>
                          <a:rPr lang="en-US" sz="1700" i="1" smtClean="0">
                            <a:latin typeface="Cambria Math" panose="02040503050406030204" pitchFamily="18" charset="0"/>
                          </a:rPr>
                          <m:t>𝐹</m:t>
                        </m:r>
                      </m:e>
                    </m:acc>
                  </m:oMath>
                </a14:m>
                <a:r>
                  <a:rPr lang="en-US">
                    <a:latin typeface="Cambria Math" panose="02040503050406030204" pitchFamily="18" charset="0"/>
                    <a:ea typeface="Cambria Math" panose="02040503050406030204" pitchFamily="18" charset="0"/>
                  </a:rPr>
                  <a:t> </a:t>
                </a:r>
                <a:r>
                  <a:rPr lang="en-US">
                    <a:ea typeface="Times New Roman" panose="020206030504050203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sz="1600">
                    <a:ea typeface="Times New Roman" panose="02020603050405020304" pitchFamily="18" charset="0"/>
                  </a:rPr>
                  <a:t>Example – continued</a:t>
                </a:r>
                <a:endParaRPr lang="en-US" sz="1600">
                  <a:latin typeface="Times New Roman" panose="02020603050405020304" pitchFamily="18" charset="0"/>
                  <a:ea typeface="Times New Roman" panose="02020603050405020304" pitchFamily="18" charset="0"/>
                </a:endParaRPr>
              </a:p>
              <a:p>
                <a:pPr marL="1278000" lvl="1" indent="-284400">
                  <a:lnSpc>
                    <a:spcPct val="110000"/>
                  </a:lnSpc>
                </a:pPr>
                <a:endParaRPr lang="en-US">
                  <a:ea typeface="Times New Roman" panose="020206030504050203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84926" cy="4891367"/>
              </a:xfrm>
              <a:blipFill>
                <a:blip r:embed="rId2"/>
                <a:stretch>
                  <a:fillRect l="-226"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1AEBBA44-B769-4967-8EC1-F83DA19E735D}"/>
                  </a:ext>
                </a:extLst>
              </p:cNvPr>
              <p:cNvSpPr/>
              <p:nvPr/>
            </p:nvSpPr>
            <p:spPr>
              <a:xfrm>
                <a:off x="7185710" y="2632954"/>
                <a:ext cx="1283236" cy="353943"/>
              </a:xfrm>
              <a:prstGeom prst="rect">
                <a:avLst/>
              </a:prstGeom>
            </p:spPr>
            <p:txBody>
              <a:bodyPr wrap="none">
                <a:spAutoFit/>
              </a:bodyPr>
              <a:lstStyle/>
              <a:p>
                <a14:m>
                  <m:oMath xmlns:m="http://schemas.openxmlformats.org/officeDocument/2006/math">
                    <m:acc>
                      <m:accPr>
                        <m:chr m:val="̅"/>
                        <m:ctrlPr>
                          <a:rPr lang="cs-CZ" sz="1700" i="1">
                            <a:latin typeface="Cambria Math" panose="02040503050406030204" pitchFamily="18" charset="0"/>
                            <a:ea typeface="Cambria Math" panose="02040503050406030204" pitchFamily="18" charset="0"/>
                          </a:rPr>
                        </m:ctrlPr>
                      </m:accPr>
                      <m:e>
                        <m:r>
                          <a:rPr lang="cs-CZ" sz="1700" i="1">
                            <a:latin typeface="Cambria Math" panose="02040503050406030204" pitchFamily="18" charset="0"/>
                            <a:ea typeface="Cambria Math" panose="02040503050406030204" pitchFamily="18" charset="0"/>
                          </a:rPr>
                          <m:t>𝐹</m:t>
                        </m:r>
                      </m:e>
                    </m:acc>
                  </m:oMath>
                </a14:m>
                <a:r>
                  <a:rPr lang="cs-CZ" sz="1700" dirty="0">
                    <a:latin typeface="Cambria Math" panose="02040503050406030204" pitchFamily="18" charset="0"/>
                    <a:ea typeface="Cambria Math" panose="02040503050406030204" pitchFamily="18" charset="0"/>
                    <a:cs typeface="Times New Roman" panose="02020603050405020304" pitchFamily="18" charset="0"/>
                  </a:rPr>
                  <a:t> = 6,3 min</a:t>
                </a:r>
              </a:p>
            </p:txBody>
          </p:sp>
        </mc:Choice>
        <mc:Fallback xmlns="">
          <p:sp>
            <p:nvSpPr>
              <p:cNvPr id="14" name="Obdélník 13">
                <a:extLst>
                  <a:ext uri="{FF2B5EF4-FFF2-40B4-BE49-F238E27FC236}">
                    <a16:creationId xmlns:a16="http://schemas.microsoft.com/office/drawing/2014/main" id="{1AEBBA44-B769-4967-8EC1-F83DA19E735D}"/>
                  </a:ext>
                </a:extLst>
              </p:cNvPr>
              <p:cNvSpPr>
                <a:spLocks noRot="1" noChangeAspect="1" noMove="1" noResize="1" noEditPoints="1" noAdjustHandles="1" noChangeArrowheads="1" noChangeShapeType="1" noTextEdit="1"/>
              </p:cNvSpPr>
              <p:nvPr/>
            </p:nvSpPr>
            <p:spPr>
              <a:xfrm>
                <a:off x="7185710" y="2632954"/>
                <a:ext cx="1283236" cy="353943"/>
              </a:xfrm>
              <a:prstGeom prst="rect">
                <a:avLst/>
              </a:prstGeom>
              <a:blipFill>
                <a:blip r:embed="rId4"/>
                <a:stretch>
                  <a:fillRect t="-6897" r="-1905" b="-22414"/>
                </a:stretch>
              </a:blipFill>
            </p:spPr>
            <p:txBody>
              <a:bodyPr/>
              <a:lstStyle/>
              <a:p>
                <a:r>
                  <a:rPr lang="cs-CZ">
                    <a:noFill/>
                  </a:rPr>
                  <a:t> </a:t>
                </a:r>
              </a:p>
            </p:txBody>
          </p:sp>
        </mc:Fallback>
      </mc:AlternateContent>
      <p:grpSp>
        <p:nvGrpSpPr>
          <p:cNvPr id="3" name="Skupina 2">
            <a:extLst>
              <a:ext uri="{FF2B5EF4-FFF2-40B4-BE49-F238E27FC236}">
                <a16:creationId xmlns:a16="http://schemas.microsoft.com/office/drawing/2014/main" id="{08AFE672-C5C4-472E-B87C-304F80BEC9C0}"/>
              </a:ext>
            </a:extLst>
          </p:cNvPr>
          <p:cNvGrpSpPr/>
          <p:nvPr/>
        </p:nvGrpSpPr>
        <p:grpSpPr>
          <a:xfrm>
            <a:off x="2029085" y="2915713"/>
            <a:ext cx="7673400" cy="2068627"/>
            <a:chOff x="2029085" y="2915713"/>
            <a:chExt cx="7673400" cy="2068627"/>
          </a:xfrm>
        </p:grpSpPr>
        <p:pic>
          <p:nvPicPr>
            <p:cNvPr id="2" name="Obrázek 1">
              <a:extLst>
                <a:ext uri="{FF2B5EF4-FFF2-40B4-BE49-F238E27FC236}">
                  <a16:creationId xmlns:a16="http://schemas.microsoft.com/office/drawing/2014/main" id="{F07779FF-415C-4F10-A174-8AA219B4BD6A}"/>
                </a:ext>
              </a:extLst>
            </p:cNvPr>
            <p:cNvPicPr>
              <a:picLocks noChangeAspect="1"/>
            </p:cNvPicPr>
            <p:nvPr/>
          </p:nvPicPr>
          <p:blipFill>
            <a:blip r:embed="rId5"/>
            <a:stretch>
              <a:fillRect/>
            </a:stretch>
          </p:blipFill>
          <p:spPr>
            <a:xfrm>
              <a:off x="2029085" y="2915713"/>
              <a:ext cx="7418256" cy="1989907"/>
            </a:xfrm>
            <a:prstGeom prst="rect">
              <a:avLst/>
            </a:prstGeom>
          </p:spPr>
        </p:pic>
        <p:sp>
          <p:nvSpPr>
            <p:cNvPr id="11" name="TextovéPole 10">
              <a:extLst>
                <a:ext uri="{FF2B5EF4-FFF2-40B4-BE49-F238E27FC236}">
                  <a16:creationId xmlns:a16="http://schemas.microsoft.com/office/drawing/2014/main" id="{DDEB83CB-27B1-4A1F-A987-4F1E8BA3B868}"/>
                </a:ext>
              </a:extLst>
            </p:cNvPr>
            <p:cNvSpPr txBox="1"/>
            <p:nvPr/>
          </p:nvSpPr>
          <p:spPr>
            <a:xfrm>
              <a:off x="9086664" y="4691952"/>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spTree>
    <p:extLst>
      <p:ext uri="{BB962C8B-B14F-4D97-AF65-F5344CB8AC3E}">
        <p14:creationId xmlns:p14="http://schemas.microsoft.com/office/powerpoint/2010/main" val="19571079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217917"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Flow shop scheduling</a:t>
                </a:r>
              </a:p>
              <a:p>
                <a:pPr marL="896400" lvl="1" indent="-284400">
                  <a:lnSpc>
                    <a:spcPct val="110000"/>
                  </a:lnSpc>
                </a:pPr>
                <a:r>
                  <a:rPr lang="en-US">
                    <a:ea typeface="Cambria Math" panose="02040503050406030204" pitchFamily="18" charset="0"/>
                  </a:rPr>
                  <a:t>Model</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 </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𝐶</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There are </a:t>
                </a:r>
                <a14:m>
                  <m:oMath xmlns:m="http://schemas.openxmlformats.org/officeDocument/2006/math">
                    <m:r>
                      <a:rPr lang="en-US" sz="1700" i="1" smtClean="0">
                        <a:latin typeface="Cambria Math" panose="02040503050406030204" pitchFamily="18" charset="0"/>
                      </a:rPr>
                      <m:t>𝑚</m:t>
                    </m:r>
                  </m:oMath>
                </a14:m>
                <a:r>
                  <a:rPr lang="en-US" sz="1600">
                    <a:ea typeface="Times New Roman" panose="02020603050405020304" pitchFamily="18" charset="0"/>
                  </a:rPr>
                  <a:t> </a:t>
                </a:r>
                <a:r>
                  <a:rPr lang="en-US">
                    <a:ea typeface="Times New Roman" panose="02020603050405020304" pitchFamily="18" charset="0"/>
                  </a:rPr>
                  <a:t>serial machines in the system</a:t>
                </a:r>
                <a:r>
                  <a:rPr lang="en-US" sz="1600">
                    <a:ea typeface="Times New Roman" panose="02020603050405020304" pitchFamily="18" charset="0"/>
                  </a:rPr>
                  <a:t>.</a:t>
                </a:r>
              </a:p>
              <a:p>
                <a:pPr marL="1278000" lvl="1" indent="-284400">
                  <a:lnSpc>
                    <a:spcPct val="110000"/>
                  </a:lnSpc>
                </a:pPr>
                <a:r>
                  <a:rPr lang="en-US">
                    <a:ea typeface="Cambria Math" panose="02040503050406030204" pitchFamily="18" charset="0"/>
                  </a:rPr>
                  <a:t>There are </a:t>
                </a:r>
                <a14:m>
                  <m:oMath xmlns:m="http://schemas.openxmlformats.org/officeDocument/2006/math">
                    <m:r>
                      <a:rPr lang="en-US" sz="1700" i="1">
                        <a:latin typeface="Cambria Math" panose="02040503050406030204" pitchFamily="18" charset="0"/>
                        <a:ea typeface="Cambria Math" panose="02040503050406030204" pitchFamily="18" charset="0"/>
                      </a:rPr>
                      <m:t>𝑛</m:t>
                    </m:r>
                    <m:r>
                      <a:rPr lang="en-US" sz="1700" i="1">
                        <a:latin typeface="Cambria Math" panose="02040503050406030204" pitchFamily="18" charset="0"/>
                        <a:ea typeface="Cambria Math" panose="02040503050406030204" pitchFamily="18" charset="0"/>
                      </a:rPr>
                      <m:t> </m:t>
                    </m:r>
                  </m:oMath>
                </a14:m>
                <a:r>
                  <a:rPr lang="en-US">
                    <a:ea typeface="Cambria Math" panose="02040503050406030204" pitchFamily="18" charset="0"/>
                  </a:rPr>
                  <a:t>jobs processed, each consists of </a:t>
                </a:r>
                <a14:m>
                  <m:oMath xmlns:m="http://schemas.openxmlformats.org/officeDocument/2006/math">
                    <m:r>
                      <a:rPr lang="en-US" sz="1700" i="1" smtClean="0">
                        <a:latin typeface="Cambria Math" panose="02040503050406030204" pitchFamily="18" charset="0"/>
                      </a:rPr>
                      <m:t>𝑚</m:t>
                    </m:r>
                  </m:oMath>
                </a14:m>
                <a:r>
                  <a:rPr lang="en-US">
                    <a:ea typeface="Cambria Math" panose="02040503050406030204" pitchFamily="18" charset="0"/>
                  </a:rPr>
                  <a:t> operations, </a:t>
                </a:r>
                <a:r>
                  <a:rPr lang="en-US">
                    <a:ea typeface="Times New Roman" panose="02020603050405020304" pitchFamily="18" charset="0"/>
                  </a:rPr>
                  <a:t>each of them is processed on one machine</a:t>
                </a:r>
                <a:r>
                  <a:rPr lang="en-US">
                    <a:ea typeface="Cambria Math" panose="02040503050406030204" pitchFamily="18" charset="0"/>
                  </a:rPr>
                  <a:t>.</a:t>
                </a:r>
                <a:endParaRPr lang="en-US">
                  <a:ea typeface="Times New Roman" panose="02020603050405020304" pitchFamily="18" charset="0"/>
                </a:endParaRPr>
              </a:p>
              <a:p>
                <a:pPr marL="1278000" lvl="1" indent="-284400">
                  <a:lnSpc>
                    <a:spcPct val="110000"/>
                  </a:lnSpc>
                </a:pPr>
                <a:r>
                  <a:rPr lang="en-US">
                    <a:ea typeface="Times New Roman" panose="02020603050405020304" pitchFamily="18" charset="0"/>
                  </a:rPr>
                  <a:t>The jobs must be processed on the machines in the same order, i.e. </a:t>
                </a:r>
                <a:r>
                  <a:rPr lang="en-US" sz="1700">
                    <a:latin typeface="Cambria Math" panose="02040503050406030204" pitchFamily="18" charset="0"/>
                    <a:ea typeface="Cambria Math" panose="02040503050406030204" pitchFamily="18" charset="0"/>
                  </a:rPr>
                  <a:t>𝑖</a:t>
                </a:r>
                <a:r>
                  <a:rPr lang="en-US">
                    <a:ea typeface="Times New Roman" panose="02020603050405020304" pitchFamily="18" charset="0"/>
                  </a:rPr>
                  <a:t>-th operation of each job is processed on </a:t>
                </a:r>
                <a:r>
                  <a:rPr lang="en-US">
                    <a:latin typeface="Cambria Math" panose="02040503050406030204" pitchFamily="18" charset="0"/>
                    <a:ea typeface="Cambria Math" panose="02040503050406030204" pitchFamily="18" charset="0"/>
                  </a:rPr>
                  <a:t>𝑖 </a:t>
                </a:r>
                <a:r>
                  <a:rPr lang="en-US">
                    <a:ea typeface="Times New Roman" panose="02020603050405020304" pitchFamily="18" charset="0"/>
                  </a:rPr>
                  <a:t>-th machine.</a:t>
                </a:r>
              </a:p>
              <a:p>
                <a:pPr marL="1278000" lvl="1" indent="-284400">
                  <a:lnSpc>
                    <a:spcPct val="110000"/>
                  </a:lnSpc>
                </a:pPr>
                <a:r>
                  <a:rPr lang="en-US">
                    <a:ea typeface="Times New Roman" panose="02020603050405020304" pitchFamily="18" charset="0"/>
                  </a:rPr>
                  <a:t>Processing time of </a:t>
                </a:r>
                <a14:m>
                  <m:oMath xmlns:m="http://schemas.openxmlformats.org/officeDocument/2006/math">
                    <m:r>
                      <a:rPr lang="en-US" sz="1700" b="0" i="1" smtClean="0">
                        <a:latin typeface="Cambria Math" panose="02040503050406030204" pitchFamily="18" charset="0"/>
                      </a:rPr>
                      <m:t>𝑖</m:t>
                    </m:r>
                  </m:oMath>
                </a14:m>
                <a:r>
                  <a:rPr lang="en-US" sz="1600">
                    <a:ea typeface="Times New Roman" panose="02020603050405020304" pitchFamily="18" charset="0"/>
                  </a:rPr>
                  <a:t>-th operation of </a:t>
                </a:r>
                <a14:m>
                  <m:oMath xmlns:m="http://schemas.openxmlformats.org/officeDocument/2006/math">
                    <m:r>
                      <a:rPr lang="en-US" sz="1700" b="0" i="1" smtClean="0">
                        <a:latin typeface="Cambria Math" panose="02040503050406030204" pitchFamily="18" charset="0"/>
                      </a:rPr>
                      <m:t>𝑗</m:t>
                    </m:r>
                  </m:oMath>
                </a14:m>
                <a:r>
                  <a:rPr lang="en-US" sz="1600">
                    <a:ea typeface="Times New Roman" panose="02020603050405020304" pitchFamily="18" charset="0"/>
                  </a:rPr>
                  <a:t>-th job is denoted as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𝑡</m:t>
                        </m:r>
                      </m:e>
                      <m:sub>
                        <m:r>
                          <a:rPr lang="en-US" sz="1700" i="1" smtClean="0">
                            <a:latin typeface="Cambria Math" panose="02040503050406030204" pitchFamily="18" charset="0"/>
                          </a:rPr>
                          <m:t>𝑖𝑗</m:t>
                        </m:r>
                      </m:sub>
                    </m:sSub>
                    <m:r>
                      <a:rPr lang="en-US" sz="1700" b="0" i="0" smtClean="0">
                        <a:latin typeface="Cambria Math" panose="02040503050406030204" pitchFamily="18" charset="0"/>
                      </a:rPr>
                      <m:t>.</m:t>
                    </m:r>
                  </m:oMath>
                </a14:m>
                <a:endParaRPr lang="en-US" sz="1600">
                  <a:ea typeface="Times New Roman" panose="02020603050405020304" pitchFamily="18" charset="0"/>
                </a:endParaRPr>
              </a:p>
              <a:p>
                <a:pPr marL="1278000" lvl="1" indent="-284400">
                  <a:lnSpc>
                    <a:spcPct val="110000"/>
                  </a:lnSpc>
                </a:pPr>
                <a:r>
                  <a:rPr lang="en-US">
                    <a:ea typeface="Times New Roman" panose="02020603050405020304" pitchFamily="18" charset="0"/>
                  </a:rPr>
                  <a:t>No machine can process more than one job at a time, and no job can be processed on multiple machines simultaneously.</a:t>
                </a:r>
                <a:endParaRPr lang="en-US" sz="1600">
                  <a:ea typeface="Times New Roman" panose="02020603050405020304" pitchFamily="18" charset="0"/>
                </a:endParaRPr>
              </a:p>
              <a:p>
                <a:pPr marL="1278000" lvl="1" indent="-284400">
                  <a:lnSpc>
                    <a:spcPct val="110000"/>
                  </a:lnSpc>
                </a:pPr>
                <a:endParaRPr lang="en-US" sz="1600">
                  <a:ea typeface="Times New Roman" panose="02020603050405020304" pitchFamily="18" charset="0"/>
                </a:endParaRPr>
              </a:p>
              <a:p>
                <a:pPr marL="1278000" lvl="1" indent="-284400">
                  <a:lnSpc>
                    <a:spcPct val="110000"/>
                  </a:lnSpc>
                </a:pPr>
                <a:endParaRPr lang="en-US" sz="1600">
                  <a:ea typeface="Times New Roman" panose="02020603050405020304" pitchFamily="18" charset="0"/>
                </a:endParaRPr>
              </a:p>
              <a:p>
                <a:pPr marL="1278000" lvl="1" indent="-284400">
                  <a:lnSpc>
                    <a:spcPct val="110000"/>
                  </a:lnSpc>
                </a:pPr>
                <a:endParaRPr lang="en-US" sz="1600">
                  <a:latin typeface="Times New Roman" panose="02020603050405020304" pitchFamily="18" charset="0"/>
                  <a:ea typeface="Times New Roman" panose="02020603050405020304" pitchFamily="18" charset="0"/>
                </a:endParaRPr>
              </a:p>
              <a:p>
                <a:pPr marL="1278000" lvl="1" indent="-284400">
                  <a:lnSpc>
                    <a:spcPct val="110000"/>
                  </a:lnSpc>
                </a:pPr>
                <a:endParaRPr lang="en-US">
                  <a:ea typeface="Times New Roman" panose="020206030504050203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5"/>
                <a:ext cx="11217917" cy="4891367"/>
              </a:xfrm>
              <a:blipFill>
                <a:blip r:embed="rId2"/>
                <a:stretch>
                  <a:fillRect l="-217"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3982921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84926"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Flow shop scheduling</a:t>
                </a:r>
              </a:p>
              <a:p>
                <a:pPr marL="896400" lvl="1" indent="-284400">
                  <a:lnSpc>
                    <a:spcPct val="110000"/>
                  </a:lnSpc>
                </a:pPr>
                <a:r>
                  <a:rPr lang="en-US">
                    <a:ea typeface="Cambria Math" panose="02040503050406030204" pitchFamily="18" charset="0"/>
                  </a:rPr>
                  <a:t>Model</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 </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𝐶</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a:latin typeface="Cambria Math" panose="02040503050406030204" pitchFamily="18" charset="0"/>
                    <a:ea typeface="Cambria Math" panose="02040503050406030204" pitchFamily="18" charset="0"/>
                  </a:rPr>
                  <a:t> </a:t>
                </a:r>
                <a:r>
                  <a:rPr lang="en-US">
                    <a:ea typeface="Times New Roman" panose="020206030504050203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Constraints:</a:t>
                </a:r>
              </a:p>
              <a:p>
                <a:pPr marL="1656000" lvl="1" indent="-284400">
                  <a:lnSpc>
                    <a:spcPct val="110000"/>
                  </a:lnSpc>
                  <a:tabLst>
                    <a:tab pos="2062163" algn="l"/>
                  </a:tabLst>
                </a:pPr>
                <a:r>
                  <a:rPr lang="en-US">
                    <a:ea typeface="Times New Roman" panose="02020603050405020304" pitchFamily="18" charset="0"/>
                  </a:rPr>
                  <a:t>S</a:t>
                </a:r>
                <a:r>
                  <a:rPr lang="en-US" baseline="-25000">
                    <a:ea typeface="Times New Roman" panose="02020603050405020304" pitchFamily="18" charset="0"/>
                  </a:rPr>
                  <a:t>1</a:t>
                </a:r>
                <a:r>
                  <a:rPr lang="en-US" baseline="-25000">
                    <a:latin typeface="Times New Roman" panose="02020603050405020304" pitchFamily="18" charset="0"/>
                    <a:ea typeface="Times New Roman" panose="02020603050405020304" pitchFamily="18" charset="0"/>
                  </a:rPr>
                  <a:t> </a:t>
                </a:r>
                <a:r>
                  <a:rPr lang="en-US">
                    <a:ea typeface="Times New Roman" panose="02020603050405020304" pitchFamily="18" charset="0"/>
                  </a:rPr>
                  <a:t>:	Ready times for all jobs and machines are 0.</a:t>
                </a:r>
              </a:p>
              <a:p>
                <a:pPr marL="1656000" lvl="1" indent="-284400">
                  <a:lnSpc>
                    <a:spcPct val="110000"/>
                  </a:lnSpc>
                  <a:tabLst>
                    <a:tab pos="2062163" algn="l"/>
                  </a:tabLst>
                </a:pPr>
                <a:r>
                  <a:rPr lang="en-US">
                    <a:ea typeface="Times New Roman" panose="02020603050405020304" pitchFamily="18" charset="0"/>
                  </a:rPr>
                  <a:t>S</a:t>
                </a:r>
                <a:r>
                  <a:rPr lang="en-US" baseline="-25000">
                    <a:ea typeface="Times New Roman" panose="02020603050405020304" pitchFamily="18" charset="0"/>
                  </a:rPr>
                  <a:t>2</a:t>
                </a:r>
                <a:r>
                  <a:rPr lang="en-US">
                    <a:ea typeface="Times New Roman" panose="02020603050405020304" pitchFamily="18" charset="0"/>
                  </a:rPr>
                  <a:t> :	</a:t>
                </a:r>
                <a:r>
                  <a:rPr lang="en-US">
                    <a:ea typeface="Cambria Math" panose="02040503050406030204" pitchFamily="18" charset="0"/>
                  </a:rPr>
                  <a:t>There are no precedence relations between jobs.</a:t>
                </a:r>
              </a:p>
              <a:p>
                <a:pPr marL="1656000" lvl="1" indent="-284400">
                  <a:lnSpc>
                    <a:spcPct val="110000"/>
                  </a:lnSpc>
                  <a:tabLst>
                    <a:tab pos="2062163" algn="l"/>
                  </a:tabLst>
                </a:pPr>
                <a:r>
                  <a:rPr lang="en-US">
                    <a:ea typeface="Times New Roman" panose="02020603050405020304" pitchFamily="18" charset="0"/>
                  </a:rPr>
                  <a:t>S</a:t>
                </a:r>
                <a:r>
                  <a:rPr lang="en-US" baseline="-25000">
                    <a:ea typeface="Times New Roman" panose="02020603050405020304" pitchFamily="18" charset="0"/>
                  </a:rPr>
                  <a:t>3 </a:t>
                </a:r>
                <a:r>
                  <a:rPr lang="en-US">
                    <a:ea typeface="Times New Roman" panose="02020603050405020304" pitchFamily="18" charset="0"/>
                  </a:rPr>
                  <a:t>:	</a:t>
                </a:r>
                <a:r>
                  <a:rPr lang="en-US">
                    <a:ea typeface="Cambria Math" panose="02040503050406030204" pitchFamily="18" charset="0"/>
                  </a:rPr>
                  <a:t>Processing times of jobs are independent of the order of their processing on the machine.</a:t>
                </a:r>
                <a:endParaRPr lang="en-US">
                  <a:ea typeface="Times New Roman" panose="02020603050405020304" pitchFamily="18" charset="0"/>
                </a:endParaRPr>
              </a:p>
              <a:p>
                <a:pPr marL="1656000" lvl="1" indent="-284400">
                  <a:lnSpc>
                    <a:spcPct val="110000"/>
                  </a:lnSpc>
                  <a:tabLst>
                    <a:tab pos="2062163" algn="l"/>
                  </a:tabLst>
                </a:pPr>
                <a:r>
                  <a:rPr lang="en-US">
                    <a:ea typeface="Times New Roman" panose="02020603050405020304" pitchFamily="18" charset="0"/>
                  </a:rPr>
                  <a:t>S</a:t>
                </a:r>
                <a:r>
                  <a:rPr lang="en-US" baseline="-25000">
                    <a:ea typeface="Times New Roman" panose="02020603050405020304" pitchFamily="18" charset="0"/>
                  </a:rPr>
                  <a:t>4 </a:t>
                </a:r>
                <a:r>
                  <a:rPr lang="en-US">
                    <a:ea typeface="Times New Roman" panose="02020603050405020304" pitchFamily="18" charset="0"/>
                  </a:rPr>
                  <a:t>: 	Operations cannot be interrupted.</a:t>
                </a:r>
              </a:p>
              <a:p>
                <a:pPr marL="1278000" lvl="1" indent="-284400">
                  <a:lnSpc>
                    <a:spcPct val="110000"/>
                  </a:lnSpc>
                </a:pPr>
                <a:endParaRPr lang="en-US" sz="1600">
                  <a:latin typeface="Times New Roman" panose="02020603050405020304" pitchFamily="18" charset="0"/>
                  <a:ea typeface="Times New Roman" panose="02020603050405020304" pitchFamily="18" charset="0"/>
                </a:endParaRPr>
              </a:p>
              <a:p>
                <a:pPr marL="1278000" lvl="1" indent="-284400">
                  <a:lnSpc>
                    <a:spcPct val="110000"/>
                  </a:lnSpc>
                </a:pPr>
                <a:endParaRPr lang="en-US">
                  <a:ea typeface="Times New Roman" panose="020206030504050203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84926" cy="4891367"/>
              </a:xfrm>
              <a:blipFill>
                <a:blip r:embed="rId2"/>
                <a:stretch>
                  <a:fillRect l="-226"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6272582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129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84926"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Flow shop scheduling</a:t>
                </a:r>
              </a:p>
              <a:p>
                <a:pPr marL="896400" lvl="1" indent="-284400">
                  <a:lnSpc>
                    <a:spcPct val="110000"/>
                  </a:lnSpc>
                </a:pPr>
                <a:r>
                  <a:rPr lang="en-US">
                    <a:ea typeface="Cambria Math" panose="02040503050406030204" pitchFamily="18" charset="0"/>
                  </a:rPr>
                  <a:t>Model</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 </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𝐶</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a:latin typeface="Cambria Math" panose="02040503050406030204" pitchFamily="18" charset="0"/>
                    <a:ea typeface="Cambria Math" panose="02040503050406030204" pitchFamily="18" charset="0"/>
                  </a:rPr>
                  <a:t> </a:t>
                </a:r>
                <a:r>
                  <a:rPr lang="en-US">
                    <a:ea typeface="Times New Roman" panose="020206030504050203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Example</a:t>
                </a:r>
              </a:p>
              <a:p>
                <a:pPr marL="1656000" lvl="1" indent="-284400">
                  <a:lnSpc>
                    <a:spcPct val="110000"/>
                  </a:lnSpc>
                </a:pPr>
                <a:r>
                  <a:rPr lang="en-US">
                    <a:ea typeface="Times New Roman" panose="02020603050405020304" pitchFamily="18" charset="0"/>
                  </a:rPr>
                  <a:t>Find a feasible schedule for 5 jobs that need to be scheduled on 3 serially arranged machines. The table contains the job processing times (in min) on each machine.</a:t>
                </a:r>
              </a:p>
              <a:p>
                <a:pPr marL="993600" lvl="1" indent="0">
                  <a:lnSpc>
                    <a:spcPct val="110000"/>
                  </a:lnSpc>
                  <a:buNone/>
                </a:pPr>
                <a:endParaRPr lang="en-US">
                  <a:ea typeface="Times New Roman" panose="020206030504050203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84926" cy="4891367"/>
              </a:xfrm>
              <a:blipFill>
                <a:blip r:embed="rId2"/>
                <a:stretch>
                  <a:fillRect l="-226" t="-249" r="-170"/>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3" name="Obrázek 2">
            <a:extLst>
              <a:ext uri="{FF2B5EF4-FFF2-40B4-BE49-F238E27FC236}">
                <a16:creationId xmlns:a16="http://schemas.microsoft.com/office/drawing/2014/main" id="{F2629F50-5171-47E6-B9F8-7D35E5772B90}"/>
              </a:ext>
            </a:extLst>
          </p:cNvPr>
          <p:cNvPicPr>
            <a:picLocks noChangeAspect="1"/>
          </p:cNvPicPr>
          <p:nvPr/>
        </p:nvPicPr>
        <p:blipFill>
          <a:blip r:embed="rId3"/>
          <a:stretch>
            <a:fillRect/>
          </a:stretch>
        </p:blipFill>
        <p:spPr>
          <a:xfrm>
            <a:off x="2793545" y="3353218"/>
            <a:ext cx="3705165" cy="1233328"/>
          </a:xfrm>
          <a:prstGeom prst="rect">
            <a:avLst/>
          </a:prstGeom>
        </p:spPr>
      </p:pic>
    </p:spTree>
    <p:extLst>
      <p:ext uri="{BB962C8B-B14F-4D97-AF65-F5344CB8AC3E}">
        <p14:creationId xmlns:p14="http://schemas.microsoft.com/office/powerpoint/2010/main" val="240982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dirty="0"/>
              <a:t>Phases of production systems analysis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1" name="Zástupný text 4">
            <a:extLst>
              <a:ext uri="{FF2B5EF4-FFF2-40B4-BE49-F238E27FC236}">
                <a16:creationId xmlns:a16="http://schemas.microsoft.com/office/drawing/2014/main" id="{8641C2F5-61EE-481F-9318-1A1A798F426C}"/>
              </a:ext>
            </a:extLst>
          </p:cNvPr>
          <p:cNvSpPr>
            <a:spLocks noGrp="1"/>
          </p:cNvSpPr>
          <p:nvPr>
            <p:ph type="body" sz="half" idx="22"/>
          </p:nvPr>
        </p:nvSpPr>
        <p:spPr>
          <a:xfrm>
            <a:off x="444500" y="1610057"/>
            <a:ext cx="11131202" cy="4358664"/>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Management o</a:t>
            </a:r>
            <a:r>
              <a:rPr lang="cs-CZ" dirty="0">
                <a:solidFill>
                  <a:srgbClr val="4BA82E"/>
                </a:solidFill>
              </a:rPr>
              <a:t>f</a:t>
            </a:r>
            <a:r>
              <a:rPr lang="en-US" dirty="0">
                <a:solidFill>
                  <a:srgbClr val="4BA82E"/>
                </a:solidFill>
              </a:rPr>
              <a:t> production systems</a:t>
            </a:r>
          </a:p>
        </p:txBody>
      </p:sp>
      <p:grpSp>
        <p:nvGrpSpPr>
          <p:cNvPr id="7" name="Skupina 6">
            <a:extLst>
              <a:ext uri="{FF2B5EF4-FFF2-40B4-BE49-F238E27FC236}">
                <a16:creationId xmlns:a16="http://schemas.microsoft.com/office/drawing/2014/main" id="{A1AC07D5-93A3-4F5C-A26A-1D7665B727F1}"/>
              </a:ext>
            </a:extLst>
          </p:cNvPr>
          <p:cNvGrpSpPr/>
          <p:nvPr/>
        </p:nvGrpSpPr>
        <p:grpSpPr>
          <a:xfrm>
            <a:off x="1582193" y="2164068"/>
            <a:ext cx="2439302" cy="3396977"/>
            <a:chOff x="434339" y="0"/>
            <a:chExt cx="1666875" cy="3204210"/>
          </a:xfrm>
        </p:grpSpPr>
        <p:cxnSp>
          <p:nvCxnSpPr>
            <p:cNvPr id="10" name="Přímá spojnice se šipkou 9">
              <a:extLst>
                <a:ext uri="{FF2B5EF4-FFF2-40B4-BE49-F238E27FC236}">
                  <a16:creationId xmlns:a16="http://schemas.microsoft.com/office/drawing/2014/main" id="{065F5DD0-E5B2-41B0-90D2-C66BCC876643}"/>
                </a:ext>
              </a:extLst>
            </p:cNvPr>
            <p:cNvCxnSpPr/>
            <p:nvPr/>
          </p:nvCxnSpPr>
          <p:spPr>
            <a:xfrm>
              <a:off x="1264920" y="304800"/>
              <a:ext cx="0" cy="272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BA46E708-3D0B-401E-A36D-B49AE1CB4D48}"/>
                </a:ext>
              </a:extLst>
            </p:cNvPr>
            <p:cNvCxnSpPr/>
            <p:nvPr/>
          </p:nvCxnSpPr>
          <p:spPr>
            <a:xfrm>
              <a:off x="1272540" y="876300"/>
              <a:ext cx="0" cy="272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F074B812-10EC-4736-AD0E-E02F011506BA}"/>
                </a:ext>
              </a:extLst>
            </p:cNvPr>
            <p:cNvCxnSpPr/>
            <p:nvPr/>
          </p:nvCxnSpPr>
          <p:spPr>
            <a:xfrm>
              <a:off x="1280160" y="1455420"/>
              <a:ext cx="0" cy="272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3C63EF07-4ED5-4E08-BB9B-44917CDD2A1E}"/>
                </a:ext>
              </a:extLst>
            </p:cNvPr>
            <p:cNvCxnSpPr/>
            <p:nvPr/>
          </p:nvCxnSpPr>
          <p:spPr>
            <a:xfrm>
              <a:off x="1272540" y="2034540"/>
              <a:ext cx="0" cy="272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2B3C3BF6-581A-4EE4-9776-E492B0CC1AA8}"/>
                </a:ext>
              </a:extLst>
            </p:cNvPr>
            <p:cNvCxnSpPr/>
            <p:nvPr/>
          </p:nvCxnSpPr>
          <p:spPr>
            <a:xfrm>
              <a:off x="1280160" y="2606040"/>
              <a:ext cx="0" cy="2724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ové pole 247">
              <a:extLst>
                <a:ext uri="{FF2B5EF4-FFF2-40B4-BE49-F238E27FC236}">
                  <a16:creationId xmlns:a16="http://schemas.microsoft.com/office/drawing/2014/main" id="{8382EEE0-D0F3-4C31-A659-7FCB3DAEF50D}"/>
                </a:ext>
              </a:extLst>
            </p:cNvPr>
            <p:cNvSpPr txBox="1"/>
            <p:nvPr/>
          </p:nvSpPr>
          <p:spPr>
            <a:xfrm>
              <a:off x="480060" y="0"/>
              <a:ext cx="1573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rPr>
                <a:t>Aggregate planning</a:t>
              </a:r>
            </a:p>
          </p:txBody>
        </p:sp>
        <p:sp>
          <p:nvSpPr>
            <p:cNvPr id="17" name="Textové pole 270">
              <a:extLst>
                <a:ext uri="{FF2B5EF4-FFF2-40B4-BE49-F238E27FC236}">
                  <a16:creationId xmlns:a16="http://schemas.microsoft.com/office/drawing/2014/main" id="{9B9D5CB6-0DF5-46D9-B610-30CAAE4B2E15}"/>
                </a:ext>
              </a:extLst>
            </p:cNvPr>
            <p:cNvSpPr txBox="1"/>
            <p:nvPr/>
          </p:nvSpPr>
          <p:spPr>
            <a:xfrm>
              <a:off x="617220" y="579120"/>
              <a:ext cx="132080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rPr>
                <a:t>Detailed planning</a:t>
              </a:r>
            </a:p>
          </p:txBody>
        </p:sp>
        <p:sp>
          <p:nvSpPr>
            <p:cNvPr id="18" name="Textové pole 271">
              <a:extLst>
                <a:ext uri="{FF2B5EF4-FFF2-40B4-BE49-F238E27FC236}">
                  <a16:creationId xmlns:a16="http://schemas.microsoft.com/office/drawing/2014/main" id="{FE437353-691B-4C47-B724-B16EC17A0328}"/>
                </a:ext>
              </a:extLst>
            </p:cNvPr>
            <p:cNvSpPr txBox="1"/>
            <p:nvPr/>
          </p:nvSpPr>
          <p:spPr>
            <a:xfrm>
              <a:off x="434339" y="1150620"/>
              <a:ext cx="1666875"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dirty="0">
                  <a:effectLst/>
                  <a:latin typeface="Arial" panose="020B0604020202020204" pitchFamily="34" charset="0"/>
                  <a:ea typeface="Times New Roman" panose="02020603050405020304" pitchFamily="18" charset="0"/>
                </a:rPr>
                <a:t>Multi-level planning</a:t>
              </a:r>
            </a:p>
          </p:txBody>
        </p:sp>
        <p:sp>
          <p:nvSpPr>
            <p:cNvPr id="19" name="Textové pole 272">
              <a:extLst>
                <a:ext uri="{FF2B5EF4-FFF2-40B4-BE49-F238E27FC236}">
                  <a16:creationId xmlns:a16="http://schemas.microsoft.com/office/drawing/2014/main" id="{DD2E1EDF-45DC-468D-8159-0C9D098255AB}"/>
                </a:ext>
              </a:extLst>
            </p:cNvPr>
            <p:cNvSpPr txBox="1"/>
            <p:nvPr/>
          </p:nvSpPr>
          <p:spPr>
            <a:xfrm>
              <a:off x="480060" y="1729740"/>
              <a:ext cx="1569085"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rPr>
                <a:t>Determining batch sizes</a:t>
              </a:r>
            </a:p>
          </p:txBody>
        </p:sp>
        <p:sp>
          <p:nvSpPr>
            <p:cNvPr id="20" name="Textové pole 273">
              <a:extLst>
                <a:ext uri="{FF2B5EF4-FFF2-40B4-BE49-F238E27FC236}">
                  <a16:creationId xmlns:a16="http://schemas.microsoft.com/office/drawing/2014/main" id="{67305C0D-5236-40B3-854B-48A28F3144E3}"/>
                </a:ext>
              </a:extLst>
            </p:cNvPr>
            <p:cNvSpPr txBox="1"/>
            <p:nvPr/>
          </p:nvSpPr>
          <p:spPr>
            <a:xfrm>
              <a:off x="617220" y="2301240"/>
              <a:ext cx="1378585"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rPr>
                <a:t>Scheduling batches</a:t>
              </a:r>
            </a:p>
          </p:txBody>
        </p:sp>
        <p:sp>
          <p:nvSpPr>
            <p:cNvPr id="21" name="Textové pole 274">
              <a:extLst>
                <a:ext uri="{FF2B5EF4-FFF2-40B4-BE49-F238E27FC236}">
                  <a16:creationId xmlns:a16="http://schemas.microsoft.com/office/drawing/2014/main" id="{0997D09D-9D30-4CEA-A24F-5A142CC301B4}"/>
                </a:ext>
              </a:extLst>
            </p:cNvPr>
            <p:cNvSpPr txBox="1"/>
            <p:nvPr/>
          </p:nvSpPr>
          <p:spPr>
            <a:xfrm>
              <a:off x="434339" y="2880360"/>
              <a:ext cx="1666875"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rPr>
                <a:t>Production management</a:t>
              </a:r>
            </a:p>
          </p:txBody>
        </p:sp>
      </p:grpSp>
      <p:grpSp>
        <p:nvGrpSpPr>
          <p:cNvPr id="23" name="Skupina 22">
            <a:extLst>
              <a:ext uri="{FF2B5EF4-FFF2-40B4-BE49-F238E27FC236}">
                <a16:creationId xmlns:a16="http://schemas.microsoft.com/office/drawing/2014/main" id="{62A2355A-FB7E-46C5-A5F8-0CBDB7FC69EC}"/>
              </a:ext>
            </a:extLst>
          </p:cNvPr>
          <p:cNvGrpSpPr/>
          <p:nvPr/>
        </p:nvGrpSpPr>
        <p:grpSpPr>
          <a:xfrm>
            <a:off x="5043908" y="2616102"/>
            <a:ext cx="6300000" cy="951509"/>
            <a:chOff x="0" y="0"/>
            <a:chExt cx="4983480" cy="750720"/>
          </a:xfrm>
        </p:grpSpPr>
        <p:sp>
          <p:nvSpPr>
            <p:cNvPr id="24" name="Textové pole 34">
              <a:extLst>
                <a:ext uri="{FF2B5EF4-FFF2-40B4-BE49-F238E27FC236}">
                  <a16:creationId xmlns:a16="http://schemas.microsoft.com/office/drawing/2014/main" id="{794ECF80-C807-4AFF-895F-33D6B9201AC2}"/>
                </a:ext>
              </a:extLst>
            </p:cNvPr>
            <p:cNvSpPr txBox="1"/>
            <p:nvPr/>
          </p:nvSpPr>
          <p:spPr>
            <a:xfrm>
              <a:off x="3358858" y="0"/>
              <a:ext cx="1624622" cy="291465"/>
            </a:xfrm>
            <a:prstGeom prst="rect">
              <a:avLst/>
            </a:prstGeom>
            <a:solidFill>
              <a:schemeClr val="lt1"/>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cs-CZ" sz="1600" dirty="0" err="1">
                  <a:latin typeface="Arial" panose="020B0604020202020204" pitchFamily="34" charset="0"/>
                  <a:ea typeface="Times New Roman" panose="02020603050405020304" pitchFamily="18" charset="0"/>
                  <a:cs typeface="Arial" panose="020B0604020202020204" pitchFamily="34" charset="0"/>
                </a:rPr>
                <a:t>Estimation</a:t>
              </a:r>
              <a:r>
                <a:rPr lang="cs-CZ" sz="1600" dirty="0">
                  <a:latin typeface="Arial" panose="020B0604020202020204" pitchFamily="34" charset="0"/>
                  <a:ea typeface="Times New Roman" panose="02020603050405020304" pitchFamily="18" charset="0"/>
                  <a:cs typeface="Arial" panose="020B0604020202020204" pitchFamily="34" charset="0"/>
                </a:rPr>
                <a:t> </a:t>
              </a:r>
              <a:r>
                <a:rPr lang="cs-CZ" sz="1600" dirty="0" err="1">
                  <a:latin typeface="Arial" panose="020B0604020202020204" pitchFamily="34" charset="0"/>
                  <a:ea typeface="Times New Roman" panose="02020603050405020304" pitchFamily="18" charset="0"/>
                  <a:cs typeface="Arial" panose="020B0604020202020204" pitchFamily="34" charset="0"/>
                </a:rPr>
                <a:t>of</a:t>
              </a:r>
              <a:r>
                <a:rPr lang="cs-CZ" sz="1600" dirty="0">
                  <a:latin typeface="Arial" panose="020B0604020202020204" pitchFamily="34" charset="0"/>
                  <a:ea typeface="Times New Roman" panose="02020603050405020304" pitchFamily="18" charset="0"/>
                  <a:cs typeface="Arial" panose="020B0604020202020204" pitchFamily="34" charset="0"/>
                </a:rPr>
                <a:t> </a:t>
              </a:r>
              <a:r>
                <a:rPr lang="cs-CZ" sz="1600" dirty="0" err="1">
                  <a:latin typeface="Arial" panose="020B0604020202020204" pitchFamily="34" charset="0"/>
                  <a:ea typeface="Times New Roman" panose="02020603050405020304" pitchFamily="18" charset="0"/>
                  <a:cs typeface="Arial" panose="020B0604020202020204" pitchFamily="34" charset="0"/>
                </a:rPr>
                <a:t>demad</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Volný tvar: obrazec 24">
              <a:extLst>
                <a:ext uri="{FF2B5EF4-FFF2-40B4-BE49-F238E27FC236}">
                  <a16:creationId xmlns:a16="http://schemas.microsoft.com/office/drawing/2014/main" id="{E9B4D1E3-8C34-491E-AC0C-AAB709C24FBC}"/>
                </a:ext>
              </a:extLst>
            </p:cNvPr>
            <p:cNvSpPr/>
            <p:nvPr/>
          </p:nvSpPr>
          <p:spPr>
            <a:xfrm>
              <a:off x="0" y="289560"/>
              <a:ext cx="4912995" cy="295083"/>
            </a:xfrm>
            <a:custGeom>
              <a:avLst/>
              <a:gdLst>
                <a:gd name="connsiteX0" fmla="*/ 4614333 w 4809067"/>
                <a:gd name="connsiteY0" fmla="*/ 313267 h 313267"/>
                <a:gd name="connsiteX1" fmla="*/ 4809067 w 4809067"/>
                <a:gd name="connsiteY1" fmla="*/ 313267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614333 w 4809067"/>
                <a:gd name="connsiteY0" fmla="*/ 313267 h 313267"/>
                <a:gd name="connsiteX1" fmla="*/ 4809067 w 4809067"/>
                <a:gd name="connsiteY1" fmla="*/ 279589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519494 w 4809067"/>
                <a:gd name="connsiteY0" fmla="*/ 279589 h 292100"/>
                <a:gd name="connsiteX1" fmla="*/ 4809067 w 4809067"/>
                <a:gd name="connsiteY1" fmla="*/ 279589 h 292100"/>
                <a:gd name="connsiteX2" fmla="*/ 4804833 w 4809067"/>
                <a:gd name="connsiteY2" fmla="*/ 0 h 292100"/>
                <a:gd name="connsiteX3" fmla="*/ 0 w 4809067"/>
                <a:gd name="connsiteY3" fmla="*/ 12700 h 292100"/>
                <a:gd name="connsiteX4" fmla="*/ 4233 w 4809067"/>
                <a:gd name="connsiteY4" fmla="*/ 292100 h 292100"/>
                <a:gd name="connsiteX5" fmla="*/ 139700 w 4809067"/>
                <a:gd name="connsiteY5" fmla="*/ 292100 h 292100"/>
                <a:gd name="connsiteX0" fmla="*/ 4519494 w 4809067"/>
                <a:gd name="connsiteY0" fmla="*/ 279589 h 295282"/>
                <a:gd name="connsiteX1" fmla="*/ 4809067 w 4809067"/>
                <a:gd name="connsiteY1" fmla="*/ 295282 h 295282"/>
                <a:gd name="connsiteX2" fmla="*/ 4804833 w 4809067"/>
                <a:gd name="connsiteY2" fmla="*/ 0 h 295282"/>
                <a:gd name="connsiteX3" fmla="*/ 0 w 4809067"/>
                <a:gd name="connsiteY3" fmla="*/ 12700 h 295282"/>
                <a:gd name="connsiteX4" fmla="*/ 4233 w 4809067"/>
                <a:gd name="connsiteY4" fmla="*/ 292100 h 295282"/>
                <a:gd name="connsiteX5" fmla="*/ 139700 w 4809067"/>
                <a:gd name="connsiteY5" fmla="*/ 292100 h 295282"/>
                <a:gd name="connsiteX0" fmla="*/ 4519494 w 4809474"/>
                <a:gd name="connsiteY0" fmla="*/ 279589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35119 w 4809474"/>
                <a:gd name="connsiteY0" fmla="*/ 295282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37470 w 4846944"/>
                <a:gd name="connsiteY3" fmla="*/ 1270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290191 h 295282"/>
                <a:gd name="connsiteX5" fmla="*/ 177170 w 4846944"/>
                <a:gd name="connsiteY5" fmla="*/ 292100 h 2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944" h="295282">
                  <a:moveTo>
                    <a:pt x="4572589" y="295282"/>
                  </a:moveTo>
                  <a:lnTo>
                    <a:pt x="4846537" y="295282"/>
                  </a:lnTo>
                  <a:cubicBezTo>
                    <a:pt x="4845126" y="190860"/>
                    <a:pt x="4847948" y="104422"/>
                    <a:pt x="4846537" y="0"/>
                  </a:cubicBezTo>
                  <a:lnTo>
                    <a:pt x="0" y="0"/>
                  </a:lnTo>
                  <a:lnTo>
                    <a:pt x="0" y="290191"/>
                  </a:lnTo>
                  <a:lnTo>
                    <a:pt x="177170" y="292100"/>
                  </a:lnTo>
                </a:path>
              </a:pathLst>
            </a:custGeom>
            <a:noFill/>
            <a:ln w="9525">
              <a:solidFill>
                <a:schemeClr val="tx1"/>
              </a:solidFill>
              <a:prstDash val="dash"/>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sz="1600">
                <a:latin typeface="Arial" panose="020B0604020202020204" pitchFamily="34" charset="0"/>
                <a:cs typeface="Arial" panose="020B0604020202020204" pitchFamily="34" charset="0"/>
              </a:endParaRPr>
            </a:p>
          </p:txBody>
        </p:sp>
        <p:cxnSp>
          <p:nvCxnSpPr>
            <p:cNvPr id="26" name="Přímá spojnice se šipkou 25">
              <a:extLst>
                <a:ext uri="{FF2B5EF4-FFF2-40B4-BE49-F238E27FC236}">
                  <a16:creationId xmlns:a16="http://schemas.microsoft.com/office/drawing/2014/main" id="{E5AF83B9-CA2A-4903-938D-949398B273FF}"/>
                </a:ext>
              </a:extLst>
            </p:cNvPr>
            <p:cNvCxnSpPr/>
            <p:nvPr/>
          </p:nvCxnSpPr>
          <p:spPr>
            <a:xfrm>
              <a:off x="568960" y="584200"/>
              <a:ext cx="453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7926DDFF-329D-4A95-B37D-9E0F8F709294}"/>
                </a:ext>
              </a:extLst>
            </p:cNvPr>
            <p:cNvCxnSpPr/>
            <p:nvPr/>
          </p:nvCxnSpPr>
          <p:spPr>
            <a:xfrm>
              <a:off x="3622040" y="584200"/>
              <a:ext cx="453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2C697B2A-B2F9-4C2E-A8C7-3A3BB052A7F0}"/>
                </a:ext>
              </a:extLst>
            </p:cNvPr>
            <p:cNvCxnSpPr/>
            <p:nvPr/>
          </p:nvCxnSpPr>
          <p:spPr>
            <a:xfrm>
              <a:off x="1605280" y="584200"/>
              <a:ext cx="453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a:extLst>
                <a:ext uri="{FF2B5EF4-FFF2-40B4-BE49-F238E27FC236}">
                  <a16:creationId xmlns:a16="http://schemas.microsoft.com/office/drawing/2014/main" id="{D87EF61E-F203-4A07-BE10-21EDA337EF27}"/>
                </a:ext>
              </a:extLst>
            </p:cNvPr>
            <p:cNvCxnSpPr/>
            <p:nvPr/>
          </p:nvCxnSpPr>
          <p:spPr>
            <a:xfrm>
              <a:off x="2616200" y="584200"/>
              <a:ext cx="4533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ové pole 283">
              <a:extLst>
                <a:ext uri="{FF2B5EF4-FFF2-40B4-BE49-F238E27FC236}">
                  <a16:creationId xmlns:a16="http://schemas.microsoft.com/office/drawing/2014/main" id="{3121DAC2-CEB8-4734-9EF8-388A363F8751}"/>
                </a:ext>
              </a:extLst>
            </p:cNvPr>
            <p:cNvSpPr txBox="1"/>
            <p:nvPr/>
          </p:nvSpPr>
          <p:spPr>
            <a:xfrm>
              <a:off x="1026160" y="426720"/>
              <a:ext cx="811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cs-CZ" sz="1600" dirty="0" err="1">
                  <a:effectLst/>
                  <a:latin typeface="Arial" panose="020B0604020202020204" pitchFamily="34" charset="0"/>
                  <a:ea typeface="Times New Roman" panose="02020603050405020304" pitchFamily="18" charset="0"/>
                  <a:cs typeface="Arial" panose="020B0604020202020204" pitchFamily="34" charset="0"/>
                </a:rPr>
                <a:t>Process</a:t>
              </a:r>
              <a:r>
                <a:rPr lang="cs-CZ" sz="1600" dirty="0">
                  <a:effectLst/>
                  <a:latin typeface="Arial" panose="020B0604020202020204" pitchFamily="34" charset="0"/>
                  <a:ea typeface="Times New Roman" panose="02020603050405020304" pitchFamily="18" charset="0"/>
                  <a:cs typeface="Arial" panose="020B0604020202020204" pitchFamily="34" charset="0"/>
                </a:rPr>
                <a:t>	 1</a:t>
              </a:r>
            </a:p>
          </p:txBody>
        </p:sp>
        <p:sp>
          <p:nvSpPr>
            <p:cNvPr id="31" name="Textové pole 38">
              <a:extLst>
                <a:ext uri="{FF2B5EF4-FFF2-40B4-BE49-F238E27FC236}">
                  <a16:creationId xmlns:a16="http://schemas.microsoft.com/office/drawing/2014/main" id="{B6478D6F-D8D6-4977-8D91-8E4D56B9BBF7}"/>
                </a:ext>
              </a:extLst>
            </p:cNvPr>
            <p:cNvSpPr txBox="1"/>
            <p:nvPr/>
          </p:nvSpPr>
          <p:spPr>
            <a:xfrm>
              <a:off x="2057400" y="426720"/>
              <a:ext cx="811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cs-CZ" sz="1600" dirty="0" err="1">
                  <a:effectLst/>
                  <a:latin typeface="Arial" panose="020B0604020202020204" pitchFamily="34" charset="0"/>
                  <a:ea typeface="Times New Roman" panose="02020603050405020304" pitchFamily="18" charset="0"/>
                  <a:cs typeface="Arial" panose="020B0604020202020204" pitchFamily="34" charset="0"/>
                </a:rPr>
                <a:t>Process</a:t>
              </a:r>
              <a:r>
                <a:rPr lang="cs-CZ" sz="1600" dirty="0">
                  <a:effectLst/>
                  <a:latin typeface="Arial" panose="020B0604020202020204" pitchFamily="34" charset="0"/>
                  <a:ea typeface="Times New Roman" panose="02020603050405020304" pitchFamily="18" charset="0"/>
                  <a:cs typeface="Arial" panose="020B0604020202020204" pitchFamily="34" charset="0"/>
                </a:rPr>
                <a:t>	 2</a:t>
              </a:r>
            </a:p>
          </p:txBody>
        </p:sp>
        <p:sp>
          <p:nvSpPr>
            <p:cNvPr id="32" name="Textové pole 39">
              <a:extLst>
                <a:ext uri="{FF2B5EF4-FFF2-40B4-BE49-F238E27FC236}">
                  <a16:creationId xmlns:a16="http://schemas.microsoft.com/office/drawing/2014/main" id="{C00A2990-4EF6-45AE-8D9E-8E392A93A918}"/>
                </a:ext>
              </a:extLst>
            </p:cNvPr>
            <p:cNvSpPr txBox="1"/>
            <p:nvPr/>
          </p:nvSpPr>
          <p:spPr>
            <a:xfrm>
              <a:off x="3068320" y="426720"/>
              <a:ext cx="811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cs-CZ" sz="1600" dirty="0" err="1">
                  <a:effectLst/>
                  <a:latin typeface="Arial" panose="020B0604020202020204" pitchFamily="34" charset="0"/>
                  <a:ea typeface="Times New Roman" panose="02020603050405020304" pitchFamily="18" charset="0"/>
                  <a:cs typeface="Arial" panose="020B0604020202020204" pitchFamily="34" charset="0"/>
                </a:rPr>
                <a:t>Process</a:t>
              </a:r>
              <a:r>
                <a:rPr lang="cs-CZ" sz="1600" dirty="0">
                  <a:effectLst/>
                  <a:latin typeface="Arial" panose="020B0604020202020204" pitchFamily="34" charset="0"/>
                  <a:ea typeface="Times New Roman" panose="02020603050405020304" pitchFamily="18" charset="0"/>
                  <a:cs typeface="Arial" panose="020B0604020202020204" pitchFamily="34" charset="0"/>
                </a:rPr>
                <a:t> 3</a:t>
              </a:r>
            </a:p>
          </p:txBody>
        </p:sp>
        <p:sp>
          <p:nvSpPr>
            <p:cNvPr id="33" name="Textové pole 52">
              <a:extLst>
                <a:ext uri="{FF2B5EF4-FFF2-40B4-BE49-F238E27FC236}">
                  <a16:creationId xmlns:a16="http://schemas.microsoft.com/office/drawing/2014/main" id="{4A8CA329-5D15-409B-BABC-C580017E0F42}"/>
                </a:ext>
              </a:extLst>
            </p:cNvPr>
            <p:cNvSpPr txBox="1"/>
            <p:nvPr/>
          </p:nvSpPr>
          <p:spPr>
            <a:xfrm>
              <a:off x="4079240" y="426720"/>
              <a:ext cx="706120" cy="323850"/>
            </a:xfrm>
            <a:prstGeom prst="rect">
              <a:avLst/>
            </a:prstGeom>
            <a:solidFill>
              <a:schemeClr val="lt1"/>
            </a:solidFill>
            <a:ln w="6350">
              <a:solidFill>
                <a:prstClr val="black"/>
              </a:solidFill>
              <a:prstDash val="dash"/>
              <a:miter lim="800000"/>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cs-CZ" sz="1600" dirty="0" err="1">
                  <a:effectLst/>
                  <a:latin typeface="Arial" panose="020B0604020202020204" pitchFamily="34" charset="0"/>
                  <a:ea typeface="Times New Roman" panose="02020603050405020304" pitchFamily="18" charset="0"/>
                  <a:cs typeface="Arial" panose="020B0604020202020204" pitchFamily="34" charset="0"/>
                </a:rPr>
                <a:t>Outputs</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4" name="Textové pole 53">
              <a:extLst>
                <a:ext uri="{FF2B5EF4-FFF2-40B4-BE49-F238E27FC236}">
                  <a16:creationId xmlns:a16="http://schemas.microsoft.com/office/drawing/2014/main" id="{721E5CE0-85F9-4D4B-A286-CFEEBA4D05FE}"/>
                </a:ext>
              </a:extLst>
            </p:cNvPr>
            <p:cNvSpPr txBox="1"/>
            <p:nvPr/>
          </p:nvSpPr>
          <p:spPr>
            <a:xfrm>
              <a:off x="193040" y="426720"/>
              <a:ext cx="630000" cy="324000"/>
            </a:xfrm>
            <a:prstGeom prst="rect">
              <a:avLst/>
            </a:prstGeom>
            <a:solidFill>
              <a:schemeClr val="lt1"/>
            </a:solidFill>
            <a:ln w="6350">
              <a:solidFill>
                <a:prstClr val="black"/>
              </a:solidFill>
              <a:prstDash val="dash"/>
              <a:miter lim="800000"/>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cs-CZ" sz="1600" dirty="0" err="1">
                  <a:effectLst/>
                  <a:latin typeface="Arial" panose="020B0604020202020204" pitchFamily="34" charset="0"/>
                  <a:ea typeface="Times New Roman" panose="02020603050405020304" pitchFamily="18" charset="0"/>
                  <a:cs typeface="Arial" panose="020B0604020202020204" pitchFamily="34" charset="0"/>
                </a:rPr>
                <a:t>Inputs</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5" name="Skupina 34">
            <a:extLst>
              <a:ext uri="{FF2B5EF4-FFF2-40B4-BE49-F238E27FC236}">
                <a16:creationId xmlns:a16="http://schemas.microsoft.com/office/drawing/2014/main" id="{B306B2EE-D960-4388-A9C5-05F5EDDC4BDF}"/>
              </a:ext>
            </a:extLst>
          </p:cNvPr>
          <p:cNvGrpSpPr/>
          <p:nvPr/>
        </p:nvGrpSpPr>
        <p:grpSpPr>
          <a:xfrm>
            <a:off x="5287945" y="4341203"/>
            <a:ext cx="6055963" cy="1333720"/>
            <a:chOff x="0" y="0"/>
            <a:chExt cx="4849495" cy="1055370"/>
          </a:xfrm>
        </p:grpSpPr>
        <p:cxnSp>
          <p:nvCxnSpPr>
            <p:cNvPr id="36" name="Přímá spojnice se šipkou 35">
              <a:extLst>
                <a:ext uri="{FF2B5EF4-FFF2-40B4-BE49-F238E27FC236}">
                  <a16:creationId xmlns:a16="http://schemas.microsoft.com/office/drawing/2014/main" id="{C2C57D88-A46A-4CE5-8AA1-EB48264C6FF7}"/>
                </a:ext>
              </a:extLst>
            </p:cNvPr>
            <p:cNvCxnSpPr/>
            <p:nvPr/>
          </p:nvCxnSpPr>
          <p:spPr>
            <a:xfrm>
              <a:off x="1409700" y="891540"/>
              <a:ext cx="4533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a:extLst>
                <a:ext uri="{FF2B5EF4-FFF2-40B4-BE49-F238E27FC236}">
                  <a16:creationId xmlns:a16="http://schemas.microsoft.com/office/drawing/2014/main" id="{9C556237-677A-4A3C-9561-62938E012215}"/>
                </a:ext>
              </a:extLst>
            </p:cNvPr>
            <p:cNvCxnSpPr/>
            <p:nvPr/>
          </p:nvCxnSpPr>
          <p:spPr>
            <a:xfrm>
              <a:off x="3429000" y="891540"/>
              <a:ext cx="4533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ové pole 63">
              <a:extLst>
                <a:ext uri="{FF2B5EF4-FFF2-40B4-BE49-F238E27FC236}">
                  <a16:creationId xmlns:a16="http://schemas.microsoft.com/office/drawing/2014/main" id="{925B8D38-5B84-4F83-A20B-384129BC2CF2}"/>
                </a:ext>
              </a:extLst>
            </p:cNvPr>
            <p:cNvSpPr txBox="1"/>
            <p:nvPr/>
          </p:nvSpPr>
          <p:spPr>
            <a:xfrm>
              <a:off x="3622675" y="0"/>
              <a:ext cx="1226820" cy="518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Demand</a:t>
              </a:r>
              <a:r>
                <a:rPr lang="en-US" sz="1600">
                  <a:latin typeface="Arial" panose="020B0604020202020204" pitchFamily="34" charset="0"/>
                  <a:ea typeface="Times New Roman" panose="02020603050405020304" pitchFamily="18" charset="0"/>
                  <a:cs typeface="Arial" panose="020B0604020202020204" pitchFamily="34" charset="0"/>
                </a:rPr>
                <a:t> (</a:t>
              </a:r>
              <a:r>
                <a:rPr lang="en-US" sz="1600">
                  <a:effectLst/>
                  <a:latin typeface="Arial" panose="020B0604020202020204" pitchFamily="34" charset="0"/>
                  <a:ea typeface="Times New Roman" panose="02020603050405020304" pitchFamily="18" charset="0"/>
                  <a:cs typeface="Arial" panose="020B0604020202020204" pitchFamily="34" charset="0"/>
                </a:rPr>
                <a:t>Order)</a:t>
              </a:r>
            </a:p>
          </p:txBody>
        </p:sp>
        <p:sp>
          <p:nvSpPr>
            <p:cNvPr id="39" name="Volný tvar: obrazec 38">
              <a:extLst>
                <a:ext uri="{FF2B5EF4-FFF2-40B4-BE49-F238E27FC236}">
                  <a16:creationId xmlns:a16="http://schemas.microsoft.com/office/drawing/2014/main" id="{BB19F810-0446-488F-85ED-E5B4CBFE55FE}"/>
                </a:ext>
              </a:extLst>
            </p:cNvPr>
            <p:cNvSpPr/>
            <p:nvPr/>
          </p:nvSpPr>
          <p:spPr>
            <a:xfrm>
              <a:off x="3505200" y="533400"/>
              <a:ext cx="1197610" cy="353695"/>
            </a:xfrm>
            <a:custGeom>
              <a:avLst/>
              <a:gdLst>
                <a:gd name="connsiteX0" fmla="*/ 4614333 w 4809067"/>
                <a:gd name="connsiteY0" fmla="*/ 313267 h 313267"/>
                <a:gd name="connsiteX1" fmla="*/ 4809067 w 4809067"/>
                <a:gd name="connsiteY1" fmla="*/ 313267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614333 w 4809067"/>
                <a:gd name="connsiteY0" fmla="*/ 313267 h 313267"/>
                <a:gd name="connsiteX1" fmla="*/ 4809067 w 4809067"/>
                <a:gd name="connsiteY1" fmla="*/ 279589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519494 w 4809067"/>
                <a:gd name="connsiteY0" fmla="*/ 279589 h 292100"/>
                <a:gd name="connsiteX1" fmla="*/ 4809067 w 4809067"/>
                <a:gd name="connsiteY1" fmla="*/ 279589 h 292100"/>
                <a:gd name="connsiteX2" fmla="*/ 4804833 w 4809067"/>
                <a:gd name="connsiteY2" fmla="*/ 0 h 292100"/>
                <a:gd name="connsiteX3" fmla="*/ 0 w 4809067"/>
                <a:gd name="connsiteY3" fmla="*/ 12700 h 292100"/>
                <a:gd name="connsiteX4" fmla="*/ 4233 w 4809067"/>
                <a:gd name="connsiteY4" fmla="*/ 292100 h 292100"/>
                <a:gd name="connsiteX5" fmla="*/ 139700 w 4809067"/>
                <a:gd name="connsiteY5" fmla="*/ 292100 h 292100"/>
                <a:gd name="connsiteX0" fmla="*/ 4519494 w 4809067"/>
                <a:gd name="connsiteY0" fmla="*/ 279589 h 295282"/>
                <a:gd name="connsiteX1" fmla="*/ 4809067 w 4809067"/>
                <a:gd name="connsiteY1" fmla="*/ 295282 h 295282"/>
                <a:gd name="connsiteX2" fmla="*/ 4804833 w 4809067"/>
                <a:gd name="connsiteY2" fmla="*/ 0 h 295282"/>
                <a:gd name="connsiteX3" fmla="*/ 0 w 4809067"/>
                <a:gd name="connsiteY3" fmla="*/ 12700 h 295282"/>
                <a:gd name="connsiteX4" fmla="*/ 4233 w 4809067"/>
                <a:gd name="connsiteY4" fmla="*/ 292100 h 295282"/>
                <a:gd name="connsiteX5" fmla="*/ 139700 w 4809067"/>
                <a:gd name="connsiteY5" fmla="*/ 292100 h 295282"/>
                <a:gd name="connsiteX0" fmla="*/ 4519494 w 4809474"/>
                <a:gd name="connsiteY0" fmla="*/ 279589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35119 w 4809474"/>
                <a:gd name="connsiteY0" fmla="*/ 295282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37470 w 4846944"/>
                <a:gd name="connsiteY3" fmla="*/ 1270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177170 w 4846944"/>
                <a:gd name="connsiteY4" fmla="*/ 292100 h 295282"/>
                <a:gd name="connsiteX0" fmla="*/ 7870822 w 8145177"/>
                <a:gd name="connsiteY0" fmla="*/ 295282 h 295282"/>
                <a:gd name="connsiteX1" fmla="*/ 8144770 w 8145177"/>
                <a:gd name="connsiteY1" fmla="*/ 295282 h 295282"/>
                <a:gd name="connsiteX2" fmla="*/ 8144770 w 8145177"/>
                <a:gd name="connsiteY2" fmla="*/ 0 h 295282"/>
                <a:gd name="connsiteX3" fmla="*/ 3298233 w 8145177"/>
                <a:gd name="connsiteY3" fmla="*/ 0 h 295282"/>
                <a:gd name="connsiteX4" fmla="*/ 0 w 8145177"/>
                <a:gd name="connsiteY4" fmla="*/ 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9187 w 4846944"/>
                <a:gd name="connsiteY4" fmla="*/ 181188 h 295282"/>
                <a:gd name="connsiteX0" fmla="*/ 4089895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9187 w 4846944"/>
                <a:gd name="connsiteY4" fmla="*/ 181188 h 295282"/>
                <a:gd name="connsiteX0" fmla="*/ 4089895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163538 h 29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944" h="295282">
                  <a:moveTo>
                    <a:pt x="4089895" y="295282"/>
                  </a:moveTo>
                  <a:lnTo>
                    <a:pt x="4846537" y="295282"/>
                  </a:lnTo>
                  <a:cubicBezTo>
                    <a:pt x="4845126" y="190860"/>
                    <a:pt x="4847948" y="104422"/>
                    <a:pt x="4846537" y="0"/>
                  </a:cubicBezTo>
                  <a:lnTo>
                    <a:pt x="0" y="0"/>
                  </a:lnTo>
                  <a:lnTo>
                    <a:pt x="0" y="163538"/>
                  </a:lnTo>
                </a:path>
              </a:pathLst>
            </a:custGeom>
            <a:noFill/>
            <a:ln w="9525">
              <a:solidFill>
                <a:schemeClr val="tx1"/>
              </a:solidFill>
              <a:prstDash val="dash"/>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sp>
          <p:nvSpPr>
            <p:cNvPr id="40" name="Volný tvar: obrazec 39">
              <a:extLst>
                <a:ext uri="{FF2B5EF4-FFF2-40B4-BE49-F238E27FC236}">
                  <a16:creationId xmlns:a16="http://schemas.microsoft.com/office/drawing/2014/main" id="{81CABF0F-1999-447C-8390-5B14D13C05B6}"/>
                </a:ext>
              </a:extLst>
            </p:cNvPr>
            <p:cNvSpPr/>
            <p:nvPr/>
          </p:nvSpPr>
          <p:spPr>
            <a:xfrm>
              <a:off x="2484120" y="533400"/>
              <a:ext cx="720725" cy="353695"/>
            </a:xfrm>
            <a:custGeom>
              <a:avLst/>
              <a:gdLst>
                <a:gd name="connsiteX0" fmla="*/ 4614333 w 4809067"/>
                <a:gd name="connsiteY0" fmla="*/ 313267 h 313267"/>
                <a:gd name="connsiteX1" fmla="*/ 4809067 w 4809067"/>
                <a:gd name="connsiteY1" fmla="*/ 313267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614333 w 4809067"/>
                <a:gd name="connsiteY0" fmla="*/ 313267 h 313267"/>
                <a:gd name="connsiteX1" fmla="*/ 4809067 w 4809067"/>
                <a:gd name="connsiteY1" fmla="*/ 279589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519494 w 4809067"/>
                <a:gd name="connsiteY0" fmla="*/ 279589 h 292100"/>
                <a:gd name="connsiteX1" fmla="*/ 4809067 w 4809067"/>
                <a:gd name="connsiteY1" fmla="*/ 279589 h 292100"/>
                <a:gd name="connsiteX2" fmla="*/ 4804833 w 4809067"/>
                <a:gd name="connsiteY2" fmla="*/ 0 h 292100"/>
                <a:gd name="connsiteX3" fmla="*/ 0 w 4809067"/>
                <a:gd name="connsiteY3" fmla="*/ 12700 h 292100"/>
                <a:gd name="connsiteX4" fmla="*/ 4233 w 4809067"/>
                <a:gd name="connsiteY4" fmla="*/ 292100 h 292100"/>
                <a:gd name="connsiteX5" fmla="*/ 139700 w 4809067"/>
                <a:gd name="connsiteY5" fmla="*/ 292100 h 292100"/>
                <a:gd name="connsiteX0" fmla="*/ 4519494 w 4809067"/>
                <a:gd name="connsiteY0" fmla="*/ 279589 h 295282"/>
                <a:gd name="connsiteX1" fmla="*/ 4809067 w 4809067"/>
                <a:gd name="connsiteY1" fmla="*/ 295282 h 295282"/>
                <a:gd name="connsiteX2" fmla="*/ 4804833 w 4809067"/>
                <a:gd name="connsiteY2" fmla="*/ 0 h 295282"/>
                <a:gd name="connsiteX3" fmla="*/ 0 w 4809067"/>
                <a:gd name="connsiteY3" fmla="*/ 12700 h 295282"/>
                <a:gd name="connsiteX4" fmla="*/ 4233 w 4809067"/>
                <a:gd name="connsiteY4" fmla="*/ 292100 h 295282"/>
                <a:gd name="connsiteX5" fmla="*/ 139700 w 4809067"/>
                <a:gd name="connsiteY5" fmla="*/ 292100 h 295282"/>
                <a:gd name="connsiteX0" fmla="*/ 4519494 w 4809474"/>
                <a:gd name="connsiteY0" fmla="*/ 279589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35119 w 4809474"/>
                <a:gd name="connsiteY0" fmla="*/ 295282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37470 w 4846944"/>
                <a:gd name="connsiteY3" fmla="*/ 1270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177170 w 4846944"/>
                <a:gd name="connsiteY4" fmla="*/ 292100 h 295282"/>
                <a:gd name="connsiteX0" fmla="*/ 7870822 w 8145177"/>
                <a:gd name="connsiteY0" fmla="*/ 295282 h 295282"/>
                <a:gd name="connsiteX1" fmla="*/ 8144770 w 8145177"/>
                <a:gd name="connsiteY1" fmla="*/ 295282 h 295282"/>
                <a:gd name="connsiteX2" fmla="*/ 8144770 w 8145177"/>
                <a:gd name="connsiteY2" fmla="*/ 0 h 295282"/>
                <a:gd name="connsiteX3" fmla="*/ 3298233 w 8145177"/>
                <a:gd name="connsiteY3" fmla="*/ 0 h 295282"/>
                <a:gd name="connsiteX4" fmla="*/ 0 w 8145177"/>
                <a:gd name="connsiteY4" fmla="*/ 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9187 w 4846944"/>
                <a:gd name="connsiteY4" fmla="*/ 181188 h 295282"/>
                <a:gd name="connsiteX0" fmla="*/ 4089895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9187 w 4846944"/>
                <a:gd name="connsiteY4" fmla="*/ 181188 h 295282"/>
                <a:gd name="connsiteX0" fmla="*/ 4089895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163538 h 29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944" h="295282">
                  <a:moveTo>
                    <a:pt x="4089895" y="295282"/>
                  </a:moveTo>
                  <a:lnTo>
                    <a:pt x="4846537" y="295282"/>
                  </a:lnTo>
                  <a:cubicBezTo>
                    <a:pt x="4845126" y="190860"/>
                    <a:pt x="4847948" y="104422"/>
                    <a:pt x="4846537" y="0"/>
                  </a:cubicBezTo>
                  <a:lnTo>
                    <a:pt x="0" y="0"/>
                  </a:lnTo>
                  <a:lnTo>
                    <a:pt x="0" y="163538"/>
                  </a:lnTo>
                </a:path>
              </a:pathLst>
            </a:custGeom>
            <a:noFill/>
            <a:ln w="9525">
              <a:solidFill>
                <a:schemeClr val="tx1"/>
              </a:solidFill>
              <a:prstDash val="dash"/>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sp>
          <p:nvSpPr>
            <p:cNvPr id="41" name="Volný tvar: obrazec 40">
              <a:extLst>
                <a:ext uri="{FF2B5EF4-FFF2-40B4-BE49-F238E27FC236}">
                  <a16:creationId xmlns:a16="http://schemas.microsoft.com/office/drawing/2014/main" id="{BFBBE870-E8F3-4ADC-B33F-5B63C662AB4E}"/>
                </a:ext>
              </a:extLst>
            </p:cNvPr>
            <p:cNvSpPr/>
            <p:nvPr/>
          </p:nvSpPr>
          <p:spPr>
            <a:xfrm>
              <a:off x="1371600" y="533400"/>
              <a:ext cx="720725" cy="353695"/>
            </a:xfrm>
            <a:custGeom>
              <a:avLst/>
              <a:gdLst>
                <a:gd name="connsiteX0" fmla="*/ 4614333 w 4809067"/>
                <a:gd name="connsiteY0" fmla="*/ 313267 h 313267"/>
                <a:gd name="connsiteX1" fmla="*/ 4809067 w 4809067"/>
                <a:gd name="connsiteY1" fmla="*/ 313267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614333 w 4809067"/>
                <a:gd name="connsiteY0" fmla="*/ 313267 h 313267"/>
                <a:gd name="connsiteX1" fmla="*/ 4809067 w 4809067"/>
                <a:gd name="connsiteY1" fmla="*/ 279589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519494 w 4809067"/>
                <a:gd name="connsiteY0" fmla="*/ 279589 h 292100"/>
                <a:gd name="connsiteX1" fmla="*/ 4809067 w 4809067"/>
                <a:gd name="connsiteY1" fmla="*/ 279589 h 292100"/>
                <a:gd name="connsiteX2" fmla="*/ 4804833 w 4809067"/>
                <a:gd name="connsiteY2" fmla="*/ 0 h 292100"/>
                <a:gd name="connsiteX3" fmla="*/ 0 w 4809067"/>
                <a:gd name="connsiteY3" fmla="*/ 12700 h 292100"/>
                <a:gd name="connsiteX4" fmla="*/ 4233 w 4809067"/>
                <a:gd name="connsiteY4" fmla="*/ 292100 h 292100"/>
                <a:gd name="connsiteX5" fmla="*/ 139700 w 4809067"/>
                <a:gd name="connsiteY5" fmla="*/ 292100 h 292100"/>
                <a:gd name="connsiteX0" fmla="*/ 4519494 w 4809067"/>
                <a:gd name="connsiteY0" fmla="*/ 279589 h 295282"/>
                <a:gd name="connsiteX1" fmla="*/ 4809067 w 4809067"/>
                <a:gd name="connsiteY1" fmla="*/ 295282 h 295282"/>
                <a:gd name="connsiteX2" fmla="*/ 4804833 w 4809067"/>
                <a:gd name="connsiteY2" fmla="*/ 0 h 295282"/>
                <a:gd name="connsiteX3" fmla="*/ 0 w 4809067"/>
                <a:gd name="connsiteY3" fmla="*/ 12700 h 295282"/>
                <a:gd name="connsiteX4" fmla="*/ 4233 w 4809067"/>
                <a:gd name="connsiteY4" fmla="*/ 292100 h 295282"/>
                <a:gd name="connsiteX5" fmla="*/ 139700 w 4809067"/>
                <a:gd name="connsiteY5" fmla="*/ 292100 h 295282"/>
                <a:gd name="connsiteX0" fmla="*/ 4519494 w 4809474"/>
                <a:gd name="connsiteY0" fmla="*/ 279589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35119 w 4809474"/>
                <a:gd name="connsiteY0" fmla="*/ 295282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37470 w 4846944"/>
                <a:gd name="connsiteY3" fmla="*/ 1270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177170 w 4846944"/>
                <a:gd name="connsiteY4" fmla="*/ 292100 h 295282"/>
                <a:gd name="connsiteX0" fmla="*/ 7870822 w 8145177"/>
                <a:gd name="connsiteY0" fmla="*/ 295282 h 295282"/>
                <a:gd name="connsiteX1" fmla="*/ 8144770 w 8145177"/>
                <a:gd name="connsiteY1" fmla="*/ 295282 h 295282"/>
                <a:gd name="connsiteX2" fmla="*/ 8144770 w 8145177"/>
                <a:gd name="connsiteY2" fmla="*/ 0 h 295282"/>
                <a:gd name="connsiteX3" fmla="*/ 3298233 w 8145177"/>
                <a:gd name="connsiteY3" fmla="*/ 0 h 295282"/>
                <a:gd name="connsiteX4" fmla="*/ 0 w 8145177"/>
                <a:gd name="connsiteY4" fmla="*/ 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9187 w 4846944"/>
                <a:gd name="connsiteY4" fmla="*/ 181188 h 295282"/>
                <a:gd name="connsiteX0" fmla="*/ 4089895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9187 w 4846944"/>
                <a:gd name="connsiteY4" fmla="*/ 181188 h 295282"/>
                <a:gd name="connsiteX0" fmla="*/ 4089895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163538 h 29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944" h="295282">
                  <a:moveTo>
                    <a:pt x="4089895" y="295282"/>
                  </a:moveTo>
                  <a:lnTo>
                    <a:pt x="4846537" y="295282"/>
                  </a:lnTo>
                  <a:cubicBezTo>
                    <a:pt x="4845126" y="190860"/>
                    <a:pt x="4847948" y="104422"/>
                    <a:pt x="4846537" y="0"/>
                  </a:cubicBezTo>
                  <a:lnTo>
                    <a:pt x="0" y="0"/>
                  </a:lnTo>
                  <a:lnTo>
                    <a:pt x="0" y="163538"/>
                  </a:lnTo>
                </a:path>
              </a:pathLst>
            </a:custGeom>
            <a:noFill/>
            <a:ln w="9525">
              <a:solidFill>
                <a:schemeClr val="tx1"/>
              </a:solidFill>
              <a:prstDash val="dash"/>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sp>
          <p:nvSpPr>
            <p:cNvPr id="42" name="Volný tvar: obrazec 41">
              <a:extLst>
                <a:ext uri="{FF2B5EF4-FFF2-40B4-BE49-F238E27FC236}">
                  <a16:creationId xmlns:a16="http://schemas.microsoft.com/office/drawing/2014/main" id="{92D90C77-31A9-4B3D-8A52-D19CC44A3DB5}"/>
                </a:ext>
              </a:extLst>
            </p:cNvPr>
            <p:cNvSpPr/>
            <p:nvPr/>
          </p:nvSpPr>
          <p:spPr>
            <a:xfrm>
              <a:off x="350520" y="533400"/>
              <a:ext cx="720725" cy="353695"/>
            </a:xfrm>
            <a:custGeom>
              <a:avLst/>
              <a:gdLst>
                <a:gd name="connsiteX0" fmla="*/ 4614333 w 4809067"/>
                <a:gd name="connsiteY0" fmla="*/ 313267 h 313267"/>
                <a:gd name="connsiteX1" fmla="*/ 4809067 w 4809067"/>
                <a:gd name="connsiteY1" fmla="*/ 313267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614333 w 4809067"/>
                <a:gd name="connsiteY0" fmla="*/ 313267 h 313267"/>
                <a:gd name="connsiteX1" fmla="*/ 4809067 w 4809067"/>
                <a:gd name="connsiteY1" fmla="*/ 279589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519494 w 4809067"/>
                <a:gd name="connsiteY0" fmla="*/ 279589 h 292100"/>
                <a:gd name="connsiteX1" fmla="*/ 4809067 w 4809067"/>
                <a:gd name="connsiteY1" fmla="*/ 279589 h 292100"/>
                <a:gd name="connsiteX2" fmla="*/ 4804833 w 4809067"/>
                <a:gd name="connsiteY2" fmla="*/ 0 h 292100"/>
                <a:gd name="connsiteX3" fmla="*/ 0 w 4809067"/>
                <a:gd name="connsiteY3" fmla="*/ 12700 h 292100"/>
                <a:gd name="connsiteX4" fmla="*/ 4233 w 4809067"/>
                <a:gd name="connsiteY4" fmla="*/ 292100 h 292100"/>
                <a:gd name="connsiteX5" fmla="*/ 139700 w 4809067"/>
                <a:gd name="connsiteY5" fmla="*/ 292100 h 292100"/>
                <a:gd name="connsiteX0" fmla="*/ 4519494 w 4809067"/>
                <a:gd name="connsiteY0" fmla="*/ 279589 h 295282"/>
                <a:gd name="connsiteX1" fmla="*/ 4809067 w 4809067"/>
                <a:gd name="connsiteY1" fmla="*/ 295282 h 295282"/>
                <a:gd name="connsiteX2" fmla="*/ 4804833 w 4809067"/>
                <a:gd name="connsiteY2" fmla="*/ 0 h 295282"/>
                <a:gd name="connsiteX3" fmla="*/ 0 w 4809067"/>
                <a:gd name="connsiteY3" fmla="*/ 12700 h 295282"/>
                <a:gd name="connsiteX4" fmla="*/ 4233 w 4809067"/>
                <a:gd name="connsiteY4" fmla="*/ 292100 h 295282"/>
                <a:gd name="connsiteX5" fmla="*/ 139700 w 4809067"/>
                <a:gd name="connsiteY5" fmla="*/ 292100 h 295282"/>
                <a:gd name="connsiteX0" fmla="*/ 4519494 w 4809474"/>
                <a:gd name="connsiteY0" fmla="*/ 279589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35119 w 4809474"/>
                <a:gd name="connsiteY0" fmla="*/ 295282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37470 w 4846944"/>
                <a:gd name="connsiteY3" fmla="*/ 1270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177170 w 4846944"/>
                <a:gd name="connsiteY4" fmla="*/ 292100 h 295282"/>
                <a:gd name="connsiteX0" fmla="*/ 7870822 w 8145177"/>
                <a:gd name="connsiteY0" fmla="*/ 295282 h 295282"/>
                <a:gd name="connsiteX1" fmla="*/ 8144770 w 8145177"/>
                <a:gd name="connsiteY1" fmla="*/ 295282 h 295282"/>
                <a:gd name="connsiteX2" fmla="*/ 8144770 w 8145177"/>
                <a:gd name="connsiteY2" fmla="*/ 0 h 295282"/>
                <a:gd name="connsiteX3" fmla="*/ 3298233 w 8145177"/>
                <a:gd name="connsiteY3" fmla="*/ 0 h 295282"/>
                <a:gd name="connsiteX4" fmla="*/ 0 w 8145177"/>
                <a:gd name="connsiteY4" fmla="*/ 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9187 w 4846944"/>
                <a:gd name="connsiteY4" fmla="*/ 181188 h 295282"/>
                <a:gd name="connsiteX0" fmla="*/ 4089895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9187 w 4846944"/>
                <a:gd name="connsiteY4" fmla="*/ 181188 h 295282"/>
                <a:gd name="connsiteX0" fmla="*/ 4089895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163538 h 295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944" h="295282">
                  <a:moveTo>
                    <a:pt x="4089895" y="295282"/>
                  </a:moveTo>
                  <a:lnTo>
                    <a:pt x="4846537" y="295282"/>
                  </a:lnTo>
                  <a:cubicBezTo>
                    <a:pt x="4845126" y="190860"/>
                    <a:pt x="4847948" y="104422"/>
                    <a:pt x="4846537" y="0"/>
                  </a:cubicBezTo>
                  <a:lnTo>
                    <a:pt x="0" y="0"/>
                  </a:lnTo>
                  <a:lnTo>
                    <a:pt x="0" y="163538"/>
                  </a:lnTo>
                </a:path>
              </a:pathLst>
            </a:custGeom>
            <a:noFill/>
            <a:ln w="9525">
              <a:solidFill>
                <a:schemeClr val="tx1"/>
              </a:solidFill>
              <a:prstDash val="dash"/>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cxnSp>
          <p:nvCxnSpPr>
            <p:cNvPr id="43" name="Přímá spojnice se šipkou 42">
              <a:extLst>
                <a:ext uri="{FF2B5EF4-FFF2-40B4-BE49-F238E27FC236}">
                  <a16:creationId xmlns:a16="http://schemas.microsoft.com/office/drawing/2014/main" id="{F60A10AB-8772-40D9-BF25-7FC9CB6EB32A}"/>
                </a:ext>
              </a:extLst>
            </p:cNvPr>
            <p:cNvCxnSpPr/>
            <p:nvPr/>
          </p:nvCxnSpPr>
          <p:spPr>
            <a:xfrm>
              <a:off x="2423160" y="891540"/>
              <a:ext cx="4533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Přímá spojnice se šipkou 43">
              <a:extLst>
                <a:ext uri="{FF2B5EF4-FFF2-40B4-BE49-F238E27FC236}">
                  <a16:creationId xmlns:a16="http://schemas.microsoft.com/office/drawing/2014/main" id="{D50682EE-8C38-45A7-9DE0-4F819EECF1B7}"/>
                </a:ext>
              </a:extLst>
            </p:cNvPr>
            <p:cNvCxnSpPr/>
            <p:nvPr/>
          </p:nvCxnSpPr>
          <p:spPr>
            <a:xfrm>
              <a:off x="373380" y="891540"/>
              <a:ext cx="4533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ové pole 293">
              <a:extLst>
                <a:ext uri="{FF2B5EF4-FFF2-40B4-BE49-F238E27FC236}">
                  <a16:creationId xmlns:a16="http://schemas.microsoft.com/office/drawing/2014/main" id="{A4B0596C-F2A7-494C-8151-2C8AE780D712}"/>
                </a:ext>
              </a:extLst>
            </p:cNvPr>
            <p:cNvSpPr txBox="1"/>
            <p:nvPr/>
          </p:nvSpPr>
          <p:spPr>
            <a:xfrm>
              <a:off x="830580" y="731520"/>
              <a:ext cx="811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Process 1</a:t>
              </a:r>
            </a:p>
          </p:txBody>
        </p:sp>
        <p:sp>
          <p:nvSpPr>
            <p:cNvPr id="46" name="Textové pole 295">
              <a:extLst>
                <a:ext uri="{FF2B5EF4-FFF2-40B4-BE49-F238E27FC236}">
                  <a16:creationId xmlns:a16="http://schemas.microsoft.com/office/drawing/2014/main" id="{71A73995-7F4F-46BE-984B-13E13A1CB065}"/>
                </a:ext>
              </a:extLst>
            </p:cNvPr>
            <p:cNvSpPr txBox="1"/>
            <p:nvPr/>
          </p:nvSpPr>
          <p:spPr>
            <a:xfrm>
              <a:off x="1866900" y="731520"/>
              <a:ext cx="811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Process 2</a:t>
              </a:r>
            </a:p>
          </p:txBody>
        </p:sp>
        <p:sp>
          <p:nvSpPr>
            <p:cNvPr id="47" name="Textové pole 296">
              <a:extLst>
                <a:ext uri="{FF2B5EF4-FFF2-40B4-BE49-F238E27FC236}">
                  <a16:creationId xmlns:a16="http://schemas.microsoft.com/office/drawing/2014/main" id="{76508AFA-1A24-4296-8460-490D6758251F}"/>
                </a:ext>
              </a:extLst>
            </p:cNvPr>
            <p:cNvSpPr txBox="1"/>
            <p:nvPr/>
          </p:nvSpPr>
          <p:spPr>
            <a:xfrm>
              <a:off x="2872740" y="731520"/>
              <a:ext cx="811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Process 3</a:t>
              </a:r>
            </a:p>
          </p:txBody>
        </p:sp>
        <p:sp>
          <p:nvSpPr>
            <p:cNvPr id="48" name="Textové pole 297">
              <a:extLst>
                <a:ext uri="{FF2B5EF4-FFF2-40B4-BE49-F238E27FC236}">
                  <a16:creationId xmlns:a16="http://schemas.microsoft.com/office/drawing/2014/main" id="{2A6A9922-412E-4E72-9BC4-88BBD97359E5}"/>
                </a:ext>
              </a:extLst>
            </p:cNvPr>
            <p:cNvSpPr txBox="1"/>
            <p:nvPr/>
          </p:nvSpPr>
          <p:spPr>
            <a:xfrm>
              <a:off x="3886200" y="731520"/>
              <a:ext cx="706120" cy="323850"/>
            </a:xfrm>
            <a:prstGeom prst="rect">
              <a:avLst/>
            </a:prstGeom>
            <a:solidFill>
              <a:schemeClr val="lt1"/>
            </a:solidFill>
            <a:ln w="6350">
              <a:solidFill>
                <a:prstClr val="black"/>
              </a:solidFill>
              <a:prstDash val="dash"/>
              <a:miter lim="800000"/>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Outputs</a:t>
              </a:r>
            </a:p>
          </p:txBody>
        </p:sp>
        <p:sp>
          <p:nvSpPr>
            <p:cNvPr id="49" name="Textové pole 298">
              <a:extLst>
                <a:ext uri="{FF2B5EF4-FFF2-40B4-BE49-F238E27FC236}">
                  <a16:creationId xmlns:a16="http://schemas.microsoft.com/office/drawing/2014/main" id="{18EA849E-F9E6-4CC8-808B-88F49DF008C2}"/>
                </a:ext>
              </a:extLst>
            </p:cNvPr>
            <p:cNvSpPr txBox="1"/>
            <p:nvPr/>
          </p:nvSpPr>
          <p:spPr>
            <a:xfrm>
              <a:off x="0" y="731520"/>
              <a:ext cx="629920" cy="323850"/>
            </a:xfrm>
            <a:prstGeom prst="rect">
              <a:avLst/>
            </a:prstGeom>
            <a:solidFill>
              <a:schemeClr val="lt1"/>
            </a:solidFill>
            <a:ln w="6350">
              <a:solidFill>
                <a:prstClr val="black"/>
              </a:solidFill>
              <a:prstDash val="dash"/>
              <a:miter lim="800000"/>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Inputs</a:t>
              </a:r>
            </a:p>
          </p:txBody>
        </p:sp>
        <p:sp>
          <p:nvSpPr>
            <p:cNvPr id="50" name="Textové pole 145">
              <a:extLst>
                <a:ext uri="{FF2B5EF4-FFF2-40B4-BE49-F238E27FC236}">
                  <a16:creationId xmlns:a16="http://schemas.microsoft.com/office/drawing/2014/main" id="{675E7A74-DDAF-4CB7-B5C6-5FA8FF79F17B}"/>
                </a:ext>
              </a:extLst>
            </p:cNvPr>
            <p:cNvSpPr txBox="1"/>
            <p:nvPr/>
          </p:nvSpPr>
          <p:spPr>
            <a:xfrm>
              <a:off x="137160" y="0"/>
              <a:ext cx="1226820" cy="518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Inside </a:t>
              </a:r>
              <a:br>
                <a:rPr lang="en-US" sz="1600">
                  <a:effectLst/>
                  <a:latin typeface="Arial" panose="020B0604020202020204" pitchFamily="34" charset="0"/>
                  <a:ea typeface="Times New Roman" panose="02020603050405020304" pitchFamily="18" charset="0"/>
                  <a:cs typeface="Arial" panose="020B0604020202020204" pitchFamily="34" charset="0"/>
                </a:rPr>
              </a:br>
              <a:r>
                <a:rPr lang="en-US" sz="1600">
                  <a:effectLst/>
                  <a:latin typeface="Arial" panose="020B0604020202020204" pitchFamily="34" charset="0"/>
                  <a:ea typeface="Times New Roman" panose="02020603050405020304" pitchFamily="18" charset="0"/>
                  <a:cs typeface="Arial" panose="020B0604020202020204" pitchFamily="34" charset="0"/>
                </a:rPr>
                <a:t>demand</a:t>
              </a:r>
            </a:p>
          </p:txBody>
        </p:sp>
        <p:sp>
          <p:nvSpPr>
            <p:cNvPr id="51" name="Textové pole 300">
              <a:extLst>
                <a:ext uri="{FF2B5EF4-FFF2-40B4-BE49-F238E27FC236}">
                  <a16:creationId xmlns:a16="http://schemas.microsoft.com/office/drawing/2014/main" id="{FB75A0EE-8F86-4F36-A78F-7D5CC55F0494}"/>
                </a:ext>
              </a:extLst>
            </p:cNvPr>
            <p:cNvSpPr txBox="1"/>
            <p:nvPr/>
          </p:nvSpPr>
          <p:spPr>
            <a:xfrm>
              <a:off x="1127760" y="0"/>
              <a:ext cx="1226820" cy="518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Inside </a:t>
              </a:r>
              <a:br>
                <a:rPr lang="en-US" sz="1600">
                  <a:effectLst/>
                  <a:latin typeface="Arial" panose="020B0604020202020204" pitchFamily="34" charset="0"/>
                  <a:ea typeface="Times New Roman" panose="02020603050405020304" pitchFamily="18" charset="0"/>
                  <a:cs typeface="Arial" panose="020B0604020202020204" pitchFamily="34" charset="0"/>
                </a:rPr>
              </a:br>
              <a:r>
                <a:rPr lang="en-US" sz="1600">
                  <a:effectLst/>
                  <a:latin typeface="Arial" panose="020B0604020202020204" pitchFamily="34" charset="0"/>
                  <a:ea typeface="Times New Roman" panose="02020603050405020304" pitchFamily="18" charset="0"/>
                  <a:cs typeface="Arial" panose="020B0604020202020204" pitchFamily="34" charset="0"/>
                </a:rPr>
                <a:t>demand</a:t>
              </a:r>
            </a:p>
          </p:txBody>
        </p:sp>
        <p:sp>
          <p:nvSpPr>
            <p:cNvPr id="52" name="Textové pole 301">
              <a:extLst>
                <a:ext uri="{FF2B5EF4-FFF2-40B4-BE49-F238E27FC236}">
                  <a16:creationId xmlns:a16="http://schemas.microsoft.com/office/drawing/2014/main" id="{9C86F4D5-1E03-4B73-B3D4-91983CE68CB4}"/>
                </a:ext>
              </a:extLst>
            </p:cNvPr>
            <p:cNvSpPr txBox="1"/>
            <p:nvPr/>
          </p:nvSpPr>
          <p:spPr>
            <a:xfrm>
              <a:off x="2232660" y="0"/>
              <a:ext cx="1226820" cy="518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Inside </a:t>
              </a:r>
              <a:br>
                <a:rPr lang="en-US" sz="1600">
                  <a:effectLst/>
                  <a:latin typeface="Arial" panose="020B0604020202020204" pitchFamily="34" charset="0"/>
                  <a:ea typeface="Times New Roman" panose="02020603050405020304" pitchFamily="18" charset="0"/>
                  <a:cs typeface="Arial" panose="020B0604020202020204" pitchFamily="34" charset="0"/>
                </a:rPr>
              </a:br>
              <a:r>
                <a:rPr lang="en-US" sz="1600">
                  <a:effectLst/>
                  <a:latin typeface="Arial" panose="020B0604020202020204" pitchFamily="34" charset="0"/>
                  <a:ea typeface="Times New Roman" panose="02020603050405020304" pitchFamily="18" charset="0"/>
                  <a:cs typeface="Arial" panose="020B0604020202020204" pitchFamily="34" charset="0"/>
                </a:rPr>
                <a:t>demand</a:t>
              </a:r>
            </a:p>
          </p:txBody>
        </p:sp>
      </p:grpSp>
      <p:sp>
        <p:nvSpPr>
          <p:cNvPr id="53" name="Zástupný text 4">
            <a:extLst>
              <a:ext uri="{FF2B5EF4-FFF2-40B4-BE49-F238E27FC236}">
                <a16:creationId xmlns:a16="http://schemas.microsoft.com/office/drawing/2014/main" id="{AFD399AB-0ACF-4EB1-AC16-EE5D98B2A442}"/>
              </a:ext>
            </a:extLst>
          </p:cNvPr>
          <p:cNvSpPr txBox="1">
            <a:spLocks/>
          </p:cNvSpPr>
          <p:nvPr/>
        </p:nvSpPr>
        <p:spPr>
          <a:xfrm>
            <a:off x="3767810" y="2095748"/>
            <a:ext cx="7598487" cy="346529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5350" lvl="1" indent="-285750"/>
            <a:r>
              <a:rPr lang="en-US" b="1" dirty="0"/>
              <a:t>Management strategy</a:t>
            </a:r>
          </a:p>
          <a:p>
            <a:pPr marL="1346200" lvl="4" indent="-285750">
              <a:tabLst>
                <a:tab pos="1255713" algn="l"/>
                <a:tab pos="1527175" algn="l"/>
              </a:tabLst>
            </a:pPr>
            <a:r>
              <a:rPr lang="en-US" dirty="0"/>
              <a:t>PUSH</a:t>
            </a:r>
          </a:p>
          <a:p>
            <a:pPr marL="1346200" lvl="4" indent="-285750">
              <a:tabLst>
                <a:tab pos="1255713" algn="l"/>
                <a:tab pos="1527175" algn="l"/>
              </a:tabLst>
            </a:pPr>
            <a:endParaRPr lang="en-US" dirty="0"/>
          </a:p>
          <a:p>
            <a:pPr marL="1346200" lvl="4" indent="-285750">
              <a:tabLst>
                <a:tab pos="1255713" algn="l"/>
                <a:tab pos="1527175" algn="l"/>
              </a:tabLst>
            </a:pPr>
            <a:endParaRPr lang="en-US" dirty="0"/>
          </a:p>
          <a:p>
            <a:pPr marL="1346200" lvl="4" indent="-285750">
              <a:tabLst>
                <a:tab pos="1255713" algn="l"/>
                <a:tab pos="1527175" algn="l"/>
              </a:tabLst>
            </a:pPr>
            <a:endParaRPr lang="en-US" dirty="0"/>
          </a:p>
          <a:p>
            <a:pPr marL="1346200" lvl="4" indent="-285750">
              <a:tabLst>
                <a:tab pos="1255713" algn="l"/>
                <a:tab pos="1527175" algn="l"/>
              </a:tabLst>
            </a:pPr>
            <a:endParaRPr lang="en-US" dirty="0"/>
          </a:p>
          <a:p>
            <a:pPr marL="1346200" lvl="4" indent="-285750">
              <a:tabLst>
                <a:tab pos="1255713" algn="l"/>
                <a:tab pos="1527175" algn="l"/>
              </a:tabLst>
            </a:pPr>
            <a:r>
              <a:rPr lang="en-US" dirty="0"/>
              <a:t>PULL</a:t>
            </a:r>
          </a:p>
          <a:p>
            <a:pPr marL="1346200" lvl="4" indent="-285750">
              <a:tabLst>
                <a:tab pos="1255713" algn="l"/>
                <a:tab pos="1527175" algn="l"/>
              </a:tabLst>
            </a:pPr>
            <a:endParaRPr lang="en-US" dirty="0"/>
          </a:p>
        </p:txBody>
      </p:sp>
      <p:grpSp>
        <p:nvGrpSpPr>
          <p:cNvPr id="54" name="Skupina 53">
            <a:extLst>
              <a:ext uri="{FF2B5EF4-FFF2-40B4-BE49-F238E27FC236}">
                <a16:creationId xmlns:a16="http://schemas.microsoft.com/office/drawing/2014/main" id="{40049981-460B-4427-AF8C-8453D276251B}"/>
              </a:ext>
            </a:extLst>
          </p:cNvPr>
          <p:cNvGrpSpPr/>
          <p:nvPr/>
        </p:nvGrpSpPr>
        <p:grpSpPr>
          <a:xfrm>
            <a:off x="5043909" y="2616102"/>
            <a:ext cx="6300000" cy="951509"/>
            <a:chOff x="0" y="0"/>
            <a:chExt cx="4983480" cy="750720"/>
          </a:xfrm>
        </p:grpSpPr>
        <p:sp>
          <p:nvSpPr>
            <p:cNvPr id="55" name="Textové pole 34">
              <a:extLst>
                <a:ext uri="{FF2B5EF4-FFF2-40B4-BE49-F238E27FC236}">
                  <a16:creationId xmlns:a16="http://schemas.microsoft.com/office/drawing/2014/main" id="{4D67B853-6AF2-4125-8D1D-DCD9CE9A107F}"/>
                </a:ext>
              </a:extLst>
            </p:cNvPr>
            <p:cNvSpPr txBox="1"/>
            <p:nvPr/>
          </p:nvSpPr>
          <p:spPr>
            <a:xfrm>
              <a:off x="3358858" y="0"/>
              <a:ext cx="1624622" cy="291465"/>
            </a:xfrm>
            <a:prstGeom prst="rect">
              <a:avLst/>
            </a:prstGeom>
            <a:solidFill>
              <a:schemeClr val="lt1"/>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latin typeface="Arial" panose="020B0604020202020204" pitchFamily="34" charset="0"/>
                  <a:ea typeface="Times New Roman" panose="02020603050405020304" pitchFamily="18" charset="0"/>
                  <a:cs typeface="Arial" panose="020B0604020202020204" pitchFamily="34" charset="0"/>
                </a:rPr>
                <a:t>Estimation of demad</a:t>
              </a:r>
              <a:endParaRPr lang="en-US" sz="1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56" name="Volný tvar: obrazec 55">
              <a:extLst>
                <a:ext uri="{FF2B5EF4-FFF2-40B4-BE49-F238E27FC236}">
                  <a16:creationId xmlns:a16="http://schemas.microsoft.com/office/drawing/2014/main" id="{B3E16365-8C02-4E19-9263-D281D005725F}"/>
                </a:ext>
              </a:extLst>
            </p:cNvPr>
            <p:cNvSpPr/>
            <p:nvPr/>
          </p:nvSpPr>
          <p:spPr>
            <a:xfrm>
              <a:off x="0" y="289560"/>
              <a:ext cx="4912995" cy="295083"/>
            </a:xfrm>
            <a:custGeom>
              <a:avLst/>
              <a:gdLst>
                <a:gd name="connsiteX0" fmla="*/ 4614333 w 4809067"/>
                <a:gd name="connsiteY0" fmla="*/ 313267 h 313267"/>
                <a:gd name="connsiteX1" fmla="*/ 4809067 w 4809067"/>
                <a:gd name="connsiteY1" fmla="*/ 313267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614333 w 4809067"/>
                <a:gd name="connsiteY0" fmla="*/ 313267 h 313267"/>
                <a:gd name="connsiteX1" fmla="*/ 4809067 w 4809067"/>
                <a:gd name="connsiteY1" fmla="*/ 279589 h 313267"/>
                <a:gd name="connsiteX2" fmla="*/ 4804833 w 4809067"/>
                <a:gd name="connsiteY2" fmla="*/ 0 h 313267"/>
                <a:gd name="connsiteX3" fmla="*/ 0 w 4809067"/>
                <a:gd name="connsiteY3" fmla="*/ 12700 h 313267"/>
                <a:gd name="connsiteX4" fmla="*/ 4233 w 4809067"/>
                <a:gd name="connsiteY4" fmla="*/ 292100 h 313267"/>
                <a:gd name="connsiteX5" fmla="*/ 139700 w 4809067"/>
                <a:gd name="connsiteY5" fmla="*/ 292100 h 313267"/>
                <a:gd name="connsiteX0" fmla="*/ 4519494 w 4809067"/>
                <a:gd name="connsiteY0" fmla="*/ 279589 h 292100"/>
                <a:gd name="connsiteX1" fmla="*/ 4809067 w 4809067"/>
                <a:gd name="connsiteY1" fmla="*/ 279589 h 292100"/>
                <a:gd name="connsiteX2" fmla="*/ 4804833 w 4809067"/>
                <a:gd name="connsiteY2" fmla="*/ 0 h 292100"/>
                <a:gd name="connsiteX3" fmla="*/ 0 w 4809067"/>
                <a:gd name="connsiteY3" fmla="*/ 12700 h 292100"/>
                <a:gd name="connsiteX4" fmla="*/ 4233 w 4809067"/>
                <a:gd name="connsiteY4" fmla="*/ 292100 h 292100"/>
                <a:gd name="connsiteX5" fmla="*/ 139700 w 4809067"/>
                <a:gd name="connsiteY5" fmla="*/ 292100 h 292100"/>
                <a:gd name="connsiteX0" fmla="*/ 4519494 w 4809067"/>
                <a:gd name="connsiteY0" fmla="*/ 279589 h 295282"/>
                <a:gd name="connsiteX1" fmla="*/ 4809067 w 4809067"/>
                <a:gd name="connsiteY1" fmla="*/ 295282 h 295282"/>
                <a:gd name="connsiteX2" fmla="*/ 4804833 w 4809067"/>
                <a:gd name="connsiteY2" fmla="*/ 0 h 295282"/>
                <a:gd name="connsiteX3" fmla="*/ 0 w 4809067"/>
                <a:gd name="connsiteY3" fmla="*/ 12700 h 295282"/>
                <a:gd name="connsiteX4" fmla="*/ 4233 w 4809067"/>
                <a:gd name="connsiteY4" fmla="*/ 292100 h 295282"/>
                <a:gd name="connsiteX5" fmla="*/ 139700 w 4809067"/>
                <a:gd name="connsiteY5" fmla="*/ 292100 h 295282"/>
                <a:gd name="connsiteX0" fmla="*/ 4519494 w 4809474"/>
                <a:gd name="connsiteY0" fmla="*/ 279589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35119 w 4809474"/>
                <a:gd name="connsiteY0" fmla="*/ 295282 h 295282"/>
                <a:gd name="connsiteX1" fmla="*/ 4809067 w 4809474"/>
                <a:gd name="connsiteY1" fmla="*/ 295282 h 295282"/>
                <a:gd name="connsiteX2" fmla="*/ 4809067 w 4809474"/>
                <a:gd name="connsiteY2" fmla="*/ 0 h 295282"/>
                <a:gd name="connsiteX3" fmla="*/ 0 w 4809474"/>
                <a:gd name="connsiteY3" fmla="*/ 12700 h 295282"/>
                <a:gd name="connsiteX4" fmla="*/ 4233 w 4809474"/>
                <a:gd name="connsiteY4" fmla="*/ 292100 h 295282"/>
                <a:gd name="connsiteX5" fmla="*/ 139700 w 480947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37470 w 4846944"/>
                <a:gd name="connsiteY3" fmla="*/ 12700 h 295282"/>
                <a:gd name="connsiteX4" fmla="*/ 0 w 4846944"/>
                <a:gd name="connsiteY4" fmla="*/ 290191 h 295282"/>
                <a:gd name="connsiteX5" fmla="*/ 177170 w 4846944"/>
                <a:gd name="connsiteY5" fmla="*/ 292100 h 295282"/>
                <a:gd name="connsiteX0" fmla="*/ 4572589 w 4846944"/>
                <a:gd name="connsiteY0" fmla="*/ 295282 h 295282"/>
                <a:gd name="connsiteX1" fmla="*/ 4846537 w 4846944"/>
                <a:gd name="connsiteY1" fmla="*/ 295282 h 295282"/>
                <a:gd name="connsiteX2" fmla="*/ 4846537 w 4846944"/>
                <a:gd name="connsiteY2" fmla="*/ 0 h 295282"/>
                <a:gd name="connsiteX3" fmla="*/ 0 w 4846944"/>
                <a:gd name="connsiteY3" fmla="*/ 0 h 295282"/>
                <a:gd name="connsiteX4" fmla="*/ 0 w 4846944"/>
                <a:gd name="connsiteY4" fmla="*/ 290191 h 295282"/>
                <a:gd name="connsiteX5" fmla="*/ 177170 w 4846944"/>
                <a:gd name="connsiteY5" fmla="*/ 292100 h 29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944" h="295282">
                  <a:moveTo>
                    <a:pt x="4572589" y="295282"/>
                  </a:moveTo>
                  <a:lnTo>
                    <a:pt x="4846537" y="295282"/>
                  </a:lnTo>
                  <a:cubicBezTo>
                    <a:pt x="4845126" y="190860"/>
                    <a:pt x="4847948" y="104422"/>
                    <a:pt x="4846537" y="0"/>
                  </a:cubicBezTo>
                  <a:lnTo>
                    <a:pt x="0" y="0"/>
                  </a:lnTo>
                  <a:lnTo>
                    <a:pt x="0" y="290191"/>
                  </a:lnTo>
                  <a:lnTo>
                    <a:pt x="177170" y="292100"/>
                  </a:lnTo>
                </a:path>
              </a:pathLst>
            </a:custGeom>
            <a:noFill/>
            <a:ln w="9525">
              <a:solidFill>
                <a:schemeClr val="tx1"/>
              </a:solidFill>
              <a:prstDash val="dash"/>
              <a:miter lim="800000"/>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cxnSp>
          <p:nvCxnSpPr>
            <p:cNvPr id="57" name="Přímá spojnice se šipkou 56">
              <a:extLst>
                <a:ext uri="{FF2B5EF4-FFF2-40B4-BE49-F238E27FC236}">
                  <a16:creationId xmlns:a16="http://schemas.microsoft.com/office/drawing/2014/main" id="{85871AF7-248C-4856-94A3-3039DD5C9430}"/>
                </a:ext>
              </a:extLst>
            </p:cNvPr>
            <p:cNvCxnSpPr/>
            <p:nvPr/>
          </p:nvCxnSpPr>
          <p:spPr>
            <a:xfrm>
              <a:off x="568960" y="584200"/>
              <a:ext cx="453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Přímá spojnice se šipkou 57">
              <a:extLst>
                <a:ext uri="{FF2B5EF4-FFF2-40B4-BE49-F238E27FC236}">
                  <a16:creationId xmlns:a16="http://schemas.microsoft.com/office/drawing/2014/main" id="{90EA6648-852D-4F1A-AEC3-1B5EA07EC438}"/>
                </a:ext>
              </a:extLst>
            </p:cNvPr>
            <p:cNvCxnSpPr/>
            <p:nvPr/>
          </p:nvCxnSpPr>
          <p:spPr>
            <a:xfrm>
              <a:off x="3622040" y="584200"/>
              <a:ext cx="453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Přímá spojnice se šipkou 58">
              <a:extLst>
                <a:ext uri="{FF2B5EF4-FFF2-40B4-BE49-F238E27FC236}">
                  <a16:creationId xmlns:a16="http://schemas.microsoft.com/office/drawing/2014/main" id="{CDEFD175-15B9-4B6C-992E-68C7138C8E33}"/>
                </a:ext>
              </a:extLst>
            </p:cNvPr>
            <p:cNvCxnSpPr/>
            <p:nvPr/>
          </p:nvCxnSpPr>
          <p:spPr>
            <a:xfrm>
              <a:off x="1605280" y="584200"/>
              <a:ext cx="453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Přímá spojnice se šipkou 59">
              <a:extLst>
                <a:ext uri="{FF2B5EF4-FFF2-40B4-BE49-F238E27FC236}">
                  <a16:creationId xmlns:a16="http://schemas.microsoft.com/office/drawing/2014/main" id="{F6E4D5C5-E81C-433A-B91D-16C0984CF9DA}"/>
                </a:ext>
              </a:extLst>
            </p:cNvPr>
            <p:cNvCxnSpPr/>
            <p:nvPr/>
          </p:nvCxnSpPr>
          <p:spPr>
            <a:xfrm>
              <a:off x="2616200" y="584200"/>
              <a:ext cx="4533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ové pole 283">
              <a:extLst>
                <a:ext uri="{FF2B5EF4-FFF2-40B4-BE49-F238E27FC236}">
                  <a16:creationId xmlns:a16="http://schemas.microsoft.com/office/drawing/2014/main" id="{6F2F9EF7-436F-4BCD-89CB-6403E1BAC439}"/>
                </a:ext>
              </a:extLst>
            </p:cNvPr>
            <p:cNvSpPr txBox="1"/>
            <p:nvPr/>
          </p:nvSpPr>
          <p:spPr>
            <a:xfrm>
              <a:off x="1026160" y="426720"/>
              <a:ext cx="811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Process	 1</a:t>
              </a:r>
            </a:p>
          </p:txBody>
        </p:sp>
        <p:sp>
          <p:nvSpPr>
            <p:cNvPr id="62" name="Textové pole 38">
              <a:extLst>
                <a:ext uri="{FF2B5EF4-FFF2-40B4-BE49-F238E27FC236}">
                  <a16:creationId xmlns:a16="http://schemas.microsoft.com/office/drawing/2014/main" id="{5A7E405E-EF8A-4FB8-B0B3-7F4967E44465}"/>
                </a:ext>
              </a:extLst>
            </p:cNvPr>
            <p:cNvSpPr txBox="1"/>
            <p:nvPr/>
          </p:nvSpPr>
          <p:spPr>
            <a:xfrm>
              <a:off x="2057400" y="426720"/>
              <a:ext cx="811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Process	 2</a:t>
              </a:r>
            </a:p>
          </p:txBody>
        </p:sp>
        <p:sp>
          <p:nvSpPr>
            <p:cNvPr id="63" name="Textové pole 39">
              <a:extLst>
                <a:ext uri="{FF2B5EF4-FFF2-40B4-BE49-F238E27FC236}">
                  <a16:creationId xmlns:a16="http://schemas.microsoft.com/office/drawing/2014/main" id="{CED8D882-6B5D-40AA-9D8D-BF3005CCB112}"/>
                </a:ext>
              </a:extLst>
            </p:cNvPr>
            <p:cNvSpPr txBox="1"/>
            <p:nvPr/>
          </p:nvSpPr>
          <p:spPr>
            <a:xfrm>
              <a:off x="3068320" y="426720"/>
              <a:ext cx="811530" cy="323850"/>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Process 3</a:t>
              </a:r>
            </a:p>
          </p:txBody>
        </p:sp>
        <p:sp>
          <p:nvSpPr>
            <p:cNvPr id="64" name="Textové pole 52">
              <a:extLst>
                <a:ext uri="{FF2B5EF4-FFF2-40B4-BE49-F238E27FC236}">
                  <a16:creationId xmlns:a16="http://schemas.microsoft.com/office/drawing/2014/main" id="{949F63D6-2C97-4CA9-8841-B08D5BCDB554}"/>
                </a:ext>
              </a:extLst>
            </p:cNvPr>
            <p:cNvSpPr txBox="1"/>
            <p:nvPr/>
          </p:nvSpPr>
          <p:spPr>
            <a:xfrm>
              <a:off x="4079240" y="426720"/>
              <a:ext cx="706120" cy="323850"/>
            </a:xfrm>
            <a:prstGeom prst="rect">
              <a:avLst/>
            </a:prstGeom>
            <a:solidFill>
              <a:schemeClr val="lt1"/>
            </a:solidFill>
            <a:ln w="6350">
              <a:solidFill>
                <a:prstClr val="black"/>
              </a:solidFill>
              <a:prstDash val="dash"/>
              <a:miter lim="800000"/>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Outputs</a:t>
              </a:r>
            </a:p>
          </p:txBody>
        </p:sp>
        <p:sp>
          <p:nvSpPr>
            <p:cNvPr id="65" name="Textové pole 53">
              <a:extLst>
                <a:ext uri="{FF2B5EF4-FFF2-40B4-BE49-F238E27FC236}">
                  <a16:creationId xmlns:a16="http://schemas.microsoft.com/office/drawing/2014/main" id="{CCE19387-8DC3-48AF-908D-FA2380B59D52}"/>
                </a:ext>
              </a:extLst>
            </p:cNvPr>
            <p:cNvSpPr txBox="1"/>
            <p:nvPr/>
          </p:nvSpPr>
          <p:spPr>
            <a:xfrm>
              <a:off x="193040" y="426720"/>
              <a:ext cx="630000" cy="324000"/>
            </a:xfrm>
            <a:prstGeom prst="rect">
              <a:avLst/>
            </a:prstGeom>
            <a:solidFill>
              <a:schemeClr val="lt1"/>
            </a:solidFill>
            <a:ln w="6350">
              <a:solidFill>
                <a:prstClr val="black"/>
              </a:solidFill>
              <a:prstDash val="dash"/>
              <a:miter lim="800000"/>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Inputs</a:t>
              </a:r>
            </a:p>
          </p:txBody>
        </p:sp>
      </p:grpSp>
    </p:spTree>
    <p:extLst>
      <p:ext uri="{BB962C8B-B14F-4D97-AF65-F5344CB8AC3E}">
        <p14:creationId xmlns:p14="http://schemas.microsoft.com/office/powerpoint/2010/main" val="7833292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84926"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Flow shop scheduling</a:t>
                </a:r>
              </a:p>
              <a:p>
                <a:pPr marL="896400" lvl="1" indent="-284400">
                  <a:lnSpc>
                    <a:spcPct val="110000"/>
                  </a:lnSpc>
                </a:pPr>
                <a:r>
                  <a:rPr lang="en-US">
                    <a:ea typeface="Cambria Math" panose="02040503050406030204" pitchFamily="18" charset="0"/>
                  </a:rPr>
                  <a:t>Model</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 </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𝐶</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a:latin typeface="Cambria Math" panose="02040503050406030204" pitchFamily="18" charset="0"/>
                    <a:ea typeface="Cambria Math" panose="02040503050406030204" pitchFamily="18" charset="0"/>
                  </a:rPr>
                  <a:t> </a:t>
                </a:r>
                <a:r>
                  <a:rPr lang="en-US">
                    <a:ea typeface="Times New Roman" panose="020206030504050203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Example – continued</a:t>
                </a:r>
              </a:p>
              <a:p>
                <a:pPr marL="1656000" lvl="1" indent="-284400">
                  <a:lnSpc>
                    <a:spcPct val="110000"/>
                  </a:lnSpc>
                </a:pPr>
                <a:r>
                  <a:rPr lang="en-US">
                    <a:ea typeface="Times New Roman" panose="02020603050405020304" pitchFamily="18" charset="0"/>
                  </a:rPr>
                  <a:t>Feasible schedule:</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84926" cy="4891367"/>
              </a:xfrm>
              <a:blipFill>
                <a:blip r:embed="rId2"/>
                <a:stretch>
                  <a:fillRect l="-226"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3" name="Obrázek 2">
            <a:extLst>
              <a:ext uri="{FF2B5EF4-FFF2-40B4-BE49-F238E27FC236}">
                <a16:creationId xmlns:a16="http://schemas.microsoft.com/office/drawing/2014/main" id="{F2629F50-5171-47E6-B9F8-7D35E5772B90}"/>
              </a:ext>
            </a:extLst>
          </p:cNvPr>
          <p:cNvPicPr>
            <a:picLocks noChangeAspect="1"/>
          </p:cNvPicPr>
          <p:nvPr/>
        </p:nvPicPr>
        <p:blipFill>
          <a:blip r:embed="rId3"/>
          <a:stretch>
            <a:fillRect/>
          </a:stretch>
        </p:blipFill>
        <p:spPr>
          <a:xfrm>
            <a:off x="6096000" y="2236268"/>
            <a:ext cx="3705165" cy="1233328"/>
          </a:xfrm>
          <a:prstGeom prst="rect">
            <a:avLst/>
          </a:prstGeom>
        </p:spPr>
      </p:pic>
      <p:grpSp>
        <p:nvGrpSpPr>
          <p:cNvPr id="5" name="Skupina 4">
            <a:extLst>
              <a:ext uri="{FF2B5EF4-FFF2-40B4-BE49-F238E27FC236}">
                <a16:creationId xmlns:a16="http://schemas.microsoft.com/office/drawing/2014/main" id="{7A8EB2AB-2723-48CF-A949-58A27B94054B}"/>
              </a:ext>
            </a:extLst>
          </p:cNvPr>
          <p:cNvGrpSpPr/>
          <p:nvPr/>
        </p:nvGrpSpPr>
        <p:grpSpPr>
          <a:xfrm>
            <a:off x="2204659" y="3724756"/>
            <a:ext cx="6664919" cy="1715162"/>
            <a:chOff x="2204659" y="3724756"/>
            <a:chExt cx="6664919" cy="1715162"/>
          </a:xfrm>
        </p:grpSpPr>
        <p:pic>
          <p:nvPicPr>
            <p:cNvPr id="2" name="Obrázek 1">
              <a:extLst>
                <a:ext uri="{FF2B5EF4-FFF2-40B4-BE49-F238E27FC236}">
                  <a16:creationId xmlns:a16="http://schemas.microsoft.com/office/drawing/2014/main" id="{F7645B53-DEEB-45BE-9DEC-32DCEAC48447}"/>
                </a:ext>
              </a:extLst>
            </p:cNvPr>
            <p:cNvPicPr>
              <a:picLocks noChangeAspect="1"/>
            </p:cNvPicPr>
            <p:nvPr/>
          </p:nvPicPr>
          <p:blipFill>
            <a:blip r:embed="rId4"/>
            <a:stretch>
              <a:fillRect/>
            </a:stretch>
          </p:blipFill>
          <p:spPr>
            <a:xfrm>
              <a:off x="2204659" y="3724756"/>
              <a:ext cx="6451651" cy="1684166"/>
            </a:xfrm>
            <a:prstGeom prst="rect">
              <a:avLst/>
            </a:prstGeom>
          </p:spPr>
        </p:pic>
        <p:sp>
          <p:nvSpPr>
            <p:cNvPr id="11" name="TextovéPole 10">
              <a:extLst>
                <a:ext uri="{FF2B5EF4-FFF2-40B4-BE49-F238E27FC236}">
                  <a16:creationId xmlns:a16="http://schemas.microsoft.com/office/drawing/2014/main" id="{F669391E-3D35-40A4-AC92-3BFF0D3A8C6E}"/>
                </a:ext>
              </a:extLst>
            </p:cNvPr>
            <p:cNvSpPr txBox="1"/>
            <p:nvPr/>
          </p:nvSpPr>
          <p:spPr>
            <a:xfrm>
              <a:off x="8253757" y="5147530"/>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spTree>
    <p:extLst>
      <p:ext uri="{BB962C8B-B14F-4D97-AF65-F5344CB8AC3E}">
        <p14:creationId xmlns:p14="http://schemas.microsoft.com/office/powerpoint/2010/main" val="30435538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002912"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Flow shop scheduling</a:t>
                </a:r>
              </a:p>
              <a:p>
                <a:pPr marL="896400" lvl="1" indent="-284400">
                  <a:lnSpc>
                    <a:spcPct val="110000"/>
                  </a:lnSpc>
                </a:pPr>
                <a:r>
                  <a:rPr lang="en-US" dirty="0">
                    <a:ea typeface="Cambria Math" panose="02040503050406030204" pitchFamily="18" charset="0"/>
                  </a:rPr>
                  <a:t>Model</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 </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𝐶</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dirty="0">
                    <a:latin typeface="Cambria Math" panose="02040503050406030204" pitchFamily="18" charset="0"/>
                    <a:ea typeface="Cambria Math" panose="02040503050406030204" pitchFamily="18" charset="0"/>
                  </a:rPr>
                  <a:t> </a:t>
                </a:r>
                <a:r>
                  <a:rPr lang="en-US" dirty="0">
                    <a:ea typeface="Times New Roman" panose="02020603050405020304" pitchFamily="18" charset="0"/>
                  </a:rPr>
                  <a:t>– continued</a:t>
                </a:r>
                <a:endParaRPr lang="en-US"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Times New Roman" panose="02020603050405020304" pitchFamily="18" charset="0"/>
                  </a:rPr>
                  <a:t>Johnson‘s </a:t>
                </a:r>
                <a:r>
                  <a:rPr lang="en-US" dirty="0" err="1">
                    <a:ea typeface="Times New Roman" panose="02020603050405020304" pitchFamily="18" charset="0"/>
                  </a:rPr>
                  <a:t>algorittm</a:t>
                </a:r>
                <a:r>
                  <a:rPr lang="en-US" dirty="0">
                    <a:ea typeface="Times New Roman" panose="02020603050405020304" pitchFamily="18" charset="0"/>
                  </a:rPr>
                  <a:t> (optimization approach) for the problem with 2 machines</a:t>
                </a:r>
              </a:p>
              <a:p>
                <a:pPr marL="1656000" lvl="1" indent="-284400">
                  <a:lnSpc>
                    <a:spcPct val="110000"/>
                  </a:lnSpc>
                </a:pPr>
                <a:r>
                  <a:rPr lang="en-US" dirty="0">
                    <a:ea typeface="Cambria Math" panose="02040503050406030204" pitchFamily="18" charset="0"/>
                  </a:rPr>
                  <a:t>Step 1</a:t>
                </a:r>
              </a:p>
              <a:p>
                <a:pPr marL="2037600" lvl="1" indent="-284400">
                  <a:lnSpc>
                    <a:spcPct val="110000"/>
                  </a:lnSpc>
                </a:pPr>
                <a:r>
                  <a:rPr lang="en-US" dirty="0"/>
                  <a:t>Set of jobs is split to two subsets:</a:t>
                </a:r>
              </a:p>
              <a:p>
                <a:pPr marL="1753200" lvl="1" indent="0">
                  <a:lnSpc>
                    <a:spcPct val="110000"/>
                  </a:lnSpc>
                  <a:buNone/>
                </a:pPr>
                <a:endParaRPr lang="en-US" dirty="0"/>
              </a:p>
              <a:p>
                <a:pPr marL="1656000" lvl="1" indent="-284400">
                  <a:lnSpc>
                    <a:spcPct val="110000"/>
                  </a:lnSpc>
                </a:pPr>
                <a:r>
                  <a:rPr lang="en-US" dirty="0">
                    <a:ea typeface="Cambria Math" panose="02040503050406030204" pitchFamily="18" charset="0"/>
                  </a:rPr>
                  <a:t>Step 2</a:t>
                </a:r>
              </a:p>
              <a:p>
                <a:pPr marL="2037600" lvl="1" indent="-284400">
                  <a:lnSpc>
                    <a:spcPct val="110000"/>
                  </a:lnSpc>
                </a:pPr>
                <a:r>
                  <a:rPr lang="en-US" dirty="0"/>
                  <a:t>Order jobs in set </a:t>
                </a:r>
                <a14:m>
                  <m:oMath xmlns:m="http://schemas.openxmlformats.org/officeDocument/2006/math">
                    <m:r>
                      <a:rPr lang="en-US" sz="1700" b="1" i="1" smtClean="0">
                        <a:latin typeface="Cambria Math" panose="02040503050406030204" pitchFamily="18" charset="0"/>
                        <a:cs typeface="Times New Roman" panose="02020603050405020304" pitchFamily="18" charset="0"/>
                      </a:rPr>
                      <m:t>𝑼</m:t>
                    </m:r>
                  </m:oMath>
                </a14:m>
                <a:r>
                  <a:rPr lang="en-US" dirty="0"/>
                  <a:t> to the non-decreasing sequence (</a:t>
                </a:r>
                <a14:m>
                  <m:oMath xmlns:m="http://schemas.openxmlformats.org/officeDocument/2006/math">
                    <m:r>
                      <a:rPr lang="en-US" sz="1700" b="1" i="1" smtClean="0">
                        <a:latin typeface="Cambria Math" panose="02040503050406030204" pitchFamily="18" charset="0"/>
                        <a:cs typeface="Times New Roman" panose="02020603050405020304" pitchFamily="18" charset="0"/>
                      </a:rPr>
                      <m:t>𝑼</m:t>
                    </m:r>
                  </m:oMath>
                </a14:m>
                <a:r>
                  <a:rPr lang="en-US" dirty="0"/>
                  <a:t>) of operation processing times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𝑡</m:t>
                        </m:r>
                      </m:e>
                      <m:sub>
                        <m:r>
                          <a:rPr lang="en-US" smtClean="0">
                            <a:latin typeface="Cambria Math" panose="02040503050406030204" pitchFamily="18" charset="0"/>
                          </a:rPr>
                          <m:t>1</m:t>
                        </m:r>
                        <m:r>
                          <a:rPr lang="en-US" i="1" smtClean="0">
                            <a:latin typeface="Cambria Math" panose="02040503050406030204" pitchFamily="18" charset="0"/>
                          </a:rPr>
                          <m:t>𝑗</m:t>
                        </m:r>
                      </m:sub>
                    </m:sSub>
                  </m:oMath>
                </a14:m>
                <a:r>
                  <a:rPr lang="en-US" dirty="0"/>
                  <a:t>.  </a:t>
                </a:r>
                <a:br>
                  <a:rPr lang="en-US" dirty="0"/>
                </a:br>
                <a:r>
                  <a:rPr lang="en-US" dirty="0"/>
                  <a:t>Order jobs in set </a:t>
                </a:r>
                <a14:m>
                  <m:oMath xmlns:m="http://schemas.openxmlformats.org/officeDocument/2006/math">
                    <m:r>
                      <a:rPr lang="en-US" sz="1700" b="1" i="1" smtClean="0">
                        <a:latin typeface="Cambria Math" panose="02040503050406030204" pitchFamily="18" charset="0"/>
                        <a:cs typeface="Times New Roman" panose="02020603050405020304" pitchFamily="18" charset="0"/>
                      </a:rPr>
                      <m:t>𝑽</m:t>
                    </m:r>
                  </m:oMath>
                </a14:m>
                <a:r>
                  <a:rPr lang="en-US" dirty="0"/>
                  <a:t> to the non-increasing sequence (</a:t>
                </a:r>
                <a14:m>
                  <m:oMath xmlns:m="http://schemas.openxmlformats.org/officeDocument/2006/math">
                    <m:r>
                      <a:rPr lang="en-US" sz="1700" b="1" i="1" smtClean="0">
                        <a:latin typeface="Cambria Math" panose="02040503050406030204" pitchFamily="18" charset="0"/>
                        <a:cs typeface="Times New Roman" panose="02020603050405020304" pitchFamily="18" charset="0"/>
                      </a:rPr>
                      <m:t>𝑽</m:t>
                    </m:r>
                  </m:oMath>
                </a14:m>
                <a:r>
                  <a:rPr lang="en-US" dirty="0"/>
                  <a:t>) of operation processing times </a:t>
                </a:r>
                <a14:m>
                  <m:oMath xmlns:m="http://schemas.openxmlformats.org/officeDocument/2006/math">
                    <m:sSub>
                      <m:sSubPr>
                        <m:ctrlPr>
                          <a:rPr lang="en-US" sz="1700" b="1" i="1" smtClean="0">
                            <a:latin typeface="Cambria Math" panose="02040503050406030204" pitchFamily="18" charset="0"/>
                            <a:cs typeface="Times New Roman" panose="02020603050405020304" pitchFamily="18" charset="0"/>
                          </a:rPr>
                        </m:ctrlPr>
                      </m:sSubPr>
                      <m:e>
                        <m:r>
                          <a:rPr lang="en-US" sz="1700" b="1" i="1" smtClean="0">
                            <a:latin typeface="Cambria Math" panose="02040503050406030204" pitchFamily="18" charset="0"/>
                            <a:cs typeface="Times New Roman" panose="02020603050405020304" pitchFamily="18" charset="0"/>
                          </a:rPr>
                          <m:t>𝑡</m:t>
                        </m:r>
                      </m:e>
                      <m:sub>
                        <m:r>
                          <a:rPr lang="en-US" sz="1700" b="1" i="1" smtClean="0">
                            <a:latin typeface="Cambria Math" panose="02040503050406030204" pitchFamily="18" charset="0"/>
                            <a:cs typeface="Times New Roman" panose="02020603050405020304" pitchFamily="18" charset="0"/>
                          </a:rPr>
                          <m:t>2</m:t>
                        </m:r>
                        <m:r>
                          <a:rPr lang="en-US" sz="1700" b="1" i="1" smtClean="0">
                            <a:latin typeface="Cambria Math" panose="02040503050406030204" pitchFamily="18" charset="0"/>
                            <a:cs typeface="Times New Roman" panose="02020603050405020304" pitchFamily="18" charset="0"/>
                          </a:rPr>
                          <m:t>𝑗</m:t>
                        </m:r>
                      </m:sub>
                    </m:sSub>
                  </m:oMath>
                </a14:m>
                <a:r>
                  <a:rPr lang="en-US" dirty="0"/>
                  <a:t>. </a:t>
                </a:r>
              </a:p>
              <a:p>
                <a:pPr marL="1656000" lvl="1" indent="-284400">
                  <a:lnSpc>
                    <a:spcPct val="110000"/>
                  </a:lnSpc>
                </a:pPr>
                <a:r>
                  <a:rPr lang="en-US" dirty="0">
                    <a:ea typeface="Cambria Math" panose="02040503050406030204" pitchFamily="18" charset="0"/>
                  </a:rPr>
                  <a:t>Step 3</a:t>
                </a:r>
              </a:p>
              <a:p>
                <a:pPr marL="2037600" lvl="1" indent="-284400">
                  <a:lnSpc>
                    <a:spcPct val="110000"/>
                  </a:lnSpc>
                </a:pPr>
                <a:r>
                  <a:rPr lang="en-US" dirty="0"/>
                  <a:t>Optimal jobs schedule (</a:t>
                </a:r>
                <a14:m>
                  <m:oMath xmlns:m="http://schemas.openxmlformats.org/officeDocument/2006/math">
                    <m:r>
                      <a:rPr lang="en-US" sz="1700" b="1" i="1" smtClean="0">
                        <a:latin typeface="Cambria Math" panose="02040503050406030204" pitchFamily="18" charset="0"/>
                        <a:cs typeface="Times New Roman" panose="02020603050405020304" pitchFamily="18" charset="0"/>
                      </a:rPr>
                      <m:t>𝑹</m:t>
                    </m:r>
                  </m:oMath>
                </a14:m>
                <a:r>
                  <a:rPr lang="en-US" dirty="0"/>
                  <a:t>) on both machines consists of sequence (</a:t>
                </a:r>
                <a14:m>
                  <m:oMath xmlns:m="http://schemas.openxmlformats.org/officeDocument/2006/math">
                    <m:r>
                      <a:rPr lang="en-US" sz="1700" b="1" i="1" smtClean="0">
                        <a:latin typeface="Cambria Math" panose="02040503050406030204" pitchFamily="18" charset="0"/>
                        <a:cs typeface="Times New Roman" panose="02020603050405020304" pitchFamily="18" charset="0"/>
                      </a:rPr>
                      <m:t>𝑼</m:t>
                    </m:r>
                  </m:oMath>
                </a14:m>
                <a:r>
                  <a:rPr lang="en-US" dirty="0"/>
                  <a:t>) followed by sequence (</a:t>
                </a:r>
                <a14:m>
                  <m:oMath xmlns:m="http://schemas.openxmlformats.org/officeDocument/2006/math">
                    <m:r>
                      <a:rPr lang="en-US" sz="1700" b="1" i="1" smtClean="0">
                        <a:latin typeface="Cambria Math" panose="02040503050406030204" pitchFamily="18" charset="0"/>
                        <a:cs typeface="Times New Roman" panose="02020603050405020304" pitchFamily="18" charset="0"/>
                      </a:rPr>
                      <m:t>𝑽</m:t>
                    </m:r>
                  </m:oMath>
                </a14:m>
                <a:r>
                  <a:rPr lang="en-US" dirty="0"/>
                  <a:t>). Value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𝐶</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dirty="0">
                    <a:ea typeface="Times New Roman" panose="02020603050405020304" pitchFamily="18" charset="0"/>
                  </a:rPr>
                  <a:t> is given by the completion time of the last job in sequence </a:t>
                </a:r>
                <a:r>
                  <a:rPr lang="en-US" dirty="0"/>
                  <a:t>(</a:t>
                </a:r>
                <a14:m>
                  <m:oMath xmlns:m="http://schemas.openxmlformats.org/officeDocument/2006/math">
                    <m:r>
                      <a:rPr lang="en-US" sz="1700" b="1" i="1" smtClean="0">
                        <a:latin typeface="Cambria Math" panose="02040503050406030204" pitchFamily="18" charset="0"/>
                        <a:cs typeface="Times New Roman" panose="02020603050405020304" pitchFamily="18" charset="0"/>
                      </a:rPr>
                      <m:t>𝑽</m:t>
                    </m:r>
                  </m:oMath>
                </a14:m>
                <a:r>
                  <a:rPr lang="en-US" dirty="0"/>
                  <a:t>) on the second machine.</a:t>
                </a:r>
                <a:endParaRPr lang="en-US" dirty="0">
                  <a:ea typeface="Times New Roman" panose="020206030504050203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1002912" cy="4891367"/>
              </a:xfrm>
              <a:blipFill>
                <a:blip r:embed="rId2"/>
                <a:stretch>
                  <a:fillRect l="-222" t="-249" r="-111"/>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E1AEA947-D65C-4CAF-8502-7D0F71CC8B3A}"/>
                  </a:ext>
                </a:extLst>
              </p:cNvPr>
              <p:cNvSpPr/>
              <p:nvPr/>
            </p:nvSpPr>
            <p:spPr>
              <a:xfrm>
                <a:off x="3287442" y="3318292"/>
                <a:ext cx="2066911" cy="481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b="1" i="1">
                          <a:latin typeface="Cambria Math" panose="02040503050406030204" pitchFamily="18" charset="0"/>
                        </a:rPr>
                        <m:t>𝑼</m:t>
                      </m:r>
                      <m:r>
                        <a:rPr lang="cs-CZ" sz="1700" b="0" i="0">
                          <a:latin typeface="Cambria Math" panose="02040503050406030204" pitchFamily="18" charset="0"/>
                        </a:rPr>
                        <m:t>=</m:t>
                      </m:r>
                      <m:d>
                        <m:dPr>
                          <m:begChr m:val="{"/>
                          <m:endChr m:val="}"/>
                          <m:ctrlPr>
                            <a:rPr lang="cs-CZ" sz="1700" b="0" i="1">
                              <a:latin typeface="Cambria Math" panose="02040503050406030204" pitchFamily="18" charset="0"/>
                            </a:rPr>
                          </m:ctrlPr>
                        </m:dPr>
                        <m:e>
                          <m:sSub>
                            <m:sSubPr>
                              <m:ctrlPr>
                                <a:rPr lang="cs-CZ" sz="1700" b="0" i="1">
                                  <a:latin typeface="Cambria Math" panose="02040503050406030204" pitchFamily="18" charset="0"/>
                                </a:rPr>
                              </m:ctrlPr>
                            </m:sSubPr>
                            <m:e>
                              <m:r>
                                <a:rPr lang="cs-CZ" sz="1700" b="0" i="1">
                                  <a:latin typeface="Cambria Math" panose="02040503050406030204" pitchFamily="18" charset="0"/>
                                </a:rPr>
                                <m:t>𝐷</m:t>
                              </m:r>
                            </m:e>
                            <m:sub>
                              <m:r>
                                <a:rPr lang="cs-CZ" sz="1700" b="0" i="1">
                                  <a:latin typeface="Cambria Math" panose="02040503050406030204" pitchFamily="18" charset="0"/>
                                </a:rPr>
                                <m:t>𝑗</m:t>
                              </m:r>
                            </m:sub>
                          </m:sSub>
                          <m:d>
                            <m:dPr>
                              <m:begChr m:val="|"/>
                              <m:endChr m:val=""/>
                              <m:ctrlPr>
                                <a:rPr lang="cs-CZ" sz="1700" b="0" i="1">
                                  <a:latin typeface="Cambria Math" panose="02040503050406030204" pitchFamily="18" charset="0"/>
                                </a:rPr>
                              </m:ctrlPr>
                            </m:dPr>
                            <m:e>
                              <m:sSub>
                                <m:sSubPr>
                                  <m:ctrlPr>
                                    <a:rPr lang="cs-CZ" sz="1700" b="0" i="1">
                                      <a:latin typeface="Cambria Math" panose="02040503050406030204" pitchFamily="18" charset="0"/>
                                    </a:rPr>
                                  </m:ctrlPr>
                                </m:sSubPr>
                                <m:e>
                                  <m:r>
                                    <a:rPr lang="cs-CZ" sz="1700" b="0" i="1">
                                      <a:latin typeface="Cambria Math" panose="02040503050406030204" pitchFamily="18" charset="0"/>
                                    </a:rPr>
                                    <m:t>𝑡</m:t>
                                  </m:r>
                                </m:e>
                                <m:sub>
                                  <m:r>
                                    <a:rPr lang="cs-CZ" sz="1700" b="0" i="0">
                                      <a:latin typeface="Cambria Math" panose="02040503050406030204" pitchFamily="18" charset="0"/>
                                    </a:rPr>
                                    <m:t>1</m:t>
                                  </m:r>
                                  <m:r>
                                    <a:rPr lang="cs-CZ" sz="1700" b="0" i="1">
                                      <a:latin typeface="Cambria Math" panose="02040503050406030204" pitchFamily="18" charset="0"/>
                                    </a:rPr>
                                    <m:t>𝑗</m:t>
                                  </m:r>
                                </m:sub>
                              </m:sSub>
                              <m:r>
                                <a:rPr lang="cs-CZ" sz="1700" b="0" i="0">
                                  <a:latin typeface="Cambria Math" panose="02040503050406030204" pitchFamily="18" charset="0"/>
                                </a:rPr>
                                <m:t>&lt;</m:t>
                              </m:r>
                              <m:sSub>
                                <m:sSubPr>
                                  <m:ctrlPr>
                                    <a:rPr lang="cs-CZ" sz="1700" b="0" i="1">
                                      <a:latin typeface="Cambria Math" panose="02040503050406030204" pitchFamily="18" charset="0"/>
                                    </a:rPr>
                                  </m:ctrlPr>
                                </m:sSubPr>
                                <m:e>
                                  <m:r>
                                    <a:rPr lang="cs-CZ" sz="1700" b="0" i="1">
                                      <a:latin typeface="Cambria Math" panose="02040503050406030204" pitchFamily="18" charset="0"/>
                                    </a:rPr>
                                    <m:t>𝑡</m:t>
                                  </m:r>
                                </m:e>
                                <m:sub>
                                  <m:r>
                                    <a:rPr lang="cs-CZ" sz="1700" b="0" i="0">
                                      <a:latin typeface="Cambria Math" panose="02040503050406030204" pitchFamily="18" charset="0"/>
                                    </a:rPr>
                                    <m:t>2</m:t>
                                  </m:r>
                                  <m:r>
                                    <a:rPr lang="cs-CZ" sz="1700" b="0" i="1">
                                      <a:latin typeface="Cambria Math" panose="02040503050406030204" pitchFamily="18" charset="0"/>
                                    </a:rPr>
                                    <m:t>𝑗</m:t>
                                  </m:r>
                                </m:sub>
                              </m:sSub>
                            </m:e>
                          </m:d>
                        </m:e>
                      </m:d>
                      <m:r>
                        <a:rPr lang="cs-CZ" sz="1700" b="0" i="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E1AEA947-D65C-4CAF-8502-7D0F71CC8B3A}"/>
                  </a:ext>
                </a:extLst>
              </p:cNvPr>
              <p:cNvSpPr>
                <a:spLocks noRot="1" noChangeAspect="1" noMove="1" noResize="1" noEditPoints="1" noAdjustHandles="1" noChangeArrowheads="1" noChangeShapeType="1" noTextEdit="1"/>
              </p:cNvSpPr>
              <p:nvPr/>
            </p:nvSpPr>
            <p:spPr>
              <a:xfrm>
                <a:off x="3287442" y="3318292"/>
                <a:ext cx="2066911" cy="481927"/>
              </a:xfrm>
              <a:prstGeom prst="rect">
                <a:avLst/>
              </a:prstGeom>
              <a:blipFill>
                <a:blip r:embed="rId3"/>
                <a:stretch>
                  <a:fillRect t="-168354" b="-24683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D4520520-7693-400F-B884-DA5F093123D5}"/>
                  </a:ext>
                </a:extLst>
              </p:cNvPr>
              <p:cNvSpPr/>
              <p:nvPr/>
            </p:nvSpPr>
            <p:spPr>
              <a:xfrm>
                <a:off x="5571289" y="3318292"/>
                <a:ext cx="2049279" cy="481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b="1" i="1">
                          <a:latin typeface="Cambria Math" panose="02040503050406030204" pitchFamily="18" charset="0"/>
                        </a:rPr>
                        <m:t>𝑽</m:t>
                      </m:r>
                      <m:r>
                        <a:rPr lang="cs-CZ" sz="1700" b="0" i="0">
                          <a:latin typeface="Cambria Math" panose="02040503050406030204" pitchFamily="18" charset="0"/>
                        </a:rPr>
                        <m:t>=</m:t>
                      </m:r>
                      <m:d>
                        <m:dPr>
                          <m:begChr m:val="{"/>
                          <m:endChr m:val="}"/>
                          <m:ctrlPr>
                            <a:rPr lang="cs-CZ" sz="1700" b="0" i="1">
                              <a:latin typeface="Cambria Math" panose="02040503050406030204" pitchFamily="18" charset="0"/>
                            </a:rPr>
                          </m:ctrlPr>
                        </m:dPr>
                        <m:e>
                          <m:sSub>
                            <m:sSubPr>
                              <m:ctrlPr>
                                <a:rPr lang="cs-CZ" sz="1700" b="0" i="1">
                                  <a:latin typeface="Cambria Math" panose="02040503050406030204" pitchFamily="18" charset="0"/>
                                </a:rPr>
                              </m:ctrlPr>
                            </m:sSubPr>
                            <m:e>
                              <m:r>
                                <a:rPr lang="cs-CZ" sz="1700" b="0" i="1">
                                  <a:latin typeface="Cambria Math" panose="02040503050406030204" pitchFamily="18" charset="0"/>
                                </a:rPr>
                                <m:t>𝐷</m:t>
                              </m:r>
                            </m:e>
                            <m:sub>
                              <m:r>
                                <a:rPr lang="cs-CZ" sz="1700" b="0" i="1">
                                  <a:latin typeface="Cambria Math" panose="02040503050406030204" pitchFamily="18" charset="0"/>
                                </a:rPr>
                                <m:t>𝑗</m:t>
                              </m:r>
                            </m:sub>
                          </m:sSub>
                          <m:d>
                            <m:dPr>
                              <m:begChr m:val="|"/>
                              <m:endChr m:val=""/>
                              <m:ctrlPr>
                                <a:rPr lang="cs-CZ" sz="1700" b="0" i="1">
                                  <a:latin typeface="Cambria Math" panose="02040503050406030204" pitchFamily="18" charset="0"/>
                                </a:rPr>
                              </m:ctrlPr>
                            </m:dPr>
                            <m:e>
                              <m:sSub>
                                <m:sSubPr>
                                  <m:ctrlPr>
                                    <a:rPr lang="cs-CZ" sz="1700" b="0" i="1">
                                      <a:latin typeface="Cambria Math" panose="02040503050406030204" pitchFamily="18" charset="0"/>
                                    </a:rPr>
                                  </m:ctrlPr>
                                </m:sSubPr>
                                <m:e>
                                  <m:r>
                                    <a:rPr lang="cs-CZ" sz="1700" b="0" i="1">
                                      <a:latin typeface="Cambria Math" panose="02040503050406030204" pitchFamily="18" charset="0"/>
                                    </a:rPr>
                                    <m:t>𝑡</m:t>
                                  </m:r>
                                </m:e>
                                <m:sub>
                                  <m:r>
                                    <a:rPr lang="cs-CZ" sz="1700" b="0" i="0">
                                      <a:latin typeface="Cambria Math" panose="02040503050406030204" pitchFamily="18" charset="0"/>
                                    </a:rPr>
                                    <m:t>1</m:t>
                                  </m:r>
                                  <m:r>
                                    <a:rPr lang="cs-CZ" sz="1700" b="0" i="1">
                                      <a:latin typeface="Cambria Math" panose="02040503050406030204" pitchFamily="18" charset="0"/>
                                    </a:rPr>
                                    <m:t>𝑗</m:t>
                                  </m:r>
                                </m:sub>
                              </m:sSub>
                              <m:r>
                                <a:rPr lang="cs-CZ" sz="1700" b="0" i="0">
                                  <a:latin typeface="Cambria Math" panose="02040503050406030204" pitchFamily="18" charset="0"/>
                                </a:rPr>
                                <m:t>≥</m:t>
                              </m:r>
                              <m:sSub>
                                <m:sSubPr>
                                  <m:ctrlPr>
                                    <a:rPr lang="cs-CZ" sz="1700" b="0" i="1">
                                      <a:latin typeface="Cambria Math" panose="02040503050406030204" pitchFamily="18" charset="0"/>
                                    </a:rPr>
                                  </m:ctrlPr>
                                </m:sSubPr>
                                <m:e>
                                  <m:r>
                                    <a:rPr lang="cs-CZ" sz="1700" b="0" i="1">
                                      <a:latin typeface="Cambria Math" panose="02040503050406030204" pitchFamily="18" charset="0"/>
                                    </a:rPr>
                                    <m:t>𝑡</m:t>
                                  </m:r>
                                </m:e>
                                <m:sub>
                                  <m:r>
                                    <a:rPr lang="cs-CZ" sz="1700" b="0" i="0">
                                      <a:latin typeface="Cambria Math" panose="02040503050406030204" pitchFamily="18" charset="0"/>
                                    </a:rPr>
                                    <m:t>2</m:t>
                                  </m:r>
                                  <m:r>
                                    <a:rPr lang="cs-CZ" sz="1700" b="0" i="1">
                                      <a:latin typeface="Cambria Math" panose="02040503050406030204" pitchFamily="18" charset="0"/>
                                    </a:rPr>
                                    <m:t>𝑗</m:t>
                                  </m:r>
                                </m:sub>
                              </m:sSub>
                            </m:e>
                          </m:d>
                        </m:e>
                      </m:d>
                      <m:r>
                        <a:rPr lang="cs-CZ" sz="1700" b="0" i="0">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D4520520-7693-400F-B884-DA5F093123D5}"/>
                  </a:ext>
                </a:extLst>
              </p:cNvPr>
              <p:cNvSpPr>
                <a:spLocks noRot="1" noChangeAspect="1" noMove="1" noResize="1" noEditPoints="1" noAdjustHandles="1" noChangeArrowheads="1" noChangeShapeType="1" noTextEdit="1"/>
              </p:cNvSpPr>
              <p:nvPr/>
            </p:nvSpPr>
            <p:spPr>
              <a:xfrm>
                <a:off x="5571289" y="3318292"/>
                <a:ext cx="2049279" cy="481927"/>
              </a:xfrm>
              <a:prstGeom prst="rect">
                <a:avLst/>
              </a:prstGeom>
              <a:blipFill>
                <a:blip r:embed="rId4"/>
                <a:stretch>
                  <a:fillRect t="-168354" b="-246835"/>
                </a:stretch>
              </a:blipFill>
            </p:spPr>
            <p:txBody>
              <a:bodyPr/>
              <a:lstStyle/>
              <a:p>
                <a:r>
                  <a:rPr lang="cs-CZ">
                    <a:noFill/>
                  </a:rPr>
                  <a:t> </a:t>
                </a:r>
              </a:p>
            </p:txBody>
          </p:sp>
        </mc:Fallback>
      </mc:AlternateContent>
    </p:spTree>
    <p:extLst>
      <p:ext uri="{BB962C8B-B14F-4D97-AF65-F5344CB8AC3E}">
        <p14:creationId xmlns:p14="http://schemas.microsoft.com/office/powerpoint/2010/main" val="15941053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68884"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Flow shop scheduling</a:t>
                </a:r>
              </a:p>
              <a:p>
                <a:pPr marL="896400" lvl="1" indent="-284400">
                  <a:lnSpc>
                    <a:spcPct val="110000"/>
                  </a:lnSpc>
                </a:pPr>
                <a:r>
                  <a:rPr lang="en-US">
                    <a:ea typeface="Cambria Math" panose="02040503050406030204" pitchFamily="18" charset="0"/>
                  </a:rPr>
                  <a:t>Model</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 </m:t>
                        </m:r>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𝐹</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𝑚</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𝐶</m:t>
                        </m:r>
                      </m:e>
                      <m:sub>
                        <m:r>
                          <m:rPr>
                            <m:sty m:val="p"/>
                          </m:rPr>
                          <a:rPr lang="en-US" sz="1700" i="1" smtClean="0">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en-US">
                    <a:latin typeface="Cambria Math" panose="02040503050406030204" pitchFamily="18" charset="0"/>
                    <a:ea typeface="Cambria Math" panose="02040503050406030204" pitchFamily="18" charset="0"/>
                  </a:rPr>
                  <a:t> </a:t>
                </a:r>
                <a:r>
                  <a:rPr lang="en-US">
                    <a:ea typeface="Times New Roman" panose="02020603050405020304" pitchFamily="18" charset="0"/>
                  </a:rPr>
                  <a:t>– continued</a:t>
                </a:r>
                <a:endParaRPr lang="en-US">
                  <a:latin typeface="Cambria Math" panose="02040503050406030204" pitchFamily="18" charset="0"/>
                  <a:ea typeface="Cambria Math" panose="02040503050406030204" pitchFamily="18" charset="0"/>
                </a:endParaRPr>
              </a:p>
              <a:p>
                <a:pPr marL="1278000" lvl="1" indent="-284400">
                  <a:lnSpc>
                    <a:spcPct val="110000"/>
                  </a:lnSpc>
                </a:pPr>
                <a:r>
                  <a:rPr lang="en-US">
                    <a:ea typeface="Times New Roman" panose="02020603050405020304" pitchFamily="18" charset="0"/>
                  </a:rPr>
                  <a:t>Example</a:t>
                </a:r>
              </a:p>
              <a:p>
                <a:pPr marL="1656000" lvl="1" indent="-284400">
                  <a:lnSpc>
                    <a:spcPct val="110000"/>
                  </a:lnSpc>
                </a:pPr>
                <a:r>
                  <a:rPr lang="en-US">
                    <a:ea typeface="Cambria Math" panose="02040503050406030204" pitchFamily="18" charset="0"/>
                  </a:rPr>
                  <a:t>Let 6 jobs be given, which must be scheduled to 2 serially arranged machines. The table shows the processing times (in min) of the jobs on both machines. The objective is to minimize the completion time of all batches.</a:t>
                </a:r>
                <a:endParaRPr lang="en-US">
                  <a:ea typeface="Times New Roman" panose="020206030504050203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68884" cy="4891367"/>
              </a:xfrm>
              <a:blipFill>
                <a:blip r:embed="rId2"/>
                <a:stretch>
                  <a:fillRect l="-227" t="-249" r="-623"/>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3" name="Obrázek 2">
            <a:extLst>
              <a:ext uri="{FF2B5EF4-FFF2-40B4-BE49-F238E27FC236}">
                <a16:creationId xmlns:a16="http://schemas.microsoft.com/office/drawing/2014/main" id="{DF1427B6-8789-462B-A9E4-59C0D9123305}"/>
              </a:ext>
            </a:extLst>
          </p:cNvPr>
          <p:cNvPicPr>
            <a:picLocks noChangeAspect="1"/>
          </p:cNvPicPr>
          <p:nvPr/>
        </p:nvPicPr>
        <p:blipFill>
          <a:blip r:embed="rId3"/>
          <a:stretch>
            <a:fillRect/>
          </a:stretch>
        </p:blipFill>
        <p:spPr>
          <a:xfrm>
            <a:off x="2863964" y="3606115"/>
            <a:ext cx="3803624" cy="974225"/>
          </a:xfrm>
          <a:prstGeom prst="rect">
            <a:avLst/>
          </a:prstGeom>
        </p:spPr>
      </p:pic>
    </p:spTree>
    <p:extLst>
      <p:ext uri="{BB962C8B-B14F-4D97-AF65-F5344CB8AC3E}">
        <p14:creationId xmlns:p14="http://schemas.microsoft.com/office/powerpoint/2010/main" val="342305737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0768884" cy="4891367"/>
              </a:xfrm>
            </p:spPr>
            <p:txBody>
              <a:bodyPr>
                <a:noAutofit/>
              </a:bodyPr>
              <a:lstStyle/>
              <a:p>
                <a:pPr marL="285750" lvl="0" indent="-285750">
                  <a:lnSpc>
                    <a:spcPct val="110000"/>
                  </a:lnSpc>
                  <a:buFont typeface="Wingdings" panose="05000000000000000000" pitchFamily="2" charset="2"/>
                  <a:buChar char="§"/>
                </a:pPr>
                <a:r>
                  <a:rPr lang="pt-BR" dirty="0">
                    <a:solidFill>
                      <a:srgbClr val="4BA82E"/>
                    </a:solidFill>
                    <a:ea typeface="Cambria Math" panose="02040503050406030204" pitchFamily="18" charset="0"/>
                  </a:rPr>
                  <a:t>Flow shop scheduling</a:t>
                </a:r>
                <a:endParaRPr lang="pl-PL" dirty="0">
                  <a:solidFill>
                    <a:srgbClr val="4BA82E"/>
                  </a:solidFill>
                  <a:ea typeface="Cambria Math" panose="02040503050406030204" pitchFamily="18" charset="0"/>
                </a:endParaRPr>
              </a:p>
              <a:p>
                <a:pPr marL="896400" lvl="1" indent="-284400">
                  <a:lnSpc>
                    <a:spcPct val="110000"/>
                  </a:lnSpc>
                </a:pPr>
                <a:r>
                  <a:rPr lang="cs-CZ" dirty="0">
                    <a:ea typeface="Cambria Math" panose="02040503050406030204" pitchFamily="18" charset="0"/>
                  </a:rPr>
                  <a:t>Model</a:t>
                </a:r>
                <a14:m>
                  <m:oMath xmlns:m="http://schemas.openxmlformats.org/officeDocument/2006/math">
                    <m:sSub>
                      <m:sSubPr>
                        <m:ctrlPr>
                          <a:rPr lang="cs-CZ" sz="1700" i="1">
                            <a:latin typeface="Cambria Math" panose="02040503050406030204" pitchFamily="18" charset="0"/>
                          </a:rPr>
                        </m:ctrlPr>
                      </m:sSubPr>
                      <m:e>
                        <m:r>
                          <a:rPr lang="cs-CZ" sz="1700" b="0" i="1" smtClean="0">
                            <a:latin typeface="Cambria Math" panose="02040503050406030204" pitchFamily="18" charset="0"/>
                          </a:rPr>
                          <m:t> </m:t>
                        </m:r>
                        <m:r>
                          <a:rPr lang="cs-CZ" sz="1700" i="1">
                            <a:latin typeface="Cambria Math" panose="02040503050406030204" pitchFamily="18" charset="0"/>
                            <a:ea typeface="Times New Roman" panose="02020603050405020304" pitchFamily="18" charset="0"/>
                            <a:cs typeface="Times New Roman" panose="02020603050405020304" pitchFamily="18" charset="0"/>
                          </a:rPr>
                          <m:t>𝐹</m:t>
                        </m:r>
                      </m:e>
                      <m:sub>
                        <m:r>
                          <a:rPr lang="cs-CZ" sz="1700" i="1">
                            <a:latin typeface="Cambria Math" panose="02040503050406030204" pitchFamily="18" charset="0"/>
                            <a:ea typeface="Times New Roman" panose="02020603050405020304" pitchFamily="18" charset="0"/>
                            <a:cs typeface="Times New Roman" panose="02020603050405020304" pitchFamily="18" charset="0"/>
                          </a:rPr>
                          <m:t>𝑚</m:t>
                        </m:r>
                      </m:sub>
                    </m:sSub>
                    <m:r>
                      <a:rPr lang="cs-CZ" sz="17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ea typeface="Times New Roman" panose="02020603050405020304" pitchFamily="18" charset="0"/>
                            <a:cs typeface="Times New Roman" panose="02020603050405020304" pitchFamily="18" charset="0"/>
                          </a:rPr>
                          <m:t>𝐶</m:t>
                        </m:r>
                      </m:e>
                      <m:sub>
                        <m:r>
                          <m:rPr>
                            <m:sty m:val="p"/>
                          </m:rPr>
                          <a:rPr lang="cs-CZ" sz="1700" i="1">
                            <a:latin typeface="Cambria Math" panose="02040503050406030204" pitchFamily="18" charset="0"/>
                            <a:ea typeface="Times New Roman" panose="02020603050405020304" pitchFamily="18" charset="0"/>
                            <a:cs typeface="Times New Roman" panose="02020603050405020304" pitchFamily="18" charset="0"/>
                          </a:rPr>
                          <m:t>max</m:t>
                        </m:r>
                      </m:sub>
                    </m:sSub>
                  </m:oMath>
                </a14:m>
                <a:r>
                  <a:rPr lang="cs-CZ" dirty="0">
                    <a:latin typeface="Cambria Math" panose="02040503050406030204" pitchFamily="18" charset="0"/>
                    <a:ea typeface="Cambria Math" panose="02040503050406030204" pitchFamily="18" charset="0"/>
                  </a:rPr>
                  <a:t> </a:t>
                </a:r>
                <a:r>
                  <a:rPr lang="cs-CZ" dirty="0">
                    <a:ea typeface="Times New Roman" panose="02020603050405020304" pitchFamily="18" charset="0"/>
                  </a:rPr>
                  <a:t>– </a:t>
                </a:r>
                <a:r>
                  <a:rPr lang="cs-CZ" dirty="0" err="1">
                    <a:ea typeface="Times New Roman" panose="02020603050405020304" pitchFamily="18" charset="0"/>
                  </a:rPr>
                  <a:t>continued</a:t>
                </a:r>
                <a:endParaRPr lang="cs-CZ" dirty="0">
                  <a:latin typeface="Cambria Math" panose="02040503050406030204" pitchFamily="18" charset="0"/>
                  <a:ea typeface="Cambria Math" panose="02040503050406030204" pitchFamily="18" charset="0"/>
                </a:endParaRPr>
              </a:p>
              <a:p>
                <a:pPr marL="1278000" lvl="1" indent="-284400">
                  <a:lnSpc>
                    <a:spcPct val="110000"/>
                  </a:lnSpc>
                </a:pPr>
                <a:r>
                  <a:rPr lang="cs-CZ" dirty="0" err="1">
                    <a:ea typeface="Times New Roman" panose="02020603050405020304" pitchFamily="18" charset="0"/>
                  </a:rPr>
                  <a:t>Example</a:t>
                </a:r>
                <a:r>
                  <a:rPr lang="cs-CZ" dirty="0">
                    <a:ea typeface="Times New Roman" panose="02020603050405020304" pitchFamily="18" charset="0"/>
                  </a:rPr>
                  <a:t> – </a:t>
                </a:r>
                <a:r>
                  <a:rPr lang="cs-CZ" dirty="0" err="1">
                    <a:ea typeface="Times New Roman" panose="02020603050405020304" pitchFamily="18" charset="0"/>
                  </a:rPr>
                  <a:t>continued</a:t>
                </a:r>
                <a:endParaRPr lang="cs-CZ" dirty="0">
                  <a:ea typeface="Times New Roman" panose="02020603050405020304" pitchFamily="18" charset="0"/>
                </a:endParaRPr>
              </a:p>
              <a:p>
                <a:pPr marL="1656000" lvl="1" indent="-284400">
                  <a:lnSpc>
                    <a:spcPct val="110000"/>
                  </a:lnSpc>
                </a:pPr>
                <a:r>
                  <a:rPr lang="cs-CZ" dirty="0">
                    <a:ea typeface="Cambria Math" panose="02040503050406030204" pitchFamily="18" charset="0"/>
                  </a:rPr>
                  <a:t>Step 1</a:t>
                </a:r>
              </a:p>
              <a:p>
                <a:pPr marL="1656000" lvl="1" indent="-284400">
                  <a:lnSpc>
                    <a:spcPct val="110000"/>
                  </a:lnSpc>
                </a:pPr>
                <a:endParaRPr lang="cs-CZ" dirty="0">
                  <a:ea typeface="Cambria Math" panose="02040503050406030204" pitchFamily="18" charset="0"/>
                </a:endParaRPr>
              </a:p>
              <a:p>
                <a:pPr marL="1656000" lvl="1" indent="-284400">
                  <a:lnSpc>
                    <a:spcPct val="110000"/>
                  </a:lnSpc>
                </a:pPr>
                <a:r>
                  <a:rPr lang="cs-CZ" dirty="0">
                    <a:ea typeface="Cambria Math" panose="02040503050406030204" pitchFamily="18" charset="0"/>
                  </a:rPr>
                  <a:t>Step 2</a:t>
                </a:r>
              </a:p>
              <a:p>
                <a:pPr marL="1656000" lvl="1" indent="-284400">
                  <a:lnSpc>
                    <a:spcPct val="110000"/>
                  </a:lnSpc>
                </a:pPr>
                <a:endParaRPr lang="cs-CZ" dirty="0">
                  <a:ea typeface="Cambria Math" panose="02040503050406030204" pitchFamily="18" charset="0"/>
                </a:endParaRPr>
              </a:p>
              <a:p>
                <a:pPr marL="1656000" lvl="1" indent="-284400">
                  <a:lnSpc>
                    <a:spcPct val="110000"/>
                  </a:lnSpc>
                </a:pPr>
                <a:r>
                  <a:rPr lang="cs-CZ" dirty="0">
                    <a:ea typeface="Cambria Math" panose="02040503050406030204" pitchFamily="18" charset="0"/>
                  </a:rPr>
                  <a:t>Step 3</a:t>
                </a:r>
              </a:p>
              <a:p>
                <a:pPr marL="1278000" lvl="1" indent="-284400">
                  <a:lnSpc>
                    <a:spcPct val="110000"/>
                  </a:lnSpc>
                </a:pPr>
                <a:endParaRPr lang="cs-CZ" dirty="0">
                  <a:ea typeface="Times New Roman" panose="020206030504050203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5"/>
                <a:ext cx="10768884" cy="4891367"/>
              </a:xfrm>
              <a:blipFill>
                <a:blip r:embed="rId2"/>
                <a:stretch>
                  <a:fillRect l="-227" t="-249"/>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cs-CZ" dirty="0" err="1"/>
              <a:t>Production</a:t>
            </a:r>
            <a:r>
              <a:rPr lang="cs-CZ" dirty="0"/>
              <a:t> </a:t>
            </a:r>
            <a:r>
              <a:rPr lang="cs-CZ" dirty="0" err="1"/>
              <a:t>scheduling</a:t>
            </a:r>
            <a:endParaRPr lang="en-US" dirty="0"/>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3" name="Obrázek 2">
            <a:extLst>
              <a:ext uri="{FF2B5EF4-FFF2-40B4-BE49-F238E27FC236}">
                <a16:creationId xmlns:a16="http://schemas.microsoft.com/office/drawing/2014/main" id="{DF1427B6-8789-462B-A9E4-59C0D9123305}"/>
              </a:ext>
            </a:extLst>
          </p:cNvPr>
          <p:cNvPicPr>
            <a:picLocks noChangeAspect="1"/>
          </p:cNvPicPr>
          <p:nvPr/>
        </p:nvPicPr>
        <p:blipFill>
          <a:blip r:embed="rId3"/>
          <a:stretch>
            <a:fillRect/>
          </a:stretch>
        </p:blipFill>
        <p:spPr>
          <a:xfrm>
            <a:off x="6001084" y="2526048"/>
            <a:ext cx="3803624" cy="974225"/>
          </a:xfrm>
          <a:prstGeom prst="rect">
            <a:avLst/>
          </a:prstGeom>
        </p:spPr>
      </p:pic>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C4453B5D-6AFF-4297-8629-23FA12564504}"/>
                  </a:ext>
                </a:extLst>
              </p:cNvPr>
              <p:cNvSpPr/>
              <p:nvPr/>
            </p:nvSpPr>
            <p:spPr>
              <a:xfrm>
                <a:off x="2888249" y="2654089"/>
                <a:ext cx="2824078" cy="718145"/>
              </a:xfrm>
              <a:prstGeom prst="rect">
                <a:avLst/>
              </a:prstGeom>
            </p:spPr>
            <p:txBody>
              <a:bodyPr wrap="square">
                <a:spAutoFit/>
              </a:bodyPr>
              <a:lstStyle/>
              <a:p>
                <a:pPr>
                  <a:spcAft>
                    <a:spcPts val="200"/>
                  </a:spcAft>
                </a:pPr>
                <a14:m>
                  <m:oMathPara xmlns:m="http://schemas.openxmlformats.org/officeDocument/2006/math">
                    <m:oMathParaPr>
                      <m:jc m:val="left"/>
                    </m:oMathParaPr>
                    <m:oMath xmlns:m="http://schemas.openxmlformats.org/officeDocument/2006/math">
                      <m:r>
                        <a:rPr lang="cs-CZ" sz="1700" b="1" i="1">
                          <a:latin typeface="Cambria Math" panose="02040503050406030204" pitchFamily="18" charset="0"/>
                          <a:ea typeface="Cambria Math" panose="02040503050406030204" pitchFamily="18" charset="0"/>
                        </a:rPr>
                        <m:t>𝑼</m:t>
                      </m:r>
                      <m:r>
                        <a:rPr lang="cs-CZ" sz="1700" i="1">
                          <a:effectLst/>
                          <a:latin typeface="Cambria Math" panose="02040503050406030204" pitchFamily="18" charset="0"/>
                          <a:ea typeface="Cambria Math" panose="02040503050406030204" pitchFamily="18" charset="0"/>
                        </a:rPr>
                        <m:t>=</m:t>
                      </m:r>
                      <m:d>
                        <m:dPr>
                          <m:begChr m:val="{"/>
                          <m:endChr m:val="}"/>
                          <m:ctrlPr>
                            <a:rPr lang="cs-CZ" sz="1700" i="1">
                              <a:effectLst/>
                              <a:latin typeface="Cambria Math" panose="02040503050406030204" pitchFamily="18" charset="0"/>
                              <a:ea typeface="Cambria Math" panose="02040503050406030204" pitchFamily="18" charset="0"/>
                            </a:rPr>
                          </m:ctrlPr>
                        </m:dPr>
                        <m:e>
                          <m:sSub>
                            <m:sSubPr>
                              <m:ctrlPr>
                                <a:rPr lang="cs-CZ" sz="1700" i="1">
                                  <a:effectLst/>
                                  <a:latin typeface="Cambria Math" panose="02040503050406030204" pitchFamily="18" charset="0"/>
                                  <a:ea typeface="Cambria Math" panose="02040503050406030204" pitchFamily="18" charset="0"/>
                                </a:rPr>
                              </m:ctrlPr>
                            </m:sSubPr>
                            <m:e>
                              <m:r>
                                <a:rPr lang="cs-CZ" sz="1700" i="1">
                                  <a:effectLst/>
                                  <a:latin typeface="Cambria Math" panose="02040503050406030204" pitchFamily="18" charset="0"/>
                                  <a:ea typeface="Cambria Math" panose="02040503050406030204" pitchFamily="18" charset="0"/>
                                </a:rPr>
                                <m:t>𝐷</m:t>
                              </m:r>
                            </m:e>
                            <m:sub>
                              <m:r>
                                <a:rPr lang="cs-CZ" sz="1700" i="1">
                                  <a:effectLst/>
                                  <a:latin typeface="Cambria Math" panose="02040503050406030204" pitchFamily="18" charset="0"/>
                                  <a:ea typeface="Cambria Math" panose="02040503050406030204" pitchFamily="18" charset="0"/>
                                </a:rPr>
                                <m:t>2</m:t>
                              </m:r>
                            </m:sub>
                          </m:sSub>
                          <m:r>
                            <a:rPr lang="cs-CZ" sz="1700" i="1">
                              <a:effectLst/>
                              <a:latin typeface="Cambria Math" panose="02040503050406030204" pitchFamily="18" charset="0"/>
                              <a:ea typeface="Cambria Math" panose="02040503050406030204" pitchFamily="18" charset="0"/>
                            </a:rPr>
                            <m:t>,</m:t>
                          </m:r>
                          <m:sSub>
                            <m:sSubPr>
                              <m:ctrlPr>
                                <a:rPr lang="cs-CZ" sz="1700" i="1">
                                  <a:effectLst/>
                                  <a:latin typeface="Cambria Math" panose="02040503050406030204" pitchFamily="18" charset="0"/>
                                  <a:ea typeface="Cambria Math" panose="02040503050406030204" pitchFamily="18" charset="0"/>
                                </a:rPr>
                              </m:ctrlPr>
                            </m:sSubPr>
                            <m:e>
                              <m:r>
                                <a:rPr lang="cs-CZ" sz="1700" i="1">
                                  <a:effectLst/>
                                  <a:latin typeface="Cambria Math" panose="02040503050406030204" pitchFamily="18" charset="0"/>
                                  <a:ea typeface="Cambria Math" panose="02040503050406030204" pitchFamily="18" charset="0"/>
                                </a:rPr>
                                <m:t>𝐷</m:t>
                              </m:r>
                            </m:e>
                            <m:sub>
                              <m:r>
                                <a:rPr lang="cs-CZ" sz="1700" i="1">
                                  <a:effectLst/>
                                  <a:latin typeface="Cambria Math" panose="02040503050406030204" pitchFamily="18" charset="0"/>
                                  <a:ea typeface="Cambria Math" panose="02040503050406030204" pitchFamily="18" charset="0"/>
                                </a:rPr>
                                <m:t>3</m:t>
                              </m:r>
                            </m:sub>
                          </m:sSub>
                          <m:r>
                            <a:rPr lang="cs-CZ" sz="1700" i="1">
                              <a:effectLst/>
                              <a:latin typeface="Cambria Math" panose="02040503050406030204" pitchFamily="18" charset="0"/>
                              <a:ea typeface="Cambria Math" panose="02040503050406030204" pitchFamily="18" charset="0"/>
                            </a:rPr>
                            <m:t>,</m:t>
                          </m:r>
                          <m:sSub>
                            <m:sSubPr>
                              <m:ctrlPr>
                                <a:rPr lang="cs-CZ" sz="1700" i="1">
                                  <a:effectLst/>
                                  <a:latin typeface="Cambria Math" panose="02040503050406030204" pitchFamily="18" charset="0"/>
                                  <a:ea typeface="Cambria Math" panose="02040503050406030204" pitchFamily="18" charset="0"/>
                                </a:rPr>
                              </m:ctrlPr>
                            </m:sSubPr>
                            <m:e>
                              <m:r>
                                <a:rPr lang="cs-CZ" sz="1700" i="1">
                                  <a:effectLst/>
                                  <a:latin typeface="Cambria Math" panose="02040503050406030204" pitchFamily="18" charset="0"/>
                                  <a:ea typeface="Cambria Math" panose="02040503050406030204" pitchFamily="18" charset="0"/>
                                </a:rPr>
                                <m:t>𝐷</m:t>
                              </m:r>
                            </m:e>
                            <m:sub>
                              <m:r>
                                <a:rPr lang="cs-CZ" sz="1700" i="1">
                                  <a:effectLst/>
                                  <a:latin typeface="Cambria Math" panose="02040503050406030204" pitchFamily="18" charset="0"/>
                                  <a:ea typeface="Cambria Math" panose="02040503050406030204" pitchFamily="18" charset="0"/>
                                </a:rPr>
                                <m:t>5</m:t>
                              </m:r>
                            </m:sub>
                          </m:sSub>
                          <m:r>
                            <a:rPr lang="cs-CZ" sz="1700" i="1">
                              <a:effectLst/>
                              <a:latin typeface="Cambria Math" panose="02040503050406030204" pitchFamily="18" charset="0"/>
                              <a:ea typeface="Cambria Math" panose="02040503050406030204" pitchFamily="18" charset="0"/>
                            </a:rPr>
                            <m:t> </m:t>
                          </m:r>
                        </m:e>
                      </m:d>
                      <m:r>
                        <a:rPr lang="cs-CZ" sz="1700" i="1">
                          <a:effectLst/>
                          <a:latin typeface="Cambria Math" panose="02040503050406030204" pitchFamily="18" charset="0"/>
                          <a:ea typeface="Cambria Math" panose="02040503050406030204" pitchFamily="18" charset="0"/>
                        </a:rPr>
                        <m:t>,</m:t>
                      </m:r>
                    </m:oMath>
                  </m:oMathPara>
                </a14:m>
                <a:endParaRPr lang="cs-CZ" sz="1700" dirty="0">
                  <a:effectLst/>
                  <a:latin typeface="Cambria Math" panose="02040503050406030204" pitchFamily="18" charset="0"/>
                  <a:ea typeface="Cambria Math" panose="02040503050406030204" pitchFamily="18" charset="0"/>
                </a:endParaRPr>
              </a:p>
              <a:p>
                <a:pPr>
                  <a:spcAft>
                    <a:spcPts val="600"/>
                  </a:spcAft>
                </a:pPr>
                <a14:m>
                  <m:oMathPara xmlns:m="http://schemas.openxmlformats.org/officeDocument/2006/math">
                    <m:oMathParaPr>
                      <m:jc m:val="left"/>
                    </m:oMathParaPr>
                    <m:oMath xmlns:m="http://schemas.openxmlformats.org/officeDocument/2006/math">
                      <m:r>
                        <a:rPr lang="cs-CZ" sz="1700" b="1" i="1">
                          <a:effectLst/>
                          <a:latin typeface="Cambria Math" panose="02040503050406030204" pitchFamily="18" charset="0"/>
                          <a:ea typeface="Cambria Math" panose="02040503050406030204" pitchFamily="18" charset="0"/>
                        </a:rPr>
                        <m:t>𝑽</m:t>
                      </m:r>
                      <m:r>
                        <a:rPr lang="cs-CZ" sz="1700" i="1">
                          <a:effectLst/>
                          <a:latin typeface="Cambria Math" panose="02040503050406030204" pitchFamily="18" charset="0"/>
                          <a:ea typeface="Cambria Math" panose="02040503050406030204" pitchFamily="18" charset="0"/>
                        </a:rPr>
                        <m:t>=</m:t>
                      </m:r>
                      <m:d>
                        <m:dPr>
                          <m:begChr m:val="{"/>
                          <m:endChr m:val="}"/>
                          <m:ctrlPr>
                            <a:rPr lang="cs-CZ" sz="1700" i="1">
                              <a:effectLst/>
                              <a:latin typeface="Cambria Math" panose="02040503050406030204" pitchFamily="18" charset="0"/>
                              <a:ea typeface="Cambria Math" panose="02040503050406030204" pitchFamily="18" charset="0"/>
                            </a:rPr>
                          </m:ctrlPr>
                        </m:dPr>
                        <m:e>
                          <m:sSub>
                            <m:sSubPr>
                              <m:ctrlPr>
                                <a:rPr lang="cs-CZ" sz="1700" i="1">
                                  <a:effectLst/>
                                  <a:latin typeface="Cambria Math" panose="02040503050406030204" pitchFamily="18" charset="0"/>
                                  <a:ea typeface="Cambria Math" panose="02040503050406030204" pitchFamily="18" charset="0"/>
                                </a:rPr>
                              </m:ctrlPr>
                            </m:sSubPr>
                            <m:e>
                              <m:r>
                                <a:rPr lang="cs-CZ" sz="1700" i="1">
                                  <a:effectLst/>
                                  <a:latin typeface="Cambria Math" panose="02040503050406030204" pitchFamily="18" charset="0"/>
                                  <a:ea typeface="Cambria Math" panose="02040503050406030204" pitchFamily="18" charset="0"/>
                                </a:rPr>
                                <m:t>𝐷</m:t>
                              </m:r>
                            </m:e>
                            <m:sub>
                              <m:r>
                                <a:rPr lang="cs-CZ" sz="1700" i="1">
                                  <a:effectLst/>
                                  <a:latin typeface="Cambria Math" panose="02040503050406030204" pitchFamily="18" charset="0"/>
                                  <a:ea typeface="Cambria Math" panose="02040503050406030204" pitchFamily="18" charset="0"/>
                                </a:rPr>
                                <m:t>1</m:t>
                              </m:r>
                            </m:sub>
                          </m:sSub>
                          <m:r>
                            <a:rPr lang="cs-CZ" sz="1700" i="1">
                              <a:effectLst/>
                              <a:latin typeface="Cambria Math" panose="02040503050406030204" pitchFamily="18" charset="0"/>
                              <a:ea typeface="Cambria Math" panose="02040503050406030204" pitchFamily="18" charset="0"/>
                            </a:rPr>
                            <m:t>,</m:t>
                          </m:r>
                          <m:sSub>
                            <m:sSubPr>
                              <m:ctrlPr>
                                <a:rPr lang="cs-CZ" sz="1700" i="1">
                                  <a:effectLst/>
                                  <a:latin typeface="Cambria Math" panose="02040503050406030204" pitchFamily="18" charset="0"/>
                                  <a:ea typeface="Cambria Math" panose="02040503050406030204" pitchFamily="18" charset="0"/>
                                </a:rPr>
                              </m:ctrlPr>
                            </m:sSubPr>
                            <m:e>
                              <m:r>
                                <a:rPr lang="cs-CZ" sz="1700" i="1">
                                  <a:effectLst/>
                                  <a:latin typeface="Cambria Math" panose="02040503050406030204" pitchFamily="18" charset="0"/>
                                  <a:ea typeface="Cambria Math" panose="02040503050406030204" pitchFamily="18" charset="0"/>
                                </a:rPr>
                                <m:t>𝐷</m:t>
                              </m:r>
                            </m:e>
                            <m:sub>
                              <m:r>
                                <a:rPr lang="cs-CZ" sz="1700" i="1">
                                  <a:effectLst/>
                                  <a:latin typeface="Cambria Math" panose="02040503050406030204" pitchFamily="18" charset="0"/>
                                  <a:ea typeface="Cambria Math" panose="02040503050406030204" pitchFamily="18" charset="0"/>
                                </a:rPr>
                                <m:t>4</m:t>
                              </m:r>
                            </m:sub>
                          </m:sSub>
                          <m:r>
                            <a:rPr lang="cs-CZ" sz="1700" i="1">
                              <a:effectLst/>
                              <a:latin typeface="Cambria Math" panose="02040503050406030204" pitchFamily="18" charset="0"/>
                              <a:ea typeface="Cambria Math" panose="02040503050406030204" pitchFamily="18" charset="0"/>
                            </a:rPr>
                            <m:t>,</m:t>
                          </m:r>
                          <m:sSub>
                            <m:sSubPr>
                              <m:ctrlPr>
                                <a:rPr lang="cs-CZ" sz="1700" i="1">
                                  <a:effectLst/>
                                  <a:latin typeface="Cambria Math" panose="02040503050406030204" pitchFamily="18" charset="0"/>
                                  <a:ea typeface="Cambria Math" panose="02040503050406030204" pitchFamily="18" charset="0"/>
                                </a:rPr>
                              </m:ctrlPr>
                            </m:sSubPr>
                            <m:e>
                              <m:r>
                                <a:rPr lang="cs-CZ" sz="1700" i="1">
                                  <a:effectLst/>
                                  <a:latin typeface="Cambria Math" panose="02040503050406030204" pitchFamily="18" charset="0"/>
                                  <a:ea typeface="Cambria Math" panose="02040503050406030204" pitchFamily="18" charset="0"/>
                                </a:rPr>
                                <m:t>𝐷</m:t>
                              </m:r>
                            </m:e>
                            <m:sub>
                              <m:r>
                                <a:rPr lang="cs-CZ" sz="1700" i="1">
                                  <a:effectLst/>
                                  <a:latin typeface="Cambria Math" panose="02040503050406030204" pitchFamily="18" charset="0"/>
                                  <a:ea typeface="Cambria Math" panose="02040503050406030204" pitchFamily="18" charset="0"/>
                                </a:rPr>
                                <m:t>6</m:t>
                              </m:r>
                            </m:sub>
                          </m:sSub>
                          <m:r>
                            <a:rPr lang="cs-CZ" sz="1700" i="1">
                              <a:effectLst/>
                              <a:latin typeface="Cambria Math" panose="02040503050406030204" pitchFamily="18" charset="0"/>
                              <a:ea typeface="Cambria Math" panose="02040503050406030204" pitchFamily="18" charset="0"/>
                            </a:rPr>
                            <m:t> </m:t>
                          </m:r>
                        </m:e>
                      </m:d>
                      <m:r>
                        <a:rPr lang="cs-CZ" sz="1700" i="1">
                          <a:effectLst/>
                          <a:latin typeface="Cambria Math" panose="02040503050406030204" pitchFamily="18" charset="0"/>
                          <a:ea typeface="Cambria Math" panose="02040503050406030204" pitchFamily="18" charset="0"/>
                        </a:rPr>
                        <m:t>.</m:t>
                      </m:r>
                    </m:oMath>
                  </m:oMathPara>
                </a14:m>
                <a:endParaRPr lang="cs-CZ" sz="1700" dirty="0">
                  <a:effectLst/>
                  <a:latin typeface="Cambria Math" panose="02040503050406030204" pitchFamily="18" charset="0"/>
                  <a:ea typeface="Cambria Math" panose="02040503050406030204" pitchFamily="18" charset="0"/>
                </a:endParaRPr>
              </a:p>
            </p:txBody>
          </p:sp>
        </mc:Choice>
        <mc:Fallback xmlns="">
          <p:sp>
            <p:nvSpPr>
              <p:cNvPr id="11" name="Obdélník 10">
                <a:extLst>
                  <a:ext uri="{FF2B5EF4-FFF2-40B4-BE49-F238E27FC236}">
                    <a16:creationId xmlns:a16="http://schemas.microsoft.com/office/drawing/2014/main" id="{C4453B5D-6AFF-4297-8629-23FA12564504}"/>
                  </a:ext>
                </a:extLst>
              </p:cNvPr>
              <p:cNvSpPr>
                <a:spLocks noRot="1" noChangeAspect="1" noMove="1" noResize="1" noEditPoints="1" noAdjustHandles="1" noChangeArrowheads="1" noChangeShapeType="1" noTextEdit="1"/>
              </p:cNvSpPr>
              <p:nvPr/>
            </p:nvSpPr>
            <p:spPr>
              <a:xfrm>
                <a:off x="2888249" y="2654089"/>
                <a:ext cx="2824078" cy="718145"/>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A7663DAA-3E3B-4251-A2E7-ECE05A64D479}"/>
                  </a:ext>
                </a:extLst>
              </p:cNvPr>
              <p:cNvSpPr/>
              <p:nvPr/>
            </p:nvSpPr>
            <p:spPr>
              <a:xfrm>
                <a:off x="2888249" y="3319380"/>
                <a:ext cx="2824078" cy="641201"/>
              </a:xfrm>
              <a:prstGeom prst="rect">
                <a:avLst/>
              </a:prstGeom>
            </p:spPr>
            <p:txBody>
              <a:bodyPr wrap="square">
                <a:spAutoFit/>
              </a:bodyPr>
              <a:lstStyle/>
              <a:p>
                <a:pPr>
                  <a:spcAft>
                    <a:spcPts val="200"/>
                  </a:spcAft>
                </a:pPr>
                <a14:m>
                  <m:oMathPara xmlns:m="http://schemas.openxmlformats.org/officeDocument/2006/math">
                    <m:oMathParaPr>
                      <m:jc m:val="left"/>
                    </m:oMathParaPr>
                    <m:oMath xmlns:m="http://schemas.openxmlformats.org/officeDocument/2006/math">
                      <m:d>
                        <m:dPr>
                          <m:ctrlPr>
                            <a:rPr lang="cs-CZ" sz="1700" b="1" i="1" smtClean="0">
                              <a:latin typeface="Cambria Math" panose="02040503050406030204" pitchFamily="18" charset="0"/>
                              <a:ea typeface="Cambria Math" panose="02040503050406030204" pitchFamily="18" charset="0"/>
                            </a:rPr>
                          </m:ctrlPr>
                        </m:dPr>
                        <m:e>
                          <m:r>
                            <a:rPr lang="cs-CZ" sz="1700" b="1" i="1" smtClean="0">
                              <a:latin typeface="Cambria Math" panose="02040503050406030204" pitchFamily="18" charset="0"/>
                              <a:ea typeface="Cambria Math" panose="02040503050406030204" pitchFamily="18" charset="0"/>
                            </a:rPr>
                            <m:t>𝑼</m:t>
                          </m:r>
                        </m:e>
                      </m:d>
                      <m:r>
                        <a:rPr lang="cs-CZ" sz="1700" i="1">
                          <a:effectLst/>
                          <a:latin typeface="Cambria Math" panose="02040503050406030204" pitchFamily="18" charset="0"/>
                          <a:ea typeface="Cambria Math" panose="02040503050406030204" pitchFamily="18" charset="0"/>
                        </a:rPr>
                        <m:t>=</m:t>
                      </m:r>
                      <m:d>
                        <m:dPr>
                          <m:ctrlPr>
                            <a:rPr lang="cs-CZ" sz="1700" i="1" smtClean="0">
                              <a:effectLst/>
                              <a:latin typeface="Cambria Math" panose="02040503050406030204" pitchFamily="18" charset="0"/>
                              <a:ea typeface="Cambria Math" panose="02040503050406030204" pitchFamily="18" charset="0"/>
                            </a:rPr>
                          </m:ctrlPr>
                        </m:dPr>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2</m:t>
                              </m:r>
                            </m:sub>
                          </m:sSub>
                          <m:r>
                            <a:rPr lang="cs-CZ" sz="1700" i="1">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5</m:t>
                                  </m:r>
                                </m:sub>
                              </m:sSub>
                              <m:r>
                                <a:rPr lang="cs-CZ" sz="1700" i="1">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3</m:t>
                              </m:r>
                            </m:sub>
                          </m:sSub>
                        </m:e>
                      </m:d>
                      <m:r>
                        <a:rPr lang="cs-CZ" sz="1700" i="1">
                          <a:effectLst/>
                          <a:latin typeface="Cambria Math" panose="02040503050406030204" pitchFamily="18" charset="0"/>
                          <a:ea typeface="Cambria Math" panose="02040503050406030204" pitchFamily="18" charset="0"/>
                        </a:rPr>
                        <m:t>,</m:t>
                      </m:r>
                    </m:oMath>
                  </m:oMathPara>
                </a14:m>
                <a:endParaRPr lang="cs-CZ" sz="1700" dirty="0">
                  <a:effectLst/>
                  <a:latin typeface="Cambria Math" panose="02040503050406030204" pitchFamily="18" charset="0"/>
                  <a:ea typeface="Cambria Math" panose="02040503050406030204" pitchFamily="18" charset="0"/>
                </a:endParaRPr>
              </a:p>
              <a:p>
                <a:pPr>
                  <a:spcAft>
                    <a:spcPts val="600"/>
                  </a:spcAft>
                </a:pPr>
                <a14:m>
                  <m:oMath xmlns:m="http://schemas.openxmlformats.org/officeDocument/2006/math">
                    <m:d>
                      <m:dPr>
                        <m:ctrlPr>
                          <a:rPr lang="cs-CZ" sz="1700" b="1" i="1" smtClean="0">
                            <a:effectLst/>
                            <a:latin typeface="Cambria Math" panose="02040503050406030204" pitchFamily="18" charset="0"/>
                            <a:ea typeface="Cambria Math" panose="02040503050406030204" pitchFamily="18" charset="0"/>
                          </a:rPr>
                        </m:ctrlPr>
                      </m:dPr>
                      <m:e>
                        <m:r>
                          <a:rPr lang="cs-CZ" sz="1700" b="1" i="1" smtClean="0">
                            <a:effectLst/>
                            <a:latin typeface="Cambria Math" panose="02040503050406030204" pitchFamily="18" charset="0"/>
                            <a:ea typeface="Cambria Math" panose="02040503050406030204" pitchFamily="18" charset="0"/>
                          </a:rPr>
                          <m:t>𝑽</m:t>
                        </m:r>
                      </m:e>
                    </m:d>
                    <m:r>
                      <a:rPr lang="cs-CZ" sz="1700" i="1">
                        <a:effectLst/>
                        <a:latin typeface="Cambria Math" panose="02040503050406030204" pitchFamily="18" charset="0"/>
                        <a:ea typeface="Cambria Math" panose="02040503050406030204" pitchFamily="18" charset="0"/>
                      </a:rPr>
                      <m:t>=</m:t>
                    </m:r>
                    <m:d>
                      <m:dPr>
                        <m:ctrlPr>
                          <a:rPr lang="cs-CZ" sz="1700" i="1">
                            <a:latin typeface="Cambria Math" panose="02040503050406030204" pitchFamily="18" charset="0"/>
                            <a:ea typeface="Cambria Math" panose="02040503050406030204" pitchFamily="18" charset="0"/>
                          </a:rPr>
                        </m:ctrlPr>
                      </m:dPr>
                      <m:e>
                        <m:sSub>
                          <m:sSubPr>
                            <m:ctrlPr>
                              <a:rPr lang="cs-CZ" sz="1700" i="1">
                                <a:latin typeface="Cambria Math" panose="02040503050406030204" pitchFamily="18" charset="0"/>
                                <a:ea typeface="Cambria Math" panose="02040503050406030204" pitchFamily="18" charset="0"/>
                              </a:rPr>
                            </m:ctrlPr>
                          </m:sSubPr>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6</m:t>
                                </m:r>
                              </m:sub>
                            </m:sSub>
                            <m:r>
                              <a:rPr lang="cs-CZ" sz="1700" i="1">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1</m:t>
                            </m:r>
                          </m:sub>
                        </m:sSub>
                        <m:r>
                          <a:rPr lang="cs-CZ" sz="1700" i="1">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4</m:t>
                            </m:r>
                          </m:sub>
                        </m:sSub>
                      </m:e>
                    </m:d>
                  </m:oMath>
                </a14:m>
                <a:r>
                  <a:rPr lang="cs-CZ" sz="1700" dirty="0">
                    <a:effectLst/>
                    <a:latin typeface="Cambria Math" panose="02040503050406030204" pitchFamily="18" charset="0"/>
                    <a:ea typeface="Cambria Math" panose="02040503050406030204" pitchFamily="18" charset="0"/>
                  </a:rPr>
                  <a:t>.</a:t>
                </a:r>
              </a:p>
            </p:txBody>
          </p:sp>
        </mc:Choice>
        <mc:Fallback xmlns="">
          <p:sp>
            <p:nvSpPr>
              <p:cNvPr id="12" name="Obdélník 11">
                <a:extLst>
                  <a:ext uri="{FF2B5EF4-FFF2-40B4-BE49-F238E27FC236}">
                    <a16:creationId xmlns:a16="http://schemas.microsoft.com/office/drawing/2014/main" id="{A7663DAA-3E3B-4251-A2E7-ECE05A64D479}"/>
                  </a:ext>
                </a:extLst>
              </p:cNvPr>
              <p:cNvSpPr>
                <a:spLocks noRot="1" noChangeAspect="1" noMove="1" noResize="1" noEditPoints="1" noAdjustHandles="1" noChangeArrowheads="1" noChangeShapeType="1" noTextEdit="1"/>
              </p:cNvSpPr>
              <p:nvPr/>
            </p:nvSpPr>
            <p:spPr>
              <a:xfrm>
                <a:off x="2888249" y="3319380"/>
                <a:ext cx="2824078" cy="641201"/>
              </a:xfrm>
              <a:prstGeom prst="rect">
                <a:avLst/>
              </a:prstGeom>
              <a:blipFill>
                <a:blip r:embed="rId5"/>
                <a:stretch>
                  <a:fillRect b="-1238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61F3F1D4-C035-45C1-81B4-E7841BC0FBF9}"/>
                  </a:ext>
                </a:extLst>
              </p:cNvPr>
              <p:cNvSpPr/>
              <p:nvPr/>
            </p:nvSpPr>
            <p:spPr>
              <a:xfrm>
                <a:off x="2888249" y="3981298"/>
                <a:ext cx="3451266" cy="641201"/>
              </a:xfrm>
              <a:prstGeom prst="rect">
                <a:avLst/>
              </a:prstGeom>
            </p:spPr>
            <p:txBody>
              <a:bodyPr wrap="square">
                <a:spAutoFit/>
              </a:bodyPr>
              <a:lstStyle/>
              <a:p>
                <a:pPr>
                  <a:spcAft>
                    <a:spcPts val="200"/>
                  </a:spcAft>
                </a:pPr>
                <a14:m>
                  <m:oMath xmlns:m="http://schemas.openxmlformats.org/officeDocument/2006/math">
                    <m:d>
                      <m:dPr>
                        <m:ctrlPr>
                          <a:rPr lang="cs-CZ" sz="1700" b="1" i="1" smtClean="0">
                            <a:latin typeface="Cambria Math" panose="02040503050406030204" pitchFamily="18" charset="0"/>
                            <a:ea typeface="Cambria Math" panose="02040503050406030204" pitchFamily="18" charset="0"/>
                          </a:rPr>
                        </m:ctrlPr>
                      </m:dPr>
                      <m:e>
                        <m:r>
                          <a:rPr lang="cs-CZ" sz="1700" b="1" i="1" smtClean="0">
                            <a:latin typeface="Cambria Math" panose="02040503050406030204" pitchFamily="18" charset="0"/>
                            <a:ea typeface="Cambria Math" panose="02040503050406030204" pitchFamily="18" charset="0"/>
                          </a:rPr>
                          <m:t>𝑹</m:t>
                        </m:r>
                      </m:e>
                    </m:d>
                    <m:r>
                      <a:rPr lang="cs-CZ" sz="1700" i="1">
                        <a:effectLst/>
                        <a:latin typeface="Cambria Math" panose="02040503050406030204" pitchFamily="18" charset="0"/>
                        <a:ea typeface="Cambria Math" panose="02040503050406030204" pitchFamily="18" charset="0"/>
                      </a:rPr>
                      <m:t>=</m:t>
                    </m:r>
                    <m:d>
                      <m:dPr>
                        <m:ctrlPr>
                          <a:rPr lang="cs-CZ" sz="1700" i="1" smtClean="0">
                            <a:effectLst/>
                            <a:latin typeface="Cambria Math" panose="02040503050406030204" pitchFamily="18" charset="0"/>
                            <a:ea typeface="Cambria Math" panose="02040503050406030204" pitchFamily="18" charset="0"/>
                          </a:rPr>
                        </m:ctrlPr>
                      </m:dPr>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2</m:t>
                            </m:r>
                          </m:sub>
                        </m:sSub>
                        <m:r>
                          <a:rPr lang="cs-CZ" sz="1700" i="1">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5</m:t>
                                </m:r>
                              </m:sub>
                            </m:sSub>
                            <m:r>
                              <a:rPr lang="cs-CZ" sz="1700" i="1">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3</m:t>
                            </m:r>
                          </m:sub>
                        </m:sSub>
                        <m:r>
                          <a:rPr lang="cs-CZ" sz="1700" i="1">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6</m:t>
                                </m:r>
                              </m:sub>
                            </m:sSub>
                            <m:r>
                              <a:rPr lang="cs-CZ" sz="1700" i="1">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1</m:t>
                            </m:r>
                          </m:sub>
                        </m:sSub>
                        <m:r>
                          <a:rPr lang="cs-CZ" sz="1700" i="1">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𝐷</m:t>
                            </m:r>
                          </m:e>
                          <m:sub>
                            <m:r>
                              <a:rPr lang="cs-CZ" sz="1700" i="1">
                                <a:latin typeface="Cambria Math" panose="02040503050406030204" pitchFamily="18" charset="0"/>
                                <a:ea typeface="Cambria Math" panose="02040503050406030204" pitchFamily="18" charset="0"/>
                              </a:rPr>
                              <m:t>4</m:t>
                            </m:r>
                          </m:sub>
                        </m:sSub>
                      </m:e>
                    </m:d>
                  </m:oMath>
                </a14:m>
                <a:r>
                  <a:rPr lang="cs-CZ" sz="1700" dirty="0">
                    <a:effectLst/>
                    <a:latin typeface="Cambria Math" panose="02040503050406030204" pitchFamily="18" charset="0"/>
                    <a:ea typeface="Cambria Math" panose="02040503050406030204" pitchFamily="18" charset="0"/>
                  </a:rPr>
                  <a:t>,</a:t>
                </a:r>
              </a:p>
              <a:p>
                <a:pPr>
                  <a:spcAft>
                    <a:spcPts val="200"/>
                  </a:spcAft>
                </a:pPr>
                <a14:m>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cs typeface="Times New Roman" panose="02020603050405020304" pitchFamily="18" charset="0"/>
                          </a:rPr>
                          <m:t>𝐶</m:t>
                        </m:r>
                      </m:e>
                      <m:sub>
                        <m:r>
                          <m:rPr>
                            <m:sty m:val="p"/>
                          </m:rPr>
                          <a:rPr lang="cs-CZ" sz="1700" i="1">
                            <a:latin typeface="Cambria Math" panose="02040503050406030204" pitchFamily="18" charset="0"/>
                            <a:ea typeface="Cambria Math" panose="02040503050406030204" pitchFamily="18" charset="0"/>
                            <a:cs typeface="Times New Roman" panose="02020603050405020304" pitchFamily="18" charset="0"/>
                          </a:rPr>
                          <m:t>max</m:t>
                        </m:r>
                      </m:sub>
                    </m:sSub>
                  </m:oMath>
                </a14:m>
                <a:r>
                  <a:rPr lang="cs-CZ" sz="1700" dirty="0">
                    <a:effectLst/>
                    <a:latin typeface="Cambria Math" panose="02040503050406030204" pitchFamily="18" charset="0"/>
                    <a:ea typeface="Cambria Math" panose="02040503050406030204" pitchFamily="18" charset="0"/>
                  </a:rPr>
                  <a:t> =15.</a:t>
                </a:r>
              </a:p>
            </p:txBody>
          </p:sp>
        </mc:Choice>
        <mc:Fallback xmlns="">
          <p:sp>
            <p:nvSpPr>
              <p:cNvPr id="14" name="Obdélník 13">
                <a:extLst>
                  <a:ext uri="{FF2B5EF4-FFF2-40B4-BE49-F238E27FC236}">
                    <a16:creationId xmlns:a16="http://schemas.microsoft.com/office/drawing/2014/main" id="{61F3F1D4-C035-45C1-81B4-E7841BC0FBF9}"/>
                  </a:ext>
                </a:extLst>
              </p:cNvPr>
              <p:cNvSpPr>
                <a:spLocks noRot="1" noChangeAspect="1" noMove="1" noResize="1" noEditPoints="1" noAdjustHandles="1" noChangeArrowheads="1" noChangeShapeType="1" noTextEdit="1"/>
              </p:cNvSpPr>
              <p:nvPr/>
            </p:nvSpPr>
            <p:spPr>
              <a:xfrm>
                <a:off x="2888249" y="3981298"/>
                <a:ext cx="3451266" cy="641201"/>
              </a:xfrm>
              <a:prstGeom prst="rect">
                <a:avLst/>
              </a:prstGeom>
              <a:blipFill>
                <a:blip r:embed="rId6"/>
                <a:stretch>
                  <a:fillRect t="-2857" b="-12381"/>
                </a:stretch>
              </a:blipFill>
            </p:spPr>
            <p:txBody>
              <a:bodyPr/>
              <a:lstStyle/>
              <a:p>
                <a:r>
                  <a:rPr lang="cs-CZ">
                    <a:noFill/>
                  </a:rPr>
                  <a:t> </a:t>
                </a:r>
              </a:p>
            </p:txBody>
          </p:sp>
        </mc:Fallback>
      </mc:AlternateContent>
      <p:grpSp>
        <p:nvGrpSpPr>
          <p:cNvPr id="5" name="Skupina 4">
            <a:extLst>
              <a:ext uri="{FF2B5EF4-FFF2-40B4-BE49-F238E27FC236}">
                <a16:creationId xmlns:a16="http://schemas.microsoft.com/office/drawing/2014/main" id="{A72AE7BE-740E-478A-A6E0-BBEE6D2F9952}"/>
              </a:ext>
            </a:extLst>
          </p:cNvPr>
          <p:cNvGrpSpPr/>
          <p:nvPr/>
        </p:nvGrpSpPr>
        <p:grpSpPr>
          <a:xfrm>
            <a:off x="2279806" y="4747997"/>
            <a:ext cx="8036343" cy="1274688"/>
            <a:chOff x="2279806" y="4747997"/>
            <a:chExt cx="8036343" cy="1274688"/>
          </a:xfrm>
        </p:grpSpPr>
        <p:pic>
          <p:nvPicPr>
            <p:cNvPr id="2" name="Obrázek 1">
              <a:extLst>
                <a:ext uri="{FF2B5EF4-FFF2-40B4-BE49-F238E27FC236}">
                  <a16:creationId xmlns:a16="http://schemas.microsoft.com/office/drawing/2014/main" id="{702332C7-5E81-4DA4-9215-9A93262D21A9}"/>
                </a:ext>
              </a:extLst>
            </p:cNvPr>
            <p:cNvPicPr>
              <a:picLocks noChangeAspect="1"/>
            </p:cNvPicPr>
            <p:nvPr/>
          </p:nvPicPr>
          <p:blipFill>
            <a:blip r:embed="rId7"/>
            <a:stretch>
              <a:fillRect/>
            </a:stretch>
          </p:blipFill>
          <p:spPr>
            <a:xfrm>
              <a:off x="2279806" y="4747997"/>
              <a:ext cx="7824894" cy="1243692"/>
            </a:xfrm>
            <a:prstGeom prst="rect">
              <a:avLst/>
            </a:prstGeom>
          </p:spPr>
        </p:pic>
        <p:sp>
          <p:nvSpPr>
            <p:cNvPr id="15" name="TextovéPole 14">
              <a:extLst>
                <a:ext uri="{FF2B5EF4-FFF2-40B4-BE49-F238E27FC236}">
                  <a16:creationId xmlns:a16="http://schemas.microsoft.com/office/drawing/2014/main" id="{92B6520F-1E62-42BC-B343-DC7ADF7326F3}"/>
                </a:ext>
              </a:extLst>
            </p:cNvPr>
            <p:cNvSpPr txBox="1"/>
            <p:nvPr/>
          </p:nvSpPr>
          <p:spPr>
            <a:xfrm>
              <a:off x="9700328" y="5730297"/>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spTree>
    <p:extLst>
      <p:ext uri="{BB962C8B-B14F-4D97-AF65-F5344CB8AC3E}">
        <p14:creationId xmlns:p14="http://schemas.microsoft.com/office/powerpoint/2010/main" val="24010981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a:xfrm>
            <a:off x="444500" y="2973323"/>
            <a:ext cx="6535739" cy="1186695"/>
          </a:xfrm>
        </p:spPr>
        <p:txBody>
          <a:bodyPr>
            <a:normAutofit/>
          </a:bodyPr>
          <a:lstStyle/>
          <a:p>
            <a:r>
              <a:rPr lang="en-US"/>
              <a:t>Computer simulation</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dirty="0"/>
              <a:t>4</a:t>
            </a:r>
            <a:endParaRPr lang="en-US" dirty="0"/>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en-US" dirty="0"/>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134</a:t>
            </a:fld>
            <a:endParaRPr lang="en-US"/>
          </a:p>
        </p:txBody>
      </p:sp>
      <p:pic>
        <p:nvPicPr>
          <p:cNvPr id="14" name="Zástupný symbol obrázku 13">
            <a:extLst>
              <a:ext uri="{FF2B5EF4-FFF2-40B4-BE49-F238E27FC236}">
                <a16:creationId xmlns:a16="http://schemas.microsoft.com/office/drawing/2014/main" id="{9A71A9B1-1693-4B15-AEE3-FA6FAAA48C3E}"/>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9614" r="19614"/>
          <a:stretch>
            <a:fillRect/>
          </a:stretch>
        </p:blipFill>
        <p:spPr>
          <a:ln>
            <a:solidFill>
              <a:schemeClr val="tx1"/>
            </a:solidFill>
          </a:ln>
        </p:spPr>
      </p:pic>
    </p:spTree>
    <p:extLst>
      <p:ext uri="{BB962C8B-B14F-4D97-AF65-F5344CB8AC3E}">
        <p14:creationId xmlns:p14="http://schemas.microsoft.com/office/powerpoint/2010/main" val="1275358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a:xfrm>
            <a:off x="444500" y="436187"/>
            <a:ext cx="9264016" cy="516936"/>
          </a:xfrm>
        </p:spPr>
        <p:txBody>
          <a:bodyPr/>
          <a:lstStyle/>
          <a:p>
            <a:r>
              <a:rPr lang="en-US"/>
              <a:t>Computer simulation</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218062"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Definition</a:t>
            </a:r>
          </a:p>
          <a:p>
            <a:pPr marL="896400" lvl="1" indent="-284400">
              <a:lnSpc>
                <a:spcPct val="110000"/>
              </a:lnSpc>
            </a:pPr>
            <a:r>
              <a:rPr lang="en-US">
                <a:ea typeface="Cambria Math" panose="02040503050406030204" pitchFamily="18" charset="0"/>
              </a:rPr>
              <a:t>Representation of a real (but also planned, not yet existing) system with its stochastic and dynamic processes in the form of a simulation model.</a:t>
            </a:r>
          </a:p>
          <a:p>
            <a:pPr marL="896400" lvl="1" indent="-284400">
              <a:lnSpc>
                <a:spcPct val="110000"/>
              </a:lnSpc>
            </a:pPr>
            <a:r>
              <a:rPr lang="en-US">
                <a:ea typeface="Cambria Math" panose="02040503050406030204" pitchFamily="18" charset="0"/>
              </a:rPr>
              <a:t>The basic idea is to simulate the behaviour of a real system through a simulation model and, based on experimentation with this model, to propose changes that will improve the functioning of the system. </a:t>
            </a:r>
          </a:p>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Areas of application of computer simulation</a:t>
            </a:r>
          </a:p>
          <a:p>
            <a:pPr marL="896400" lvl="1" indent="-284400">
              <a:lnSpc>
                <a:spcPct val="110000"/>
              </a:lnSpc>
            </a:pPr>
            <a:r>
              <a:rPr lang="en-US">
                <a:ea typeface="Cambria Math" panose="02040503050406030204" pitchFamily="18" charset="0"/>
              </a:rPr>
              <a:t>Optimization of large-scale production systems.</a:t>
            </a:r>
          </a:p>
          <a:p>
            <a:pPr marL="896400" lvl="1" indent="-284400">
              <a:lnSpc>
                <a:spcPct val="110000"/>
              </a:lnSpc>
            </a:pPr>
            <a:r>
              <a:rPr lang="en-US">
                <a:ea typeface="Cambria Math" panose="02040503050406030204" pitchFamily="18" charset="0"/>
              </a:rPr>
              <a:t>Analysis of logistics processes inside a company or within the entire supply chain.</a:t>
            </a:r>
          </a:p>
          <a:p>
            <a:pPr marL="896400" lvl="1" indent="-284400">
              <a:lnSpc>
                <a:spcPct val="110000"/>
              </a:lnSpc>
            </a:pPr>
            <a:r>
              <a:rPr lang="en-US">
                <a:ea typeface="Cambria Math" panose="02040503050406030204" pitchFamily="18" charset="0"/>
              </a:rPr>
              <a:t>Optimization of warehousing processes.</a:t>
            </a:r>
          </a:p>
          <a:p>
            <a:pPr marL="896400" lvl="1" indent="-284400">
              <a:lnSpc>
                <a:spcPct val="110000"/>
              </a:lnSpc>
            </a:pPr>
            <a:r>
              <a:rPr lang="en-US">
                <a:ea typeface="Cambria Math" panose="02040503050406030204" pitchFamily="18" charset="0"/>
              </a:rPr>
              <a:t>Optimization of production scheduling.</a:t>
            </a:r>
          </a:p>
          <a:p>
            <a:pPr marL="896400" lvl="1" indent="-284400">
              <a:lnSpc>
                <a:spcPct val="110000"/>
              </a:lnSpc>
            </a:pPr>
            <a:r>
              <a:rPr lang="en-US">
                <a:ea typeface="Cambria Math" panose="02040503050406030204" pitchFamily="18" charset="0"/>
              </a:rPr>
              <a:t>Improvement of communication systems, optimization of information flows. </a:t>
            </a:r>
          </a:p>
          <a:p>
            <a:pPr marL="896400" lvl="1" indent="-284400">
              <a:lnSpc>
                <a:spcPct val="110000"/>
              </a:lnSpc>
            </a:pPr>
            <a:endParaRPr lang="en-US">
              <a:latin typeface="Cambria Math" panose="02040503050406030204" pitchFamily="18" charset="0"/>
              <a:ea typeface="Cambria Math" panose="02040503050406030204" pitchFamily="18" charset="0"/>
            </a:endParaRP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a:t>Introduction to computer simulation</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2263751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a:xfrm>
            <a:off x="444499" y="444500"/>
            <a:ext cx="9264016" cy="516936"/>
          </a:xfrm>
        </p:spPr>
        <p:txBody>
          <a:bodyPr/>
          <a:lstStyle/>
          <a:p>
            <a:r>
              <a:rPr lang="en-US"/>
              <a:t>Computer simulation</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218062"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Costs associated with computer simulation</a:t>
            </a:r>
          </a:p>
          <a:p>
            <a:pPr marL="896400" lvl="1" indent="-284400">
              <a:lnSpc>
                <a:spcPct val="110000"/>
              </a:lnSpc>
            </a:pPr>
            <a:r>
              <a:rPr lang="en-US">
                <a:ea typeface="Cambria Math" panose="02040503050406030204" pitchFamily="18" charset="0"/>
              </a:rPr>
              <a:t>Staff costs for a qualified analyst and programmer.</a:t>
            </a:r>
          </a:p>
          <a:p>
            <a:pPr marL="896400" lvl="1" indent="-284400">
              <a:lnSpc>
                <a:spcPct val="110000"/>
              </a:lnSpc>
            </a:pPr>
            <a:r>
              <a:rPr lang="en-US">
                <a:ea typeface="Cambria Math" panose="02040503050406030204" pitchFamily="18" charset="0"/>
              </a:rPr>
              <a:t>Costs associated with managers' time spent communicating with the analyst during the project.</a:t>
            </a:r>
          </a:p>
          <a:p>
            <a:pPr marL="896400" lvl="1" indent="-284400">
              <a:lnSpc>
                <a:spcPct val="110000"/>
              </a:lnSpc>
            </a:pPr>
            <a:r>
              <a:rPr lang="en-US">
                <a:ea typeface="Cambria Math" panose="02040503050406030204" pitchFamily="18" charset="0"/>
              </a:rPr>
              <a:t>The cost of powerful computing equipment (HW).</a:t>
            </a:r>
          </a:p>
          <a:p>
            <a:pPr marL="896400" lvl="1" indent="-284400">
              <a:lnSpc>
                <a:spcPct val="110000"/>
              </a:lnSpc>
            </a:pPr>
            <a:r>
              <a:rPr lang="en-US">
                <a:ea typeface="Cambria Math" panose="02040503050406030204" pitchFamily="18" charset="0"/>
              </a:rPr>
              <a:t>Costs for software.</a:t>
            </a:r>
          </a:p>
          <a:p>
            <a:pPr marL="896400" lvl="1" indent="-284400">
              <a:lnSpc>
                <a:spcPct val="110000"/>
              </a:lnSpc>
            </a:pPr>
            <a:r>
              <a:rPr lang="en-US">
                <a:ea typeface="Cambria Math" panose="02040503050406030204" pitchFamily="18" charset="0"/>
              </a:rPr>
              <a:t>Data collection costs. </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5" y="1066638"/>
            <a:ext cx="9242159" cy="369332"/>
          </a:xfrm>
        </p:spPr>
        <p:txBody>
          <a:bodyPr/>
          <a:lstStyle/>
          <a:p>
            <a:r>
              <a:rPr lang="en-US"/>
              <a:t>Introduction to computer simulation</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30583481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Computer simulation</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530884"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Simulation project</a:t>
            </a:r>
          </a:p>
          <a:p>
            <a:pPr marL="896400" lvl="1" indent="-284400">
              <a:lnSpc>
                <a:spcPct val="110000"/>
              </a:lnSpc>
            </a:pPr>
            <a:r>
              <a:rPr lang="en-US">
                <a:ea typeface="Cambria Math" panose="02040503050406030204" pitchFamily="18" charset="0"/>
              </a:rPr>
              <a:t>Problem recognition and goals setting.</a:t>
            </a:r>
          </a:p>
          <a:p>
            <a:pPr marL="896400" lvl="1" indent="-284400">
              <a:lnSpc>
                <a:spcPct val="110000"/>
              </a:lnSpc>
            </a:pPr>
            <a:r>
              <a:rPr lang="en-US">
                <a:ea typeface="Cambria Math" panose="02040503050406030204" pitchFamily="18" charset="0"/>
              </a:rPr>
              <a:t>Creation of a conceptual model (CM).</a:t>
            </a:r>
          </a:p>
          <a:p>
            <a:pPr marL="896400" lvl="1" indent="-284400">
              <a:lnSpc>
                <a:spcPct val="110000"/>
              </a:lnSpc>
            </a:pPr>
            <a:r>
              <a:rPr lang="en-US">
                <a:ea typeface="Cambria Math" panose="02040503050406030204" pitchFamily="18" charset="0"/>
              </a:rPr>
              <a:t>Data collection and analysis.</a:t>
            </a:r>
          </a:p>
          <a:p>
            <a:pPr marL="896400" lvl="1" indent="-284400">
              <a:lnSpc>
                <a:spcPct val="110000"/>
              </a:lnSpc>
            </a:pPr>
            <a:r>
              <a:rPr lang="en-US">
                <a:ea typeface="Cambria Math" panose="02040503050406030204" pitchFamily="18" charset="0"/>
              </a:rPr>
              <a:t>Creation of a simulation model (SM).</a:t>
            </a:r>
          </a:p>
          <a:p>
            <a:pPr marL="896400" lvl="1" indent="-284400">
              <a:lnSpc>
                <a:spcPct val="110000"/>
              </a:lnSpc>
            </a:pPr>
            <a:r>
              <a:rPr lang="en-US">
                <a:ea typeface="Cambria Math" panose="02040503050406030204" pitchFamily="18" charset="0"/>
              </a:rPr>
              <a:t>Verification and validation of the model (checking whether the SM is consistent with the original CM </a:t>
            </a:r>
            <a:br>
              <a:rPr lang="en-US">
                <a:ea typeface="Cambria Math" panose="02040503050406030204" pitchFamily="18" charset="0"/>
              </a:rPr>
            </a:br>
            <a:r>
              <a:rPr lang="en-US">
                <a:ea typeface="Cambria Math" panose="02040503050406030204" pitchFamily="18" charset="0"/>
              </a:rPr>
              <a:t>and whether the SM is in compliance with the reality).</a:t>
            </a:r>
          </a:p>
          <a:p>
            <a:pPr marL="896400" lvl="1" indent="-284400">
              <a:lnSpc>
                <a:spcPct val="110000"/>
              </a:lnSpc>
            </a:pPr>
            <a:r>
              <a:rPr lang="en-US">
                <a:ea typeface="Cambria Math" panose="02040503050406030204" pitchFamily="18" charset="0"/>
              </a:rPr>
              <a:t>Performing experiments.</a:t>
            </a:r>
          </a:p>
          <a:p>
            <a:pPr marL="896400" lvl="1" indent="-284400">
              <a:lnSpc>
                <a:spcPct val="110000"/>
              </a:lnSpc>
            </a:pPr>
            <a:r>
              <a:rPr lang="en-US">
                <a:ea typeface="Cambria Math" panose="02040503050406030204" pitchFamily="18" charset="0"/>
              </a:rPr>
              <a:t>Analysis of results.</a:t>
            </a:r>
          </a:p>
          <a:p>
            <a:pPr marL="896400" lvl="1" indent="-284400">
              <a:lnSpc>
                <a:spcPct val="110000"/>
              </a:lnSpc>
            </a:pPr>
            <a:r>
              <a:rPr lang="en-US">
                <a:ea typeface="Cambria Math" panose="02040503050406030204" pitchFamily="18" charset="0"/>
              </a:rPr>
              <a:t>Creation of project documentation. </a:t>
            </a:r>
          </a:p>
          <a:p>
            <a:pPr marL="896400" lvl="1" indent="-284400">
              <a:lnSpc>
                <a:spcPct val="110000"/>
              </a:lnSpc>
            </a:pPr>
            <a:r>
              <a:rPr lang="en-US">
                <a:ea typeface="Cambria Math" panose="02040503050406030204" pitchFamily="18" charset="0"/>
              </a:rPr>
              <a:t>Implementation of results.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a:t>Introduction to computer simulation</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3914227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Computer simulation</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5"/>
            <a:ext cx="11318948"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Basic analytical tools</a:t>
            </a:r>
          </a:p>
          <a:p>
            <a:pPr marL="896400" lvl="1" indent="-284400">
              <a:lnSpc>
                <a:spcPct val="110000"/>
              </a:lnSpc>
            </a:pPr>
            <a:r>
              <a:rPr lang="en-US" i="1">
                <a:ea typeface="Cambria Math" panose="02040503050406030204" pitchFamily="18" charset="0"/>
              </a:rPr>
              <a:t>tables,</a:t>
            </a:r>
            <a:endParaRPr lang="en-US">
              <a:ea typeface="Cambria Math" panose="02040503050406030204" pitchFamily="18" charset="0"/>
            </a:endParaRPr>
          </a:p>
          <a:p>
            <a:pPr marL="896400" lvl="1" indent="-284400">
              <a:lnSpc>
                <a:spcPct val="110000"/>
              </a:lnSpc>
            </a:pPr>
            <a:r>
              <a:rPr lang="en-US" i="1">
                <a:ea typeface="Cambria Math" panose="02040503050406030204" pitchFamily="18" charset="0"/>
              </a:rPr>
              <a:t>diagrams,</a:t>
            </a:r>
          </a:p>
          <a:p>
            <a:pPr marL="896400" lvl="1" indent="-284400">
              <a:lnSpc>
                <a:spcPct val="110000"/>
              </a:lnSpc>
            </a:pPr>
            <a:r>
              <a:rPr lang="en-US" i="1">
                <a:ea typeface="Cambria Math" panose="02040503050406030204" pitchFamily="18" charset="0"/>
              </a:rPr>
              <a:t>charts,</a:t>
            </a:r>
            <a:r>
              <a:rPr lang="en-US">
                <a:ea typeface="Cambria Math" panose="02040503050406030204" pitchFamily="18" charset="0"/>
              </a:rPr>
              <a:t> </a:t>
            </a:r>
          </a:p>
          <a:p>
            <a:pPr marL="896400" lvl="1" indent="-284400">
              <a:lnSpc>
                <a:spcPct val="110000"/>
              </a:lnSpc>
            </a:pPr>
            <a:r>
              <a:rPr lang="en-US" i="1">
                <a:ea typeface="Cambria Math" panose="02040503050406030204" pitchFamily="18" charset="0"/>
              </a:rPr>
              <a:t>schemes</a:t>
            </a:r>
            <a:r>
              <a:rPr lang="en-US">
                <a:ea typeface="Cambria Math" panose="02040503050406030204" pitchFamily="18" charset="0"/>
              </a:rPr>
              <a:t>.</a:t>
            </a:r>
          </a:p>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General methods of processing data</a:t>
            </a:r>
          </a:p>
          <a:p>
            <a:pPr marL="896400" lvl="1" indent="-284400">
              <a:lnSpc>
                <a:spcPct val="110000"/>
              </a:lnSpc>
            </a:pPr>
            <a:r>
              <a:rPr lang="en-US" i="1">
                <a:ea typeface="Cambria Math" panose="02040503050406030204" pitchFamily="18" charset="0"/>
              </a:rPr>
              <a:t>Clustering</a:t>
            </a:r>
            <a:r>
              <a:rPr lang="en-US">
                <a:ea typeface="Cambria Math" panose="02040503050406030204" pitchFamily="18" charset="0"/>
              </a:rPr>
              <a:t> – the goal is to sort the data into groups (clusters) so that the elements of each group share a common attribute (car type, car-body type, color).</a:t>
            </a:r>
          </a:p>
          <a:p>
            <a:pPr marL="896400" lvl="1" indent="-284400">
              <a:lnSpc>
                <a:spcPct val="110000"/>
              </a:lnSpc>
            </a:pPr>
            <a:r>
              <a:rPr lang="en-US" i="1">
                <a:ea typeface="Cambria Math" panose="02040503050406030204" pitchFamily="18" charset="0"/>
              </a:rPr>
              <a:t>Filtering </a:t>
            </a:r>
            <a:r>
              <a:rPr lang="en-US">
                <a:ea typeface="Cambria Math" panose="02040503050406030204" pitchFamily="18" charset="0"/>
              </a:rPr>
              <a:t>–  selection of elements that meet the specified conditions (simple filters, multiple filters).</a:t>
            </a:r>
          </a:p>
          <a:p>
            <a:pPr marL="896400" lvl="1" indent="-284400">
              <a:lnSpc>
                <a:spcPct val="110000"/>
              </a:lnSpc>
            </a:pPr>
            <a:r>
              <a:rPr lang="en-US" i="1">
                <a:ea typeface="Cambria Math" panose="02040503050406030204" pitchFamily="18" charset="0"/>
              </a:rPr>
              <a:t>Sorting - sorting data according to the values of one or more attributes (the so-called key), the result is the order of elements. </a:t>
            </a:r>
          </a:p>
          <a:p>
            <a:pPr marL="896400" lvl="1" indent="-284400">
              <a:lnSpc>
                <a:spcPct val="110000"/>
              </a:lnSpc>
            </a:pPr>
            <a:r>
              <a:rPr lang="en-US" i="1">
                <a:ea typeface="Cambria Math" panose="02040503050406030204" pitchFamily="18" charset="0"/>
              </a:rPr>
              <a:t>Pairing - combining information (character values) from several databases or lists obtained, for example, on the basis of passing products through individual check points.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a:t>Data analysis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18732879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139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a:t>Computer simulation</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467299" cy="489136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Software</a:t>
            </a:r>
          </a:p>
          <a:p>
            <a:pPr marL="896400" lvl="1" indent="-284400">
              <a:lnSpc>
                <a:spcPct val="110000"/>
              </a:lnSpc>
            </a:pPr>
            <a:r>
              <a:rPr lang="en-US" dirty="0">
                <a:ea typeface="Cambria Math" panose="02040503050406030204" pitchFamily="18" charset="0"/>
              </a:rPr>
              <a:t>Access, Excel, SAS, SPSS, </a:t>
            </a:r>
            <a:r>
              <a:rPr lang="en-US" dirty="0" err="1">
                <a:ea typeface="Cambria Math" panose="02040503050406030204" pitchFamily="18" charset="0"/>
              </a:rPr>
              <a:t>Gretl</a:t>
            </a:r>
            <a:r>
              <a:rPr lang="en-US" dirty="0">
                <a:ea typeface="Cambria Math" panose="02040503050406030204" pitchFamily="18" charset="0"/>
              </a:rPr>
              <a:t>, </a:t>
            </a:r>
            <a:r>
              <a:rPr lang="en-US" dirty="0" err="1">
                <a:ea typeface="Cambria Math" panose="02040503050406030204" pitchFamily="18" charset="0"/>
              </a:rPr>
              <a:t>Statgraphics</a:t>
            </a:r>
            <a:r>
              <a:rPr lang="en-US" dirty="0">
                <a:ea typeface="Cambria Math" panose="02040503050406030204" pitchFamily="18" charset="0"/>
              </a:rPr>
              <a:t>, MATLAB, R.</a:t>
            </a:r>
          </a:p>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Statistical data analysis</a:t>
            </a:r>
          </a:p>
          <a:p>
            <a:pPr marL="896400" lvl="1" indent="-284400">
              <a:lnSpc>
                <a:spcPct val="110000"/>
              </a:lnSpc>
            </a:pPr>
            <a:r>
              <a:rPr lang="en-US" i="1" dirty="0">
                <a:ea typeface="Cambria Math" panose="02040503050406030204" pitchFamily="18" charset="0"/>
              </a:rPr>
              <a:t>(Random) Experiment </a:t>
            </a:r>
            <a:r>
              <a:rPr lang="en-US" dirty="0">
                <a:ea typeface="Cambria Math" panose="02040503050406030204" pitchFamily="18" charset="0"/>
              </a:rPr>
              <a:t>– an experiment that can be repeated and the outcome of which is not known in advance. </a:t>
            </a:r>
          </a:p>
          <a:p>
            <a:pPr marL="896400" lvl="1" indent="-284400">
              <a:lnSpc>
                <a:spcPct val="110000"/>
              </a:lnSpc>
            </a:pPr>
            <a:r>
              <a:rPr lang="en-US" i="1" dirty="0">
                <a:ea typeface="Cambria Math" panose="02040503050406030204" pitchFamily="18" charset="0"/>
              </a:rPr>
              <a:t>Random variable </a:t>
            </a:r>
            <a:r>
              <a:rPr lang="en-US" dirty="0">
                <a:ea typeface="Cambria Math" panose="02040503050406030204" pitchFamily="18" charset="0"/>
              </a:rPr>
              <a:t>– variable whose value is given by the result of an experiment (discrete, continuous).</a:t>
            </a:r>
          </a:p>
          <a:p>
            <a:pPr marL="896400" lvl="1" indent="-284400">
              <a:lnSpc>
                <a:spcPct val="110000"/>
              </a:lnSpc>
            </a:pPr>
            <a:r>
              <a:rPr lang="en-US" i="1" dirty="0">
                <a:ea typeface="Cambria Math" panose="02040503050406030204" pitchFamily="18" charset="0"/>
              </a:rPr>
              <a:t>(Random) Event</a:t>
            </a:r>
            <a:r>
              <a:rPr lang="en-US" dirty="0">
                <a:ea typeface="Cambria Math" panose="02040503050406030204" pitchFamily="18" charset="0"/>
              </a:rPr>
              <a:t> – the result of an experiment expressed by the value of a random variable. . </a:t>
            </a:r>
          </a:p>
          <a:p>
            <a:pPr marL="896400" lvl="1" indent="-284400">
              <a:lnSpc>
                <a:spcPct val="110000"/>
              </a:lnSpc>
            </a:pPr>
            <a:r>
              <a:rPr lang="en-US" i="1" dirty="0">
                <a:ea typeface="Cambria Math" panose="02040503050406030204" pitchFamily="18" charset="0"/>
              </a:rPr>
              <a:t>Probability of a random event </a:t>
            </a:r>
            <a:r>
              <a:rPr lang="en-US" dirty="0">
                <a:ea typeface="Cambria Math" panose="02040503050406030204" pitchFamily="18" charset="0"/>
              </a:rPr>
              <a:t>– numerical expression of the degree of possibility of occurrence of a random event.</a:t>
            </a:r>
          </a:p>
          <a:p>
            <a:pPr marL="896400" lvl="1" indent="-284400">
              <a:lnSpc>
                <a:spcPct val="110000"/>
              </a:lnSpc>
            </a:pPr>
            <a:r>
              <a:rPr lang="en-US" i="1" dirty="0">
                <a:ea typeface="Cambria Math" panose="02040503050406030204" pitchFamily="18" charset="0"/>
              </a:rPr>
              <a:t>Probability distribution </a:t>
            </a:r>
            <a:r>
              <a:rPr lang="en-US" dirty="0">
                <a:ea typeface="Cambria Math" panose="02040503050406030204" pitchFamily="18" charset="0"/>
              </a:rPr>
              <a:t>–a rule that assigns to each value or interval of values the probability that a random variable will take on that value or a value from that interval.</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a:t>Data analysis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120996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dirty="0"/>
              <a:t>Phases of production systems analysis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1" name="Zástupný text 4">
            <a:extLst>
              <a:ext uri="{FF2B5EF4-FFF2-40B4-BE49-F238E27FC236}">
                <a16:creationId xmlns:a16="http://schemas.microsoft.com/office/drawing/2014/main" id="{8641C2F5-61EE-481F-9318-1A1A798F426C}"/>
              </a:ext>
            </a:extLst>
          </p:cNvPr>
          <p:cNvSpPr>
            <a:spLocks noGrp="1"/>
          </p:cNvSpPr>
          <p:nvPr>
            <p:ph type="body" sz="half" idx="22"/>
          </p:nvPr>
        </p:nvSpPr>
        <p:spPr>
          <a:xfrm>
            <a:off x="444500" y="1610057"/>
            <a:ext cx="11131202" cy="4358664"/>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Measurement of production systems performance</a:t>
            </a:r>
          </a:p>
          <a:p>
            <a:pPr marL="896400" lvl="1" indent="-284400"/>
            <a:r>
              <a:rPr lang="en-US" b="1" dirty="0"/>
              <a:t>Indicators</a:t>
            </a:r>
          </a:p>
          <a:p>
            <a:pPr marL="1278000" lvl="4" indent="-285750">
              <a:tabLst>
                <a:tab pos="1255713" algn="l"/>
                <a:tab pos="1527175" algn="l"/>
              </a:tabLst>
            </a:pPr>
            <a:r>
              <a:rPr lang="en-US" dirty="0"/>
              <a:t>Economy – resource costs.</a:t>
            </a:r>
          </a:p>
          <a:p>
            <a:pPr marL="1278000" lvl="4" indent="-285750">
              <a:tabLst>
                <a:tab pos="1255713" algn="l"/>
                <a:tab pos="1527175" algn="l"/>
              </a:tabLst>
            </a:pPr>
            <a:r>
              <a:rPr lang="en-US" dirty="0"/>
              <a:t>Efficiency – productivity (ratio of outputs to inputs), efficiency of resource involvement.</a:t>
            </a:r>
          </a:p>
          <a:p>
            <a:pPr marL="1278000" lvl="4" indent="-285750">
              <a:tabLst>
                <a:tab pos="1255713" algn="l"/>
                <a:tab pos="1527175" algn="l"/>
              </a:tabLst>
            </a:pPr>
            <a:r>
              <a:rPr lang="en-US" sz="1600" dirty="0">
                <a:ea typeface="Times New Roman" panose="02020603050405020304" pitchFamily="18" charset="0"/>
              </a:rPr>
              <a:t>Effectiveness</a:t>
            </a:r>
            <a:r>
              <a:rPr lang="en-US" dirty="0"/>
              <a:t> – quality of outputs:</a:t>
            </a:r>
          </a:p>
          <a:p>
            <a:pPr marL="1656000" lvl="4" indent="-285750">
              <a:tabLst>
                <a:tab pos="1255713" algn="l"/>
                <a:tab pos="1527175" algn="l"/>
              </a:tabLst>
            </a:pPr>
            <a:r>
              <a:rPr lang="en-US" dirty="0"/>
              <a:t>Financial indicators – costs arising from poor quality or its prevention.</a:t>
            </a:r>
          </a:p>
          <a:p>
            <a:pPr marL="1656000" lvl="4" indent="-285750">
              <a:tabLst>
                <a:tab pos="1255713" algn="l"/>
                <a:tab pos="1527175" algn="l"/>
              </a:tabLst>
            </a:pPr>
            <a:r>
              <a:rPr lang="en-US" dirty="0"/>
              <a:t>Operational indicators – percentage of rejects, size of waste, delivery delays.</a:t>
            </a:r>
          </a:p>
          <a:p>
            <a:pPr marL="1656000" lvl="4" indent="-285750">
              <a:tabLst>
                <a:tab pos="1255713" algn="l"/>
                <a:tab pos="1527175" algn="l"/>
              </a:tabLst>
            </a:pPr>
            <a:r>
              <a:rPr lang="en-US" dirty="0"/>
              <a:t>Customer indicators – customer satisfaction.</a:t>
            </a:r>
          </a:p>
          <a:p>
            <a:pPr marL="285750" lvl="0" indent="-285750">
              <a:lnSpc>
                <a:spcPct val="110000"/>
              </a:lnSpc>
              <a:buFont typeface="Wingdings" panose="05000000000000000000" pitchFamily="2" charset="2"/>
              <a:buChar char="§"/>
            </a:pPr>
            <a:r>
              <a:rPr lang="en-US" dirty="0">
                <a:solidFill>
                  <a:srgbClr val="4BA82E"/>
                </a:solidFill>
              </a:rPr>
              <a:t>Improving the performance of production systems</a:t>
            </a:r>
          </a:p>
          <a:p>
            <a:pPr marL="896400" lvl="1" indent="-284400"/>
            <a:r>
              <a:rPr lang="en-US" b="1" dirty="0"/>
              <a:t>Change of production system</a:t>
            </a:r>
          </a:p>
          <a:p>
            <a:pPr marL="1278000" lvl="4" indent="-285750">
              <a:tabLst>
                <a:tab pos="1255713" algn="l"/>
                <a:tab pos="1527175" algn="l"/>
              </a:tabLst>
            </a:pPr>
            <a:r>
              <a:rPr lang="en-US" dirty="0"/>
              <a:t>Reengineering – step (jump) change of performance.</a:t>
            </a:r>
          </a:p>
          <a:p>
            <a:pPr marL="1278000" lvl="4" indent="-285750">
              <a:tabLst>
                <a:tab pos="1255713" algn="l"/>
                <a:tab pos="1527175" algn="l"/>
              </a:tabLst>
            </a:pPr>
            <a:r>
              <a:rPr lang="en-US" dirty="0"/>
              <a:t>Kaizen –  continuous improvement of performance – method PDCA (Plan, Do, Check, Act), Deming cycle.</a:t>
            </a:r>
          </a:p>
          <a:p>
            <a:pPr lvl="0">
              <a:lnSpc>
                <a:spcPct val="110000"/>
              </a:lnSpc>
            </a:pPr>
            <a:endParaRPr lang="en-US" dirty="0">
              <a:solidFill>
                <a:srgbClr val="4BA82E"/>
              </a:solidFill>
            </a:endParaRPr>
          </a:p>
        </p:txBody>
      </p:sp>
    </p:spTree>
    <p:extLst>
      <p:ext uri="{BB962C8B-B14F-4D97-AF65-F5344CB8AC3E}">
        <p14:creationId xmlns:p14="http://schemas.microsoft.com/office/powerpoint/2010/main" val="232976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140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a:xfrm>
            <a:off x="444499" y="444500"/>
            <a:ext cx="9264016" cy="516936"/>
          </a:xfrm>
        </p:spPr>
        <p:txBody>
          <a:bodyPr/>
          <a:lstStyle/>
          <a:p>
            <a:r>
              <a:rPr lang="en-US"/>
              <a:t>Computer simulation</a:t>
            </a:r>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384171" cy="489136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Statistical data analysis</a:t>
                </a:r>
              </a:p>
              <a:p>
                <a:pPr marL="896400" lvl="1" indent="-284400">
                  <a:lnSpc>
                    <a:spcPct val="110000"/>
                  </a:lnSpc>
                </a:pPr>
                <a:r>
                  <a:rPr lang="en-US" i="1">
                    <a:ea typeface="Cambria Math" panose="02040503050406030204" pitchFamily="18" charset="0"/>
                  </a:rPr>
                  <a:t>Random number</a:t>
                </a:r>
                <a:r>
                  <a:rPr lang="en-US">
                    <a:ea typeface="Cambria Math" panose="02040503050406030204" pitchFamily="18" charset="0"/>
                  </a:rPr>
                  <a:t> is defined as the value of a uniform probability distribution on the interval (0, 1). Several generators have been developed to generate random numbers, the most commonly used of which are arithmetic generators. Random numbers are obtained by calculating each number using some arithmetic operation from the previous number. Since this is an arithmetic calculation and not a random operation, numbers obtained in this way can only be described as pseudo-random numbers. The random numbers generated are then transformed by various methods into values of random variables. </a:t>
                </a:r>
              </a:p>
              <a:p>
                <a:pPr marL="896400" lvl="1" indent="-284400">
                  <a:lnSpc>
                    <a:spcPct val="110000"/>
                  </a:lnSpc>
                </a:pPr>
                <a:r>
                  <a:rPr lang="en-US" i="1">
                    <a:ea typeface="Cambria Math" panose="02040503050406030204" pitchFamily="18" charset="0"/>
                  </a:rPr>
                  <a:t>The inverse transformation method </a:t>
                </a:r>
                <a:r>
                  <a:rPr lang="en-US">
                    <a:ea typeface="Cambria Math" panose="02040503050406030204" pitchFamily="18" charset="0"/>
                  </a:rPr>
                  <a:t>is one of the methods used to convert a random number </a:t>
                </a:r>
                <a:r>
                  <a:rPr lang="en-US" sz="1700">
                    <a:latin typeface="Cambria Math" panose="02040503050406030204" pitchFamily="18" charset="0"/>
                    <a:ea typeface="Cambria Math" panose="02040503050406030204" pitchFamily="18" charset="0"/>
                  </a:rPr>
                  <a:t>𝑟</a:t>
                </a:r>
                <a:r>
                  <a:rPr lang="en-US">
                    <a:ea typeface="Cambria Math" panose="02040503050406030204" pitchFamily="18" charset="0"/>
                  </a:rPr>
                  <a:t> into values of a random variable </a:t>
                </a:r>
                <a:r>
                  <a:rPr lang="en-US" sz="1700">
                    <a:latin typeface="Cambria Math" panose="02040503050406030204" pitchFamily="18" charset="0"/>
                    <a:ea typeface="Cambria Math" panose="02040503050406030204" pitchFamily="18" charset="0"/>
                  </a:rPr>
                  <a:t>𝑋</a:t>
                </a:r>
                <a:r>
                  <a:rPr lang="en-US">
                    <a:ea typeface="Cambria Math" panose="02040503050406030204" pitchFamily="18" charset="0"/>
                  </a:rPr>
                  <a:t>. Example for values of a uniform probability distribution on the interval </a:t>
                </a:r>
                <a14:m>
                  <m:oMath xmlns:m="http://schemas.openxmlformats.org/officeDocument/2006/math">
                    <m:d>
                      <m:dPr>
                        <m:ctrlPr>
                          <a:rPr lang="en-US" sz="1700" b="0" i="1" smtClean="0">
                            <a:latin typeface="Cambria Math" panose="02040503050406030204" pitchFamily="18" charset="0"/>
                          </a:rPr>
                        </m:ctrlPr>
                      </m:dPr>
                      <m:e>
                        <m:r>
                          <m:rPr>
                            <m:sty m:val="p"/>
                          </m:rPr>
                          <a:rPr lang="en-US" sz="1700" b="0" i="0" smtClean="0">
                            <a:latin typeface="Cambria Math" panose="02040503050406030204" pitchFamily="18" charset="0"/>
                          </a:rPr>
                          <m:t>a</m:t>
                        </m:r>
                        <m:r>
                          <a:rPr lang="en-US" sz="1700" b="0" i="0" smtClean="0">
                            <a:latin typeface="Cambria Math" panose="02040503050406030204" pitchFamily="18" charset="0"/>
                          </a:rPr>
                          <m:t>,</m:t>
                        </m:r>
                        <m:r>
                          <a:rPr lang="en-US" sz="1700" i="1" smtClean="0">
                            <a:latin typeface="Cambria Math" panose="02040503050406030204" pitchFamily="18" charset="0"/>
                          </a:rPr>
                          <m:t>𝑏</m:t>
                        </m:r>
                      </m:e>
                    </m:d>
                    <m:r>
                      <a:rPr lang="en-US" sz="1700" b="0" i="0" smtClean="0">
                        <a:latin typeface="Cambria Math" panose="02040503050406030204" pitchFamily="18" charset="0"/>
                      </a:rPr>
                      <m:t>:</m:t>
                    </m:r>
                  </m:oMath>
                </a14:m>
                <a:endParaRPr lang="en-US">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5"/>
                <a:ext cx="11384171" cy="4891367"/>
              </a:xfrm>
              <a:blipFill>
                <a:blip r:embed="rId2"/>
                <a:stretch>
                  <a:fillRect l="-214" t="-249" r="-161"/>
                </a:stretch>
              </a:blipFill>
            </p:spPr>
            <p:txBody>
              <a:bodyPr/>
              <a:lstStyle/>
              <a:p>
                <a:r>
                  <a:rPr lang="cs-CZ">
                    <a:noFill/>
                  </a:rPr>
                  <a:t> </a:t>
                </a:r>
              </a:p>
            </p:txBody>
          </p:sp>
        </mc:Fallback>
      </mc:AlternateContent>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5" y="1066638"/>
            <a:ext cx="9242159" cy="369332"/>
          </a:xfrm>
        </p:spPr>
        <p:txBody>
          <a:bodyPr/>
          <a:lstStyle/>
          <a:p>
            <a:r>
              <a:rPr lang="en-US"/>
              <a:t>Data analysis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dirty="0"/>
              <a:t>Modeling of Production and Logistics Systems, ŠA</a:t>
            </a:r>
            <a:r>
              <a:rPr lang="cs-CZ" dirty="0"/>
              <a:t>U</a:t>
            </a:r>
            <a:r>
              <a:rPr lang="en-US" dirty="0"/>
              <a:t>, Jan Fábry, 20.2.2021</a:t>
            </a:r>
            <a:endParaRPr lang="cs-CZ" dirty="0"/>
          </a:p>
        </p:txBody>
      </p:sp>
      <mc:AlternateContent xmlns:mc="http://schemas.openxmlformats.org/markup-compatibility/2006" xmlns:a14="http://schemas.microsoft.com/office/drawing/2010/main">
        <mc:Choice Requires="a14">
          <p:sp>
            <p:nvSpPr>
              <p:cNvPr id="7" name="Obdélník 6">
                <a:extLst>
                  <a:ext uri="{FF2B5EF4-FFF2-40B4-BE49-F238E27FC236}">
                    <a16:creationId xmlns:a16="http://schemas.microsoft.com/office/drawing/2014/main" id="{727AD4B9-CD07-4383-A33E-7CB8872A65D7}"/>
                  </a:ext>
                </a:extLst>
              </p:cNvPr>
              <p:cNvSpPr/>
              <p:nvPr/>
            </p:nvSpPr>
            <p:spPr>
              <a:xfrm>
                <a:off x="2199913" y="4308284"/>
                <a:ext cx="1521186" cy="5403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𝐹</m:t>
                      </m:r>
                      <m:d>
                        <m:dPr>
                          <m:ctrlPr>
                            <a:rPr lang="cs-CZ" sz="1700" i="1">
                              <a:latin typeface="Cambria Math" panose="02040503050406030204" pitchFamily="18" charset="0"/>
                            </a:rPr>
                          </m:ctrlPr>
                        </m:dPr>
                        <m:e>
                          <m:r>
                            <a:rPr lang="cs-CZ" sz="1700" i="1">
                              <a:latin typeface="Cambria Math" panose="02040503050406030204" pitchFamily="18" charset="0"/>
                            </a:rPr>
                            <m:t>𝑥</m:t>
                          </m:r>
                        </m:e>
                      </m:d>
                      <m:r>
                        <a:rPr lang="cs-CZ" sz="1700" i="0">
                          <a:latin typeface="Cambria Math" panose="02040503050406030204" pitchFamily="18" charset="0"/>
                        </a:rPr>
                        <m:t>=</m:t>
                      </m:r>
                      <m:f>
                        <m:fPr>
                          <m:ctrlPr>
                            <a:rPr lang="cs-CZ" sz="1700" i="1">
                              <a:latin typeface="Cambria Math" panose="02040503050406030204" pitchFamily="18" charset="0"/>
                            </a:rPr>
                          </m:ctrlPr>
                        </m:fPr>
                        <m:num>
                          <m:r>
                            <a:rPr lang="cs-CZ" sz="1700" i="1">
                              <a:latin typeface="Cambria Math" panose="02040503050406030204" pitchFamily="18" charset="0"/>
                            </a:rPr>
                            <m:t>𝑥</m:t>
                          </m:r>
                          <m:r>
                            <a:rPr lang="cs-CZ" sz="1700" i="0">
                              <a:latin typeface="Cambria Math" panose="02040503050406030204" pitchFamily="18" charset="0"/>
                            </a:rPr>
                            <m:t>−</m:t>
                          </m:r>
                          <m:r>
                            <a:rPr lang="cs-CZ" sz="1700" i="1">
                              <a:latin typeface="Cambria Math" panose="02040503050406030204" pitchFamily="18" charset="0"/>
                            </a:rPr>
                            <m:t>𝑎</m:t>
                          </m:r>
                        </m:num>
                        <m:den>
                          <m:r>
                            <a:rPr lang="cs-CZ" sz="1700" i="1">
                              <a:latin typeface="Cambria Math" panose="02040503050406030204" pitchFamily="18" charset="0"/>
                            </a:rPr>
                            <m:t>𝑏</m:t>
                          </m:r>
                          <m:r>
                            <a:rPr lang="cs-CZ" sz="1700" i="0">
                              <a:latin typeface="Cambria Math" panose="02040503050406030204" pitchFamily="18" charset="0"/>
                            </a:rPr>
                            <m:t>−</m:t>
                          </m:r>
                          <m:r>
                            <a:rPr lang="cs-CZ" sz="1700" i="1">
                              <a:latin typeface="Cambria Math" panose="02040503050406030204" pitchFamily="18" charset="0"/>
                            </a:rPr>
                            <m:t>𝑎</m:t>
                          </m:r>
                        </m:den>
                      </m:f>
                      <m:r>
                        <a:rPr lang="cs-CZ" sz="1700" i="0">
                          <a:latin typeface="Cambria Math" panose="02040503050406030204" pitchFamily="18" charset="0"/>
                        </a:rPr>
                        <m:t> </m:t>
                      </m:r>
                    </m:oMath>
                  </m:oMathPara>
                </a14:m>
                <a:endParaRPr lang="cs-CZ" sz="1700" dirty="0"/>
              </a:p>
            </p:txBody>
          </p:sp>
        </mc:Choice>
        <mc:Fallback xmlns="">
          <p:sp>
            <p:nvSpPr>
              <p:cNvPr id="7" name="Obdélník 6">
                <a:extLst>
                  <a:ext uri="{FF2B5EF4-FFF2-40B4-BE49-F238E27FC236}">
                    <a16:creationId xmlns:a16="http://schemas.microsoft.com/office/drawing/2014/main" id="{727AD4B9-CD07-4383-A33E-7CB8872A65D7}"/>
                  </a:ext>
                </a:extLst>
              </p:cNvPr>
              <p:cNvSpPr>
                <a:spLocks noRot="1" noChangeAspect="1" noMove="1" noResize="1" noEditPoints="1" noAdjustHandles="1" noChangeArrowheads="1" noChangeShapeType="1" noTextEdit="1"/>
              </p:cNvSpPr>
              <p:nvPr/>
            </p:nvSpPr>
            <p:spPr>
              <a:xfrm>
                <a:off x="2199913" y="4308284"/>
                <a:ext cx="1521186" cy="540341"/>
              </a:xfrm>
              <a:prstGeom prst="rect">
                <a:avLst/>
              </a:prstGeom>
              <a:blipFill>
                <a:blip r:embed="rId3"/>
                <a:stretch>
                  <a:fillRect b="-454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88FB98FA-8556-4725-B4D4-08979AD18ACD}"/>
                  </a:ext>
                </a:extLst>
              </p:cNvPr>
              <p:cNvSpPr/>
              <p:nvPr/>
            </p:nvSpPr>
            <p:spPr>
              <a:xfrm>
                <a:off x="2199913" y="4941226"/>
                <a:ext cx="1185645" cy="5403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b="0" i="1" smtClean="0">
                          <a:latin typeface="Cambria Math" panose="02040503050406030204" pitchFamily="18" charset="0"/>
                        </a:rPr>
                        <m:t>𝑟</m:t>
                      </m:r>
                      <m:r>
                        <a:rPr lang="cs-CZ" sz="1700" i="0">
                          <a:latin typeface="Cambria Math" panose="02040503050406030204" pitchFamily="18" charset="0"/>
                        </a:rPr>
                        <m:t>=</m:t>
                      </m:r>
                      <m:f>
                        <m:fPr>
                          <m:ctrlPr>
                            <a:rPr lang="cs-CZ" sz="1700" i="1">
                              <a:latin typeface="Cambria Math" panose="02040503050406030204" pitchFamily="18" charset="0"/>
                            </a:rPr>
                          </m:ctrlPr>
                        </m:fPr>
                        <m:num>
                          <m:r>
                            <a:rPr lang="cs-CZ" sz="1700" i="1">
                              <a:latin typeface="Cambria Math" panose="02040503050406030204" pitchFamily="18" charset="0"/>
                            </a:rPr>
                            <m:t>𝑥</m:t>
                          </m:r>
                          <m:r>
                            <a:rPr lang="cs-CZ" sz="1700" i="0">
                              <a:latin typeface="Cambria Math" panose="02040503050406030204" pitchFamily="18" charset="0"/>
                            </a:rPr>
                            <m:t>−</m:t>
                          </m:r>
                          <m:r>
                            <a:rPr lang="cs-CZ" sz="1700" i="1">
                              <a:latin typeface="Cambria Math" panose="02040503050406030204" pitchFamily="18" charset="0"/>
                            </a:rPr>
                            <m:t>𝑎</m:t>
                          </m:r>
                        </m:num>
                        <m:den>
                          <m:r>
                            <a:rPr lang="cs-CZ" sz="1700" i="1">
                              <a:latin typeface="Cambria Math" panose="02040503050406030204" pitchFamily="18" charset="0"/>
                            </a:rPr>
                            <m:t>𝑏</m:t>
                          </m:r>
                          <m:r>
                            <a:rPr lang="cs-CZ" sz="1700" i="0">
                              <a:latin typeface="Cambria Math" panose="02040503050406030204" pitchFamily="18" charset="0"/>
                            </a:rPr>
                            <m:t>−</m:t>
                          </m:r>
                          <m:r>
                            <a:rPr lang="cs-CZ" sz="1700" i="1">
                              <a:latin typeface="Cambria Math" panose="02040503050406030204" pitchFamily="18" charset="0"/>
                            </a:rPr>
                            <m:t>𝑎</m:t>
                          </m:r>
                        </m:den>
                      </m:f>
                      <m:r>
                        <a:rPr lang="cs-CZ" sz="1700" i="0">
                          <a:latin typeface="Cambria Math" panose="02040503050406030204" pitchFamily="18" charset="0"/>
                        </a:rPr>
                        <m:t> </m:t>
                      </m:r>
                    </m:oMath>
                  </m:oMathPara>
                </a14:m>
                <a:endParaRPr lang="cs-CZ" sz="1700" dirty="0"/>
              </a:p>
            </p:txBody>
          </p:sp>
        </mc:Choice>
        <mc:Fallback xmlns="">
          <p:sp>
            <p:nvSpPr>
              <p:cNvPr id="11" name="Obdélník 10">
                <a:extLst>
                  <a:ext uri="{FF2B5EF4-FFF2-40B4-BE49-F238E27FC236}">
                    <a16:creationId xmlns:a16="http://schemas.microsoft.com/office/drawing/2014/main" id="{88FB98FA-8556-4725-B4D4-08979AD18ACD}"/>
                  </a:ext>
                </a:extLst>
              </p:cNvPr>
              <p:cNvSpPr>
                <a:spLocks noRot="1" noChangeAspect="1" noMove="1" noResize="1" noEditPoints="1" noAdjustHandles="1" noChangeArrowheads="1" noChangeShapeType="1" noTextEdit="1"/>
              </p:cNvSpPr>
              <p:nvPr/>
            </p:nvSpPr>
            <p:spPr>
              <a:xfrm>
                <a:off x="2199913" y="4941226"/>
                <a:ext cx="1185645" cy="540341"/>
              </a:xfrm>
              <a:prstGeom prst="rect">
                <a:avLst/>
              </a:prstGeom>
              <a:blipFill>
                <a:blip r:embed="rId4"/>
                <a:stretch>
                  <a:fillRect b="-454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F255DAE6-F2D5-4F46-A842-E9629C0BA86A}"/>
                  </a:ext>
                </a:extLst>
              </p:cNvPr>
              <p:cNvSpPr/>
              <p:nvPr/>
            </p:nvSpPr>
            <p:spPr>
              <a:xfrm>
                <a:off x="2199913" y="5599957"/>
                <a:ext cx="182652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𝑥</m:t>
                      </m:r>
                      <m:r>
                        <a:rPr lang="cs-CZ" sz="1700" i="0">
                          <a:latin typeface="Cambria Math" panose="02040503050406030204" pitchFamily="18" charset="0"/>
                        </a:rPr>
                        <m:t>=</m:t>
                      </m:r>
                      <m:r>
                        <a:rPr lang="cs-CZ" sz="1700" i="1">
                          <a:latin typeface="Cambria Math" panose="02040503050406030204" pitchFamily="18" charset="0"/>
                        </a:rPr>
                        <m:t>𝑎</m:t>
                      </m:r>
                      <m:r>
                        <a:rPr lang="cs-CZ" sz="1700" i="0">
                          <a:latin typeface="Cambria Math" panose="02040503050406030204" pitchFamily="18" charset="0"/>
                        </a:rPr>
                        <m:t>+</m:t>
                      </m:r>
                      <m:r>
                        <a:rPr lang="cs-CZ" sz="1700" i="1">
                          <a:latin typeface="Cambria Math" panose="02040503050406030204" pitchFamily="18" charset="0"/>
                        </a:rPr>
                        <m:t>𝑟</m:t>
                      </m:r>
                      <m:r>
                        <a:rPr lang="cs-CZ" sz="1700" i="0">
                          <a:latin typeface="Cambria Math" panose="02040503050406030204" pitchFamily="18" charset="0"/>
                        </a:rPr>
                        <m:t>(</m:t>
                      </m:r>
                      <m:r>
                        <a:rPr lang="cs-CZ" sz="1700" i="1">
                          <a:latin typeface="Cambria Math" panose="02040503050406030204" pitchFamily="18" charset="0"/>
                        </a:rPr>
                        <m:t>𝑏</m:t>
                      </m:r>
                      <m:r>
                        <a:rPr lang="cs-CZ" sz="1700" i="0">
                          <a:latin typeface="Cambria Math" panose="02040503050406030204" pitchFamily="18" charset="0"/>
                        </a:rPr>
                        <m:t>−</m:t>
                      </m:r>
                      <m:r>
                        <a:rPr lang="cs-CZ" sz="1700" i="1">
                          <a:latin typeface="Cambria Math" panose="02040503050406030204" pitchFamily="18" charset="0"/>
                        </a:rPr>
                        <m:t>𝑎</m:t>
                      </m:r>
                      <m:r>
                        <a:rPr lang="cs-CZ" sz="1700" i="0">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F255DAE6-F2D5-4F46-A842-E9629C0BA86A}"/>
                  </a:ext>
                </a:extLst>
              </p:cNvPr>
              <p:cNvSpPr>
                <a:spLocks noRot="1" noChangeAspect="1" noMove="1" noResize="1" noEditPoints="1" noAdjustHandles="1" noChangeArrowheads="1" noChangeShapeType="1" noTextEdit="1"/>
              </p:cNvSpPr>
              <p:nvPr/>
            </p:nvSpPr>
            <p:spPr>
              <a:xfrm>
                <a:off x="2199913" y="5599957"/>
                <a:ext cx="1826526" cy="353943"/>
              </a:xfrm>
              <a:prstGeom prst="rect">
                <a:avLst/>
              </a:prstGeom>
              <a:blipFill>
                <a:blip r:embed="rId5"/>
                <a:stretch>
                  <a:fillRect b="-120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EE7781D1-E6F3-40A2-BACF-D0EA6CF6921F}"/>
                  </a:ext>
                </a:extLst>
              </p:cNvPr>
              <p:cNvSpPr>
                <a:spLocks noChangeAspect="1"/>
              </p:cNvSpPr>
              <p:nvPr/>
            </p:nvSpPr>
            <p:spPr>
              <a:xfrm>
                <a:off x="4073387" y="4382497"/>
                <a:ext cx="6134642" cy="353943"/>
              </a:xfrm>
              <a:prstGeom prst="rect">
                <a:avLst/>
              </a:prstGeom>
            </p:spPr>
            <p:txBody>
              <a:bodyPr wrap="square">
                <a:spAutoFit/>
              </a:bodyPr>
              <a:lstStyle/>
              <a:p>
                <a:pPr algn="just">
                  <a:spcAft>
                    <a:spcPts val="600"/>
                  </a:spcAft>
                </a:pPr>
                <a:r>
                  <a:rPr lang="en-US" sz="1600">
                    <a:latin typeface="Arial" panose="020B0604020202020204" pitchFamily="34" charset="0"/>
                    <a:cs typeface="Arial" panose="020B0604020202020204" pitchFamily="34" charset="0"/>
                  </a:rPr>
                  <a:t>cumulative distribution function on the interval </a:t>
                </a:r>
                <a14:m>
                  <m:oMath xmlns:m="http://schemas.openxmlformats.org/officeDocument/2006/math">
                    <m:r>
                      <a:rPr lang="en-US" sz="1700" smtClean="0">
                        <a:latin typeface="Cambria Math" panose="02040503050406030204" pitchFamily="18" charset="0"/>
                      </a:rPr>
                      <m:t>(</m:t>
                    </m:r>
                    <m:r>
                      <m:rPr>
                        <m:sty m:val="p"/>
                      </m:rPr>
                      <a:rPr lang="en-US" sz="1700" b="0" i="0" smtClean="0">
                        <a:latin typeface="Cambria Math" panose="02040503050406030204" pitchFamily="18" charset="0"/>
                      </a:rPr>
                      <m:t>a</m:t>
                    </m:r>
                    <m:r>
                      <a:rPr lang="en-US" sz="1700" b="0" i="0" smtClean="0">
                        <a:latin typeface="Cambria Math" panose="02040503050406030204" pitchFamily="18" charset="0"/>
                      </a:rPr>
                      <m:t>,</m:t>
                    </m:r>
                    <m:r>
                      <a:rPr lang="en-US" sz="1700" i="1" smtClean="0">
                        <a:latin typeface="Cambria Math" panose="02040503050406030204" pitchFamily="18" charset="0"/>
                      </a:rPr>
                      <m:t>𝑏</m:t>
                    </m:r>
                    <m:r>
                      <a:rPr lang="en-US" sz="1700" smtClean="0">
                        <a:latin typeface="Cambria Math" panose="02040503050406030204" pitchFamily="18" charset="0"/>
                      </a:rPr>
                      <m:t>)</m:t>
                    </m:r>
                  </m:oMath>
                </a14:m>
                <a:r>
                  <a:rPr lang="en-US" sz="1700">
                    <a:ea typeface="Cambria Math" panose="02040503050406030204" pitchFamily="18" charset="0"/>
                  </a:rPr>
                  <a:t>,</a:t>
                </a:r>
                <a:endParaRPr lang="en-US" sz="1600">
                  <a:latin typeface="Arial" panose="020B0604020202020204" pitchFamily="34" charset="0"/>
                  <a:cs typeface="Arial" panose="020B0604020202020204" pitchFamily="34" charset="0"/>
                </a:endParaRPr>
              </a:p>
            </p:txBody>
          </p:sp>
        </mc:Choice>
        <mc:Fallback xmlns="">
          <p:sp>
            <p:nvSpPr>
              <p:cNvPr id="14" name="Obdélník 13">
                <a:extLst>
                  <a:ext uri="{FF2B5EF4-FFF2-40B4-BE49-F238E27FC236}">
                    <a16:creationId xmlns:a16="http://schemas.microsoft.com/office/drawing/2014/main" id="{EE7781D1-E6F3-40A2-BACF-D0EA6CF6921F}"/>
                  </a:ext>
                </a:extLst>
              </p:cNvPr>
              <p:cNvSpPr>
                <a:spLocks noRot="1" noChangeAspect="1" noMove="1" noResize="1" noEditPoints="1" noAdjustHandles="1" noChangeArrowheads="1" noChangeShapeType="1" noTextEdit="1"/>
              </p:cNvSpPr>
              <p:nvPr/>
            </p:nvSpPr>
            <p:spPr>
              <a:xfrm>
                <a:off x="4073387" y="4382497"/>
                <a:ext cx="6134642" cy="353943"/>
              </a:xfrm>
              <a:prstGeom prst="rect">
                <a:avLst/>
              </a:prstGeom>
              <a:blipFill>
                <a:blip r:embed="rId6"/>
                <a:stretch>
                  <a:fillRect l="-497" t="-6897" b="-22414"/>
                </a:stretch>
              </a:blipFill>
            </p:spPr>
            <p:txBody>
              <a:bodyPr/>
              <a:lstStyle/>
              <a:p>
                <a:r>
                  <a:rPr lang="cs-CZ">
                    <a:noFill/>
                  </a:rPr>
                  <a:t> </a:t>
                </a:r>
              </a:p>
            </p:txBody>
          </p:sp>
        </mc:Fallback>
      </mc:AlternateContent>
      <p:sp>
        <p:nvSpPr>
          <p:cNvPr id="15" name="Obdélník 14">
            <a:extLst>
              <a:ext uri="{FF2B5EF4-FFF2-40B4-BE49-F238E27FC236}">
                <a16:creationId xmlns:a16="http://schemas.microsoft.com/office/drawing/2014/main" id="{2A67D2B6-3FB4-48CE-8AF7-D4E5C274F615}"/>
              </a:ext>
            </a:extLst>
          </p:cNvPr>
          <p:cNvSpPr>
            <a:spLocks noChangeAspect="1"/>
          </p:cNvSpPr>
          <p:nvPr/>
        </p:nvSpPr>
        <p:spPr>
          <a:xfrm>
            <a:off x="4073387" y="4999556"/>
            <a:ext cx="4045226" cy="338554"/>
          </a:xfrm>
          <a:prstGeom prst="rect">
            <a:avLst/>
          </a:prstGeom>
        </p:spPr>
        <p:txBody>
          <a:bodyPr wrap="square">
            <a:spAutoFit/>
          </a:bodyPr>
          <a:lstStyle/>
          <a:p>
            <a:pPr algn="just">
              <a:spcAft>
                <a:spcPts val="600"/>
              </a:spcAft>
            </a:pPr>
            <a:r>
              <a:rPr lang="en-US" sz="1600">
                <a:latin typeface="Arial" panose="020B0604020202020204" pitchFamily="34" charset="0"/>
                <a:cs typeface="Arial" panose="020B0604020202020204" pitchFamily="34" charset="0"/>
              </a:rPr>
              <a:t>random number,</a:t>
            </a:r>
          </a:p>
        </p:txBody>
      </p:sp>
      <p:sp>
        <p:nvSpPr>
          <p:cNvPr id="16" name="Obdélník 15">
            <a:extLst>
              <a:ext uri="{FF2B5EF4-FFF2-40B4-BE49-F238E27FC236}">
                <a16:creationId xmlns:a16="http://schemas.microsoft.com/office/drawing/2014/main" id="{51E345FF-4E2E-4BEB-BA9E-8FD879201C33}"/>
              </a:ext>
            </a:extLst>
          </p:cNvPr>
          <p:cNvSpPr>
            <a:spLocks noChangeAspect="1"/>
          </p:cNvSpPr>
          <p:nvPr/>
        </p:nvSpPr>
        <p:spPr>
          <a:xfrm>
            <a:off x="4073387" y="5599957"/>
            <a:ext cx="7682086" cy="338554"/>
          </a:xfrm>
          <a:prstGeom prst="rect">
            <a:avLst/>
          </a:prstGeom>
        </p:spPr>
        <p:txBody>
          <a:bodyPr wrap="square">
            <a:spAutoFit/>
          </a:bodyPr>
          <a:lstStyle/>
          <a:p>
            <a:pPr algn="just">
              <a:spcAft>
                <a:spcPts val="600"/>
              </a:spcAft>
            </a:pPr>
            <a:r>
              <a:rPr lang="en-US" sz="1600">
                <a:latin typeface="Arial" panose="020B0604020202020204" pitchFamily="34" charset="0"/>
                <a:cs typeface="Arial" panose="020B0604020202020204" pitchFamily="34" charset="0"/>
              </a:rPr>
              <a:t>value of random variable with uniform probability distribution.</a:t>
            </a:r>
          </a:p>
        </p:txBody>
      </p:sp>
    </p:spTree>
    <p:extLst>
      <p:ext uri="{BB962C8B-B14F-4D97-AF65-F5344CB8AC3E}">
        <p14:creationId xmlns:p14="http://schemas.microsoft.com/office/powerpoint/2010/main" val="4928605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583FF-E38C-4179-9041-E6717F0D2E1A}"/>
              </a:ext>
            </a:extLst>
          </p:cNvPr>
          <p:cNvSpPr>
            <a:spLocks noGrp="1"/>
          </p:cNvSpPr>
          <p:nvPr>
            <p:ph type="title"/>
          </p:nvPr>
        </p:nvSpPr>
        <p:spPr/>
        <p:txBody>
          <a:bodyPr/>
          <a:lstStyle/>
          <a:p>
            <a:r>
              <a:rPr lang="en-US" dirty="0"/>
              <a:t>Thank you for attention</a:t>
            </a:r>
          </a:p>
        </p:txBody>
      </p:sp>
      <p:sp>
        <p:nvSpPr>
          <p:cNvPr id="3" name="Zástupný text 2">
            <a:extLst>
              <a:ext uri="{FF2B5EF4-FFF2-40B4-BE49-F238E27FC236}">
                <a16:creationId xmlns:a16="http://schemas.microsoft.com/office/drawing/2014/main" id="{15F5B120-63B8-4230-9E7C-9FDC685F174D}"/>
              </a:ext>
            </a:extLst>
          </p:cNvPr>
          <p:cNvSpPr>
            <a:spLocks noGrp="1"/>
          </p:cNvSpPr>
          <p:nvPr>
            <p:ph type="body" sz="quarter" idx="1"/>
          </p:nvPr>
        </p:nvSpPr>
        <p:spPr/>
        <p:txBody>
          <a:bodyPr/>
          <a:lstStyle/>
          <a:p>
            <a:r>
              <a:rPr lang="cs-CZ" dirty="0"/>
              <a:t>Jan Fábry</a:t>
            </a:r>
          </a:p>
        </p:txBody>
      </p:sp>
      <p:sp>
        <p:nvSpPr>
          <p:cNvPr id="4" name="Zástupný text 3">
            <a:extLst>
              <a:ext uri="{FF2B5EF4-FFF2-40B4-BE49-F238E27FC236}">
                <a16:creationId xmlns:a16="http://schemas.microsoft.com/office/drawing/2014/main" id="{82401261-9F0D-4939-9CA8-9AC8CEF298DE}"/>
              </a:ext>
            </a:extLst>
          </p:cNvPr>
          <p:cNvSpPr>
            <a:spLocks noGrp="1"/>
          </p:cNvSpPr>
          <p:nvPr>
            <p:ph type="body" idx="21"/>
          </p:nvPr>
        </p:nvSpPr>
        <p:spPr/>
        <p:txBody>
          <a:bodyPr/>
          <a:lstStyle/>
          <a:p>
            <a:r>
              <a:rPr lang="cs-CZ" dirty="0"/>
              <a:t>Department </a:t>
            </a:r>
            <a:r>
              <a:rPr lang="en-US" dirty="0"/>
              <a:t>of Production, Logistics and Quality Management</a:t>
            </a:r>
          </a:p>
        </p:txBody>
      </p:sp>
      <p:sp>
        <p:nvSpPr>
          <p:cNvPr id="5" name="Zástupný text 4">
            <a:extLst>
              <a:ext uri="{FF2B5EF4-FFF2-40B4-BE49-F238E27FC236}">
                <a16:creationId xmlns:a16="http://schemas.microsoft.com/office/drawing/2014/main" id="{3A50427F-7B51-4469-AE08-9060FE9F8ED5}"/>
              </a:ext>
            </a:extLst>
          </p:cNvPr>
          <p:cNvSpPr>
            <a:spLocks noGrp="1"/>
          </p:cNvSpPr>
          <p:nvPr>
            <p:ph type="body" idx="22"/>
          </p:nvPr>
        </p:nvSpPr>
        <p:spPr>
          <a:xfrm>
            <a:off x="1086825" y="5119361"/>
            <a:ext cx="10246227" cy="406647"/>
          </a:xfrm>
        </p:spPr>
        <p:txBody>
          <a:bodyPr/>
          <a:lstStyle/>
          <a:p>
            <a:r>
              <a:rPr lang="cs-CZ" dirty="0">
                <a:solidFill>
                  <a:schemeClr val="bg1">
                    <a:lumMod val="75000"/>
                  </a:schemeClr>
                </a:solidFill>
                <a:hlinkClick r:id="rId2">
                  <a:extLst>
                    <a:ext uri="{A12FA001-AC4F-418D-AE19-62706E023703}">
                      <ahyp:hlinkClr xmlns:ahyp="http://schemas.microsoft.com/office/drawing/2018/hyperlinkcolor" val="tx"/>
                    </a:ext>
                  </a:extLst>
                </a:hlinkClick>
              </a:rPr>
              <a:t>fabry@savs.cz</a:t>
            </a:r>
            <a:r>
              <a:rPr lang="cs-CZ" dirty="0">
                <a:solidFill>
                  <a:schemeClr val="bg1">
                    <a:lumMod val="75000"/>
                  </a:schemeClr>
                </a:solidFill>
              </a:rPr>
              <a:t>            </a:t>
            </a:r>
            <a:r>
              <a:rPr lang="cs-CZ" dirty="0">
                <a:solidFill>
                  <a:schemeClr val="bg1">
                    <a:lumMod val="75000"/>
                  </a:schemeClr>
                </a:solidFill>
                <a:hlinkClick r:id="rId3">
                  <a:extLst>
                    <a:ext uri="{A12FA001-AC4F-418D-AE19-62706E023703}">
                      <ahyp:hlinkClr xmlns:ahyp="http://schemas.microsoft.com/office/drawing/2018/hyperlinkcolor" val="tx"/>
                    </a:ext>
                  </a:extLst>
                </a:hlinkClick>
              </a:rPr>
              <a:t>www.janfabry.cz</a:t>
            </a:r>
            <a:endParaRPr lang="cs-CZ" dirty="0">
              <a:solidFill>
                <a:schemeClr val="bg1">
                  <a:lumMod val="75000"/>
                </a:schemeClr>
              </a:solidFill>
            </a:endParaRPr>
          </a:p>
        </p:txBody>
      </p:sp>
      <p:pic>
        <p:nvPicPr>
          <p:cNvPr id="6" name="Obrázek 5">
            <a:extLst>
              <a:ext uri="{FF2B5EF4-FFF2-40B4-BE49-F238E27FC236}">
                <a16:creationId xmlns:a16="http://schemas.microsoft.com/office/drawing/2014/main" id="{1D9D2492-8F6F-4D2F-93F8-65433CCA5096}"/>
              </a:ext>
            </a:extLst>
          </p:cNvPr>
          <p:cNvPicPr>
            <a:picLocks noChangeAspect="1"/>
          </p:cNvPicPr>
          <p:nvPr/>
        </p:nvPicPr>
        <p:blipFill>
          <a:blip r:embed="rId4"/>
          <a:stretch>
            <a:fillRect/>
          </a:stretch>
        </p:blipFill>
        <p:spPr>
          <a:xfrm>
            <a:off x="4077060" y="5155545"/>
            <a:ext cx="237765" cy="237765"/>
          </a:xfrm>
          <a:prstGeom prst="rect">
            <a:avLst/>
          </a:prstGeom>
        </p:spPr>
      </p:pic>
      <p:pic>
        <p:nvPicPr>
          <p:cNvPr id="7" name="Obrázek 100" descr="Obrázek 100">
            <a:extLst>
              <a:ext uri="{FF2B5EF4-FFF2-40B4-BE49-F238E27FC236}">
                <a16:creationId xmlns:a16="http://schemas.microsoft.com/office/drawing/2014/main" id="{9D655C4A-109F-498D-A99A-2DF6D476D1C0}"/>
              </a:ext>
            </a:extLst>
          </p:cNvPr>
          <p:cNvPicPr>
            <a:picLocks noChangeAspect="1"/>
          </p:cNvPicPr>
          <p:nvPr/>
        </p:nvPicPr>
        <p:blipFill>
          <a:blip r:embed="rId5"/>
          <a:stretch>
            <a:fillRect/>
          </a:stretch>
        </p:blipFill>
        <p:spPr>
          <a:xfrm>
            <a:off x="6209938" y="5155545"/>
            <a:ext cx="237764" cy="237765"/>
          </a:xfrm>
          <a:prstGeom prst="rect">
            <a:avLst/>
          </a:prstGeom>
          <a:ln w="12700" cap="flat">
            <a:noFill/>
            <a:miter lim="400000"/>
          </a:ln>
          <a:effectLst/>
        </p:spPr>
      </p:pic>
    </p:spTree>
    <p:extLst>
      <p:ext uri="{BB962C8B-B14F-4D97-AF65-F5344CB8AC3E}">
        <p14:creationId xmlns:p14="http://schemas.microsoft.com/office/powerpoint/2010/main" val="152521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a:xfrm>
            <a:off x="444500" y="2973323"/>
            <a:ext cx="6535739" cy="1186695"/>
          </a:xfrm>
        </p:spPr>
        <p:txBody>
          <a:bodyPr>
            <a:normAutofit fontScale="90000"/>
          </a:bodyPr>
          <a:lstStyle/>
          <a:p>
            <a:r>
              <a:rPr lang="en-US" dirty="0"/>
              <a:t>Models of designing production systems</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en-US"/>
              <a:t>2</a:t>
            </a:r>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en-US"/>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15</a:t>
            </a:fld>
            <a:endParaRPr lang="en-US"/>
          </a:p>
        </p:txBody>
      </p:sp>
      <p:pic>
        <p:nvPicPr>
          <p:cNvPr id="9" name="Zástupný symbol obrázku 8">
            <a:extLst>
              <a:ext uri="{FF2B5EF4-FFF2-40B4-BE49-F238E27FC236}">
                <a16:creationId xmlns:a16="http://schemas.microsoft.com/office/drawing/2014/main" id="{8ADA2429-40B7-42CB-BAE7-B3233AB946B2}"/>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4753" r="4753"/>
          <a:stretch>
            <a:fillRect/>
          </a:stretch>
        </p:blipFill>
        <p:spPr/>
      </p:pic>
    </p:spTree>
    <p:extLst>
      <p:ext uri="{BB962C8B-B14F-4D97-AF65-F5344CB8AC3E}">
        <p14:creationId xmlns:p14="http://schemas.microsoft.com/office/powerpoint/2010/main" val="288848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designing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764209"/>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Objectives of company</a:t>
            </a:r>
          </a:p>
          <a:p>
            <a:pPr marL="896400" lvl="1" indent="-284400">
              <a:lnSpc>
                <a:spcPct val="110000"/>
              </a:lnSpc>
            </a:pPr>
            <a:r>
              <a:rPr lang="en-US" sz="1600"/>
              <a:t>to bring new products to market as quickly as possible,</a:t>
            </a:r>
          </a:p>
          <a:p>
            <a:pPr marL="896400" lvl="1" indent="-284400">
              <a:lnSpc>
                <a:spcPct val="110000"/>
              </a:lnSpc>
            </a:pPr>
            <a:r>
              <a:rPr lang="en-US" sz="1600"/>
              <a:t>increase the level of customer satisfaction, improve quality (TQM)</a:t>
            </a:r>
          </a:p>
          <a:p>
            <a:pPr marL="896400" lvl="1" indent="-284400">
              <a:lnSpc>
                <a:spcPct val="110000"/>
              </a:lnSpc>
            </a:pPr>
            <a:r>
              <a:rPr lang="en-US"/>
              <a:t>reduce costs.</a:t>
            </a:r>
          </a:p>
          <a:p>
            <a:pPr marL="285750" lvl="0" indent="-285750">
              <a:lnSpc>
                <a:spcPct val="110000"/>
              </a:lnSpc>
              <a:buFont typeface="Wingdings" panose="05000000000000000000" pitchFamily="2" charset="2"/>
              <a:buChar char="§"/>
            </a:pPr>
            <a:r>
              <a:rPr lang="en-US">
                <a:solidFill>
                  <a:srgbClr val="4BA82E"/>
                </a:solidFill>
              </a:rPr>
              <a:t>Means for designing</a:t>
            </a:r>
          </a:p>
          <a:p>
            <a:pPr marL="896400" lvl="1" indent="-284400">
              <a:lnSpc>
                <a:spcPct val="110000"/>
              </a:lnSpc>
            </a:pPr>
            <a:r>
              <a:rPr lang="en-US"/>
              <a:t>using standards,</a:t>
            </a:r>
          </a:p>
          <a:p>
            <a:pPr marL="896400" lvl="1" indent="-284400">
              <a:lnSpc>
                <a:spcPct val="110000"/>
              </a:lnSpc>
            </a:pPr>
            <a:r>
              <a:rPr lang="en-US"/>
              <a:t>Quality Function Deployment (QFD),</a:t>
            </a:r>
          </a:p>
          <a:p>
            <a:pPr marL="896400" lvl="1" indent="-284400">
              <a:lnSpc>
                <a:spcPct val="110000"/>
              </a:lnSpc>
            </a:pPr>
            <a:r>
              <a:rPr lang="en-US"/>
              <a:t>collaborative designing.</a:t>
            </a:r>
          </a:p>
        </p:txBody>
      </p:sp>
    </p:spTree>
    <p:extLst>
      <p:ext uri="{BB962C8B-B14F-4D97-AF65-F5344CB8AC3E}">
        <p14:creationId xmlns:p14="http://schemas.microsoft.com/office/powerpoint/2010/main" val="322873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designing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5087990"/>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Using standards</a:t>
            </a:r>
          </a:p>
          <a:p>
            <a:pPr marL="896400" lvl="1" indent="-284400">
              <a:lnSpc>
                <a:spcPct val="110000"/>
              </a:lnSpc>
            </a:pPr>
            <a:r>
              <a:rPr lang="en-US" sz="1600" dirty="0"/>
              <a:t>VDA (</a:t>
            </a:r>
            <a:r>
              <a:rPr lang="en-US" sz="1600" dirty="0" err="1"/>
              <a:t>Verband</a:t>
            </a:r>
            <a:r>
              <a:rPr lang="en-US" sz="1600" dirty="0"/>
              <a:t> der </a:t>
            </a:r>
            <a:r>
              <a:rPr lang="en-US" sz="1600" dirty="0" err="1"/>
              <a:t>Automobilindustrie</a:t>
            </a:r>
            <a:r>
              <a:rPr lang="en-US" sz="1600" dirty="0"/>
              <a:t>),</a:t>
            </a:r>
          </a:p>
          <a:p>
            <a:pPr marL="896400" lvl="1" indent="-284400">
              <a:lnSpc>
                <a:spcPct val="110000"/>
              </a:lnSpc>
            </a:pPr>
            <a:r>
              <a:rPr lang="en-US" dirty="0"/>
              <a:t>modular designing – grouping of components into modules (easy and quick replacement),</a:t>
            </a:r>
          </a:p>
          <a:p>
            <a:pPr marL="896400" lvl="1" indent="-284400">
              <a:lnSpc>
                <a:spcPct val="110000"/>
              </a:lnSpc>
            </a:pPr>
            <a:r>
              <a:rPr lang="en-US" dirty="0"/>
              <a:t>CAD (Computer-Aided Design), CAM (Computer-Aided Manufacturing), CAE (Computer-Aided Engineering).</a:t>
            </a:r>
          </a:p>
          <a:p>
            <a:pPr marL="285750" lvl="0" indent="-285750">
              <a:lnSpc>
                <a:spcPct val="110000"/>
              </a:lnSpc>
              <a:buFont typeface="Wingdings" panose="05000000000000000000" pitchFamily="2" charset="2"/>
              <a:buChar char="§"/>
            </a:pPr>
            <a:r>
              <a:rPr lang="en-US" dirty="0">
                <a:solidFill>
                  <a:srgbClr val="4BA82E"/>
                </a:solidFill>
              </a:rPr>
              <a:t>Quality Function Deployment (QFD)</a:t>
            </a:r>
          </a:p>
          <a:p>
            <a:pPr marL="896400" lvl="1" indent="-284400">
              <a:lnSpc>
                <a:spcPct val="110000"/>
              </a:lnSpc>
            </a:pPr>
            <a:r>
              <a:rPr lang="en-US" dirty="0"/>
              <a:t>a method developed in Japan in the 1960s, </a:t>
            </a:r>
          </a:p>
          <a:p>
            <a:pPr marL="896400" lvl="1" indent="-284400">
              <a:lnSpc>
                <a:spcPct val="110000"/>
              </a:lnSpc>
            </a:pPr>
            <a:r>
              <a:rPr lang="en-US" dirty="0"/>
              <a:t>the company develops and produces only what the customer expects,</a:t>
            </a:r>
          </a:p>
          <a:p>
            <a:pPr marL="896400" lvl="1" indent="-284400">
              <a:lnSpc>
                <a:spcPct val="110000"/>
              </a:lnSpc>
            </a:pPr>
            <a:r>
              <a:rPr lang="en-US" dirty="0"/>
              <a:t>using a method known as the "house of quality",</a:t>
            </a:r>
          </a:p>
          <a:p>
            <a:pPr marL="896400" lvl="1" indent="-284400">
              <a:lnSpc>
                <a:spcPct val="110000"/>
              </a:lnSpc>
            </a:pPr>
            <a:r>
              <a:rPr lang="en-US" dirty="0"/>
              <a:t>the advantages of</a:t>
            </a:r>
          </a:p>
          <a:p>
            <a:pPr marL="1278000" lvl="1" indent="-284400">
              <a:lnSpc>
                <a:spcPct val="110000"/>
              </a:lnSpc>
            </a:pPr>
            <a:r>
              <a:rPr lang="en-US" dirty="0"/>
              <a:t>deepening the orientation on customer,</a:t>
            </a:r>
          </a:p>
          <a:p>
            <a:pPr marL="1278000" lvl="1" indent="-284400">
              <a:lnSpc>
                <a:spcPct val="110000"/>
              </a:lnSpc>
            </a:pPr>
            <a:r>
              <a:rPr lang="en-US" dirty="0"/>
              <a:t>shortening the time of product development, reducing costs of development and production,</a:t>
            </a:r>
          </a:p>
          <a:p>
            <a:pPr marL="1278000" lvl="1" indent="-284400">
              <a:lnSpc>
                <a:spcPct val="110000"/>
              </a:lnSpc>
            </a:pPr>
            <a:r>
              <a:rPr lang="en-US" dirty="0"/>
              <a:t>motivating collaborators to work together,</a:t>
            </a:r>
          </a:p>
          <a:p>
            <a:pPr marL="1278000" lvl="1" indent="-284400">
              <a:lnSpc>
                <a:spcPct val="110000"/>
              </a:lnSpc>
            </a:pPr>
            <a:r>
              <a:rPr lang="en-US" dirty="0"/>
              <a:t>simplicity and clarity of the tool.</a:t>
            </a:r>
            <a:endParaRPr lang="en-US" sz="1600" b="1" i="1" dirty="0">
              <a:effectLst/>
              <a:latin typeface="Arial" panose="020B0604020202020204" pitchFamily="34" charset="0"/>
              <a:ea typeface="Times New Roman" panose="02020603050405020304" pitchFamily="18" charset="0"/>
            </a:endParaRPr>
          </a:p>
          <a:p>
            <a:pPr lvl="1">
              <a:lnSpc>
                <a:spcPct val="110000"/>
              </a:lnSpc>
            </a:pPr>
            <a:endParaRPr lang="en-US" sz="1600" dirty="0"/>
          </a:p>
        </p:txBody>
      </p:sp>
    </p:spTree>
    <p:extLst>
      <p:ext uri="{BB962C8B-B14F-4D97-AF65-F5344CB8AC3E}">
        <p14:creationId xmlns:p14="http://schemas.microsoft.com/office/powerpoint/2010/main" val="280161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designing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7"/>
            <a:ext cx="11317006" cy="274717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Collaborative designing</a:t>
            </a:r>
          </a:p>
          <a:p>
            <a:pPr marL="896400" lvl="1" indent="-284400">
              <a:lnSpc>
                <a:spcPct val="110000"/>
              </a:lnSpc>
            </a:pPr>
            <a:r>
              <a:rPr lang="en-US" sz="1600" dirty="0"/>
              <a:t>several designers are involved in the design process.</a:t>
            </a:r>
          </a:p>
          <a:p>
            <a:pPr marL="896400" lvl="1" indent="-284400">
              <a:lnSpc>
                <a:spcPct val="110000"/>
              </a:lnSpc>
            </a:pPr>
            <a:r>
              <a:rPr lang="en-US" sz="1600" dirty="0"/>
              <a:t>structured process,</a:t>
            </a:r>
          </a:p>
          <a:p>
            <a:pPr marL="896400" lvl="1" indent="-284400">
              <a:lnSpc>
                <a:spcPct val="110000"/>
              </a:lnSpc>
            </a:pPr>
            <a:r>
              <a:rPr lang="en-US" sz="1600" dirty="0"/>
              <a:t>a project with co-operative activities that can take place in the following</a:t>
            </a:r>
            <a:r>
              <a:rPr lang="en-US" dirty="0"/>
              <a:t> relations</a:t>
            </a:r>
            <a:r>
              <a:rPr lang="en-US" sz="1600" dirty="0"/>
              <a:t>:</a:t>
            </a:r>
            <a:endParaRPr lang="en-US" dirty="0"/>
          </a:p>
          <a:p>
            <a:pPr marL="1278000" lvl="1" indent="-284400">
              <a:lnSpc>
                <a:spcPct val="110000"/>
              </a:lnSpc>
            </a:pPr>
            <a:r>
              <a:rPr lang="en-US" dirty="0"/>
              <a:t>serial – the following in succession,</a:t>
            </a:r>
          </a:p>
          <a:p>
            <a:pPr marL="1278000" lvl="1" indent="-284400">
              <a:lnSpc>
                <a:spcPct val="110000"/>
              </a:lnSpc>
            </a:pPr>
            <a:r>
              <a:rPr lang="en-US" dirty="0"/>
              <a:t>parallel – can be performed simultaneously,</a:t>
            </a:r>
          </a:p>
          <a:p>
            <a:pPr marL="1278000" lvl="1" indent="-284400">
              <a:lnSpc>
                <a:spcPct val="110000"/>
              </a:lnSpc>
            </a:pPr>
            <a:r>
              <a:rPr lang="en-US" dirty="0"/>
              <a:t>interconnected – must be performed simultaneously,</a:t>
            </a:r>
          </a:p>
          <a:p>
            <a:pPr marL="896400" lvl="1" indent="-284400">
              <a:lnSpc>
                <a:spcPct val="110000"/>
              </a:lnSpc>
            </a:pPr>
            <a:r>
              <a:rPr lang="en-US" b="0" i="0" dirty="0">
                <a:solidFill>
                  <a:srgbClr val="4D5156"/>
                </a:solidFill>
                <a:effectLst/>
                <a:latin typeface="arial" panose="020B0604020202020204" pitchFamily="34" charset="0"/>
              </a:rPr>
              <a:t>design </a:t>
            </a:r>
            <a:r>
              <a:rPr lang="en-US" dirty="0">
                <a:solidFill>
                  <a:srgbClr val="4D5156"/>
                </a:solidFill>
                <a:latin typeface="arial" panose="020B0604020202020204" pitchFamily="34" charset="0"/>
              </a:rPr>
              <a:t>s</a:t>
            </a:r>
            <a:r>
              <a:rPr lang="en-US" b="0" i="0" dirty="0">
                <a:solidFill>
                  <a:srgbClr val="4D5156"/>
                </a:solidFill>
                <a:effectLst/>
                <a:latin typeface="arial" panose="020B0604020202020204" pitchFamily="34" charset="0"/>
              </a:rPr>
              <a:t>tructure matrix </a:t>
            </a:r>
            <a:r>
              <a:rPr lang="en-US" sz="1800" b="1" i="1" dirty="0">
                <a:latin typeface="Times New Roman" panose="02020603050405020304" pitchFamily="18" charset="0"/>
                <a:cs typeface="Times New Roman" panose="02020603050405020304" pitchFamily="18" charset="0"/>
              </a:rPr>
              <a:t>P</a:t>
            </a:r>
            <a:r>
              <a:rPr lang="en-US" sz="1600" dirty="0"/>
              <a:t>:</a:t>
            </a:r>
          </a:p>
          <a:p>
            <a:pPr lvl="1">
              <a:lnSpc>
                <a:spcPct val="110000"/>
              </a:lnSpc>
            </a:pPr>
            <a:endParaRPr lang="en-US" sz="1600" dirty="0"/>
          </a:p>
        </p:txBody>
      </p:sp>
      <p:pic>
        <p:nvPicPr>
          <p:cNvPr id="12" name="Obrázek 11">
            <a:extLst>
              <a:ext uri="{FF2B5EF4-FFF2-40B4-BE49-F238E27FC236}">
                <a16:creationId xmlns:a16="http://schemas.microsoft.com/office/drawing/2014/main" id="{0A11915A-2315-4B69-869C-AF5223D8D368}"/>
              </a:ext>
            </a:extLst>
          </p:cNvPr>
          <p:cNvPicPr>
            <a:picLocks noChangeAspect="1"/>
          </p:cNvPicPr>
          <p:nvPr/>
        </p:nvPicPr>
        <p:blipFill>
          <a:blip r:embed="rId2"/>
          <a:stretch>
            <a:fillRect/>
          </a:stretch>
        </p:blipFill>
        <p:spPr>
          <a:xfrm>
            <a:off x="1353003" y="4539402"/>
            <a:ext cx="7590663" cy="894969"/>
          </a:xfrm>
          <a:prstGeom prst="rect">
            <a:avLst/>
          </a:prstGeom>
        </p:spPr>
      </p:pic>
    </p:spTree>
    <p:extLst>
      <p:ext uri="{BB962C8B-B14F-4D97-AF65-F5344CB8AC3E}">
        <p14:creationId xmlns:p14="http://schemas.microsoft.com/office/powerpoint/2010/main" val="35907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19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 designing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76925"/>
            <a:ext cx="11317006" cy="2747172"/>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Collaborative designing</a:t>
            </a:r>
          </a:p>
          <a:p>
            <a:pPr marL="896400" lvl="1" indent="-284400">
              <a:lnSpc>
                <a:spcPct val="110000"/>
              </a:lnSpc>
            </a:pPr>
            <a:r>
              <a:rPr lang="en-US" sz="1600" dirty="0"/>
              <a:t>co-operative networks,</a:t>
            </a:r>
          </a:p>
          <a:p>
            <a:pPr marL="896400" lvl="1" indent="-284400">
              <a:lnSpc>
                <a:spcPct val="110000"/>
              </a:lnSpc>
            </a:pPr>
            <a:r>
              <a:rPr lang="en-US" sz="1600" dirty="0"/>
              <a:t>example of 6 designers:</a:t>
            </a:r>
          </a:p>
          <a:p>
            <a:pPr marL="381000" lvl="1" indent="0">
              <a:lnSpc>
                <a:spcPct val="110000"/>
              </a:lnSpc>
              <a:buNone/>
            </a:pPr>
            <a:endParaRPr lang="en-US" sz="1600" dirty="0"/>
          </a:p>
        </p:txBody>
      </p:sp>
      <p:grpSp>
        <p:nvGrpSpPr>
          <p:cNvPr id="11" name="Skupina 10">
            <a:extLst>
              <a:ext uri="{FF2B5EF4-FFF2-40B4-BE49-F238E27FC236}">
                <a16:creationId xmlns:a16="http://schemas.microsoft.com/office/drawing/2014/main" id="{812A083B-A0D4-4565-BD0D-1ABB1CCED6E1}"/>
              </a:ext>
            </a:extLst>
          </p:cNvPr>
          <p:cNvGrpSpPr/>
          <p:nvPr/>
        </p:nvGrpSpPr>
        <p:grpSpPr>
          <a:xfrm>
            <a:off x="1875830" y="2122081"/>
            <a:ext cx="8440339" cy="3529070"/>
            <a:chOff x="1213703" y="2639101"/>
            <a:chExt cx="8440339" cy="3529070"/>
          </a:xfrm>
        </p:grpSpPr>
        <p:grpSp>
          <p:nvGrpSpPr>
            <p:cNvPr id="12" name="Skupina 11">
              <a:extLst>
                <a:ext uri="{FF2B5EF4-FFF2-40B4-BE49-F238E27FC236}">
                  <a16:creationId xmlns:a16="http://schemas.microsoft.com/office/drawing/2014/main" id="{3B8718E2-F039-4922-B848-0D6893BD05AE}"/>
                </a:ext>
              </a:extLst>
            </p:cNvPr>
            <p:cNvGrpSpPr>
              <a:grpSpLocks noChangeAspect="1"/>
            </p:cNvGrpSpPr>
            <p:nvPr/>
          </p:nvGrpSpPr>
          <p:grpSpPr>
            <a:xfrm>
              <a:off x="2889831" y="3605792"/>
              <a:ext cx="4033059" cy="1571944"/>
              <a:chOff x="0" y="-10452"/>
              <a:chExt cx="2688949" cy="1047962"/>
            </a:xfrm>
          </p:grpSpPr>
          <p:cxnSp>
            <p:nvCxnSpPr>
              <p:cNvPr id="16" name="Přímá spojnice se šipkou 15">
                <a:extLst>
                  <a:ext uri="{FF2B5EF4-FFF2-40B4-BE49-F238E27FC236}">
                    <a16:creationId xmlns:a16="http://schemas.microsoft.com/office/drawing/2014/main" id="{F6BD7470-8DAF-4FB1-A014-DF4CCB58A522}"/>
                  </a:ext>
                </a:extLst>
              </p:cNvPr>
              <p:cNvCxnSpPr/>
              <p:nvPr/>
            </p:nvCxnSpPr>
            <p:spPr>
              <a:xfrm flipH="1">
                <a:off x="2092036" y="180110"/>
                <a:ext cx="5185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F25F109F-C7C3-4DD1-96F4-F6E1EC2ED1CF}"/>
                  </a:ext>
                </a:extLst>
              </p:cNvPr>
              <p:cNvCxnSpPr>
                <a:cxnSpLocks/>
              </p:cNvCxnSpPr>
              <p:nvPr/>
            </p:nvCxnSpPr>
            <p:spPr>
              <a:xfrm flipV="1">
                <a:off x="2394419" y="274456"/>
                <a:ext cx="294530" cy="537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B82A7180-0D8B-4176-A9F4-29347D66FD53}"/>
                  </a:ext>
                </a:extLst>
              </p:cNvPr>
              <p:cNvCxnSpPr/>
              <p:nvPr/>
            </p:nvCxnSpPr>
            <p:spPr>
              <a:xfrm>
                <a:off x="1995055" y="277091"/>
                <a:ext cx="283633" cy="4684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a:extLst>
                  <a:ext uri="{FF2B5EF4-FFF2-40B4-BE49-F238E27FC236}">
                    <a16:creationId xmlns:a16="http://schemas.microsoft.com/office/drawing/2014/main" id="{91C5A481-397F-47A2-91A1-6A142A087D4F}"/>
                  </a:ext>
                </a:extLst>
              </p:cNvPr>
              <p:cNvCxnSpPr/>
              <p:nvPr/>
            </p:nvCxnSpPr>
            <p:spPr>
              <a:xfrm>
                <a:off x="1191491" y="879764"/>
                <a:ext cx="10144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a:extLst>
                  <a:ext uri="{FF2B5EF4-FFF2-40B4-BE49-F238E27FC236}">
                    <a16:creationId xmlns:a16="http://schemas.microsoft.com/office/drawing/2014/main" id="{6461D17B-C28A-4BEA-B5E5-EC37205163CC}"/>
                  </a:ext>
                </a:extLst>
              </p:cNvPr>
              <p:cNvCxnSpPr/>
              <p:nvPr/>
            </p:nvCxnSpPr>
            <p:spPr>
              <a:xfrm>
                <a:off x="318655" y="879764"/>
                <a:ext cx="5762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pojnice: zakřivená 20">
                <a:extLst>
                  <a:ext uri="{FF2B5EF4-FFF2-40B4-BE49-F238E27FC236}">
                    <a16:creationId xmlns:a16="http://schemas.microsoft.com/office/drawing/2014/main" id="{B7FCF684-D441-4ABF-8D31-D653B4A9D741}"/>
                  </a:ext>
                </a:extLst>
              </p:cNvPr>
              <p:cNvCxnSpPr/>
              <p:nvPr/>
            </p:nvCxnSpPr>
            <p:spPr>
              <a:xfrm flipH="1">
                <a:off x="1143000" y="277091"/>
                <a:ext cx="45719" cy="500380"/>
              </a:xfrm>
              <a:prstGeom prst="curvedConnector3">
                <a:avLst>
                  <a:gd name="adj1" fmla="val -128778"/>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Spojnice: zakřivená 21">
                <a:extLst>
                  <a:ext uri="{FF2B5EF4-FFF2-40B4-BE49-F238E27FC236}">
                    <a16:creationId xmlns:a16="http://schemas.microsoft.com/office/drawing/2014/main" id="{00DCEEA0-0DBC-478F-95CF-2E89E741B79C}"/>
                  </a:ext>
                </a:extLst>
              </p:cNvPr>
              <p:cNvCxnSpPr/>
              <p:nvPr/>
            </p:nvCxnSpPr>
            <p:spPr>
              <a:xfrm flipH="1">
                <a:off x="962891" y="180110"/>
                <a:ext cx="74195" cy="565919"/>
              </a:xfrm>
              <a:prstGeom prst="curvedConnector3">
                <a:avLst>
                  <a:gd name="adj1" fmla="val 1740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ál 22">
                <a:extLst>
                  <a:ext uri="{FF2B5EF4-FFF2-40B4-BE49-F238E27FC236}">
                    <a16:creationId xmlns:a16="http://schemas.microsoft.com/office/drawing/2014/main" id="{1D50C49D-4486-45F3-9739-E9D8C28A23BA}"/>
                  </a:ext>
                </a:extLst>
              </p:cNvPr>
              <p:cNvSpPr>
                <a:spLocks noChangeAspect="1"/>
              </p:cNvSpPr>
              <p:nvPr/>
            </p:nvSpPr>
            <p:spPr>
              <a:xfrm>
                <a:off x="0" y="713510"/>
                <a:ext cx="324000" cy="32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en-US" sz="1600" kern="1200">
                    <a:ln>
                      <a:noFill/>
                    </a:ln>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Ovál 25">
                <a:extLst>
                  <a:ext uri="{FF2B5EF4-FFF2-40B4-BE49-F238E27FC236}">
                    <a16:creationId xmlns:a16="http://schemas.microsoft.com/office/drawing/2014/main" id="{F5653D17-8137-46A9-9176-44818B7A08C6}"/>
                  </a:ext>
                </a:extLst>
              </p:cNvPr>
              <p:cNvSpPr>
                <a:spLocks noChangeAspect="1"/>
              </p:cNvSpPr>
              <p:nvPr/>
            </p:nvSpPr>
            <p:spPr>
              <a:xfrm>
                <a:off x="2223716" y="713510"/>
                <a:ext cx="324000" cy="32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en-US" sz="1600" kern="120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kern="120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0" name="Ovál 29">
                <a:extLst>
                  <a:ext uri="{FF2B5EF4-FFF2-40B4-BE49-F238E27FC236}">
                    <a16:creationId xmlns:a16="http://schemas.microsoft.com/office/drawing/2014/main" id="{3EE4AE01-76BC-45B8-B5DF-EC7D40B4147B}"/>
                  </a:ext>
                </a:extLst>
              </p:cNvPr>
              <p:cNvSpPr>
                <a:spLocks noChangeAspect="1"/>
              </p:cNvSpPr>
              <p:nvPr/>
            </p:nvSpPr>
            <p:spPr>
              <a:xfrm>
                <a:off x="916502" y="-10452"/>
                <a:ext cx="324000" cy="32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en-US" sz="1600" kern="1200">
                    <a:ln>
                      <a:noFill/>
                    </a:ln>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 </a:t>
                </a:r>
                <a:r>
                  <a:rPr lang="en-US" sz="1600" kern="1200">
                    <a:ln>
                      <a:noFill/>
                    </a:l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endParaRPr lang="en-US" sz="1600">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13" name="Bublinový popisek: zahnutá čára 12">
              <a:extLst>
                <a:ext uri="{FF2B5EF4-FFF2-40B4-BE49-F238E27FC236}">
                  <a16:creationId xmlns:a16="http://schemas.microsoft.com/office/drawing/2014/main" id="{EE9B045A-CE61-4F5C-BED5-4F9E0C81FB5A}"/>
                </a:ext>
              </a:extLst>
            </p:cNvPr>
            <p:cNvSpPr/>
            <p:nvPr/>
          </p:nvSpPr>
          <p:spPr>
            <a:xfrm>
              <a:off x="1521472" y="5829617"/>
              <a:ext cx="1611337" cy="338554"/>
            </a:xfrm>
            <a:prstGeom prst="borderCallout2">
              <a:avLst>
                <a:gd name="adj1" fmla="val 54588"/>
                <a:gd name="adj2" fmla="val 101102"/>
                <a:gd name="adj3" fmla="val 54650"/>
                <a:gd name="adj4" fmla="val 112886"/>
                <a:gd name="adj5" fmla="val -200603"/>
                <a:gd name="adj6" fmla="val 144584"/>
              </a:avLst>
            </a:prstGeo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a:solidFill>
                    <a:schemeClr val="tx1"/>
                  </a:solidFill>
                  <a:latin typeface="Arial" panose="020B0604020202020204" pitchFamily="34" charset="0"/>
                  <a:cs typeface="Arial" panose="020B0604020202020204" pitchFamily="34" charset="0"/>
                </a:rPr>
                <a:t>Serial relation</a:t>
              </a:r>
            </a:p>
          </p:txBody>
        </p:sp>
        <p:sp>
          <p:nvSpPr>
            <p:cNvPr id="14" name="Bublinový popisek: zahnutá čára 13">
              <a:extLst>
                <a:ext uri="{FF2B5EF4-FFF2-40B4-BE49-F238E27FC236}">
                  <a16:creationId xmlns:a16="http://schemas.microsoft.com/office/drawing/2014/main" id="{65B2F86B-65D3-46BD-88AF-3D34984DCE99}"/>
                </a:ext>
              </a:extLst>
            </p:cNvPr>
            <p:cNvSpPr/>
            <p:nvPr/>
          </p:nvSpPr>
          <p:spPr>
            <a:xfrm>
              <a:off x="1213703" y="3772868"/>
              <a:ext cx="1989385" cy="584775"/>
            </a:xfrm>
            <a:prstGeom prst="borderCallout2">
              <a:avLst>
                <a:gd name="adj1" fmla="val 28904"/>
                <a:gd name="adj2" fmla="val 104029"/>
                <a:gd name="adj3" fmla="val 28730"/>
                <a:gd name="adj4" fmla="val 116525"/>
                <a:gd name="adj5" fmla="val 81360"/>
                <a:gd name="adj6" fmla="val 146620"/>
              </a:avLst>
            </a:prstGeo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a:solidFill>
                    <a:schemeClr val="tx1"/>
                  </a:solidFill>
                  <a:latin typeface="Arial" panose="020B0604020202020204" pitchFamily="34" charset="0"/>
                  <a:cs typeface="Arial" panose="020B0604020202020204" pitchFamily="34" charset="0"/>
                </a:rPr>
                <a:t>Direct interactive relation</a:t>
              </a:r>
            </a:p>
          </p:txBody>
        </p:sp>
        <p:sp>
          <p:nvSpPr>
            <p:cNvPr id="15" name="Bublinový popisek: zahnutá čára 14">
              <a:extLst>
                <a:ext uri="{FF2B5EF4-FFF2-40B4-BE49-F238E27FC236}">
                  <a16:creationId xmlns:a16="http://schemas.microsoft.com/office/drawing/2014/main" id="{6D609355-E78A-4857-B222-3ECC95438D6A}"/>
                </a:ext>
              </a:extLst>
            </p:cNvPr>
            <p:cNvSpPr/>
            <p:nvPr/>
          </p:nvSpPr>
          <p:spPr>
            <a:xfrm>
              <a:off x="7373757" y="2639101"/>
              <a:ext cx="2280285" cy="584775"/>
            </a:xfrm>
            <a:prstGeom prst="borderCallout2">
              <a:avLst>
                <a:gd name="adj1" fmla="val 39225"/>
                <a:gd name="adj2" fmla="val -1619"/>
                <a:gd name="adj3" fmla="val 39186"/>
                <a:gd name="adj4" fmla="val -26094"/>
                <a:gd name="adj5" fmla="val 172691"/>
                <a:gd name="adj6" fmla="val -39938"/>
              </a:avLst>
            </a:prstGeo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a:solidFill>
                    <a:schemeClr val="tx1"/>
                  </a:solidFill>
                  <a:latin typeface="Arial" panose="020B0604020202020204" pitchFamily="34" charset="0"/>
                  <a:cs typeface="Arial" panose="020B0604020202020204" pitchFamily="34" charset="0"/>
                </a:rPr>
                <a:t>Undirected interactive</a:t>
              </a:r>
            </a:p>
            <a:p>
              <a:pPr algn="ctr"/>
              <a:r>
                <a:rPr lang="en-US" sz="1600">
                  <a:solidFill>
                    <a:schemeClr val="tx1"/>
                  </a:solidFill>
                  <a:latin typeface="Arial" panose="020B0604020202020204" pitchFamily="34" charset="0"/>
                  <a:cs typeface="Arial" panose="020B0604020202020204" pitchFamily="34" charset="0"/>
                </a:rPr>
                <a:t>dialogue</a:t>
              </a:r>
            </a:p>
          </p:txBody>
        </p:sp>
      </p:grpSp>
      <p:sp>
        <p:nvSpPr>
          <p:cNvPr id="29" name="Ovál 28">
            <a:extLst>
              <a:ext uri="{FF2B5EF4-FFF2-40B4-BE49-F238E27FC236}">
                <a16:creationId xmlns:a16="http://schemas.microsoft.com/office/drawing/2014/main" id="{4D7999E3-89DB-40CF-A49D-F46BBD4AB3BF}"/>
              </a:ext>
            </a:extLst>
          </p:cNvPr>
          <p:cNvSpPr>
            <a:spLocks noChangeAspect="1"/>
          </p:cNvSpPr>
          <p:nvPr/>
        </p:nvSpPr>
        <p:spPr>
          <a:xfrm>
            <a:off x="4886195" y="4181097"/>
            <a:ext cx="485956" cy="486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cs-CZ" sz="1600" kern="12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 </a:t>
            </a:r>
            <a:r>
              <a:rPr lang="cs-CZ" sz="1600" kern="1200" dirty="0">
                <a:ln>
                  <a:noFill/>
                </a:l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cs-CZ"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 name="Ovál 30">
            <a:extLst>
              <a:ext uri="{FF2B5EF4-FFF2-40B4-BE49-F238E27FC236}">
                <a16:creationId xmlns:a16="http://schemas.microsoft.com/office/drawing/2014/main" id="{E4F561F1-0D90-4F10-96CA-9DE311343BE6}"/>
              </a:ext>
            </a:extLst>
          </p:cNvPr>
          <p:cNvSpPr>
            <a:spLocks noChangeAspect="1"/>
          </p:cNvSpPr>
          <p:nvPr/>
        </p:nvSpPr>
        <p:spPr>
          <a:xfrm>
            <a:off x="6203772" y="3063253"/>
            <a:ext cx="485956" cy="486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cs-CZ" sz="1600" kern="1200" dirty="0">
                <a:ln>
                  <a:noFill/>
                </a:ln>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600" kern="1200" dirty="0">
                <a:ln>
                  <a:noFill/>
                </a:l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endParaRPr lang="cs-CZ"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2" name="Ovál 31">
            <a:extLst>
              <a:ext uri="{FF2B5EF4-FFF2-40B4-BE49-F238E27FC236}">
                <a16:creationId xmlns:a16="http://schemas.microsoft.com/office/drawing/2014/main" id="{A4006171-C2C0-4A51-91EE-267972C54076}"/>
              </a:ext>
            </a:extLst>
          </p:cNvPr>
          <p:cNvSpPr>
            <a:spLocks noChangeAspect="1"/>
          </p:cNvSpPr>
          <p:nvPr/>
        </p:nvSpPr>
        <p:spPr>
          <a:xfrm>
            <a:off x="7434673" y="3063253"/>
            <a:ext cx="485956" cy="486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cs-CZ" sz="1600" kern="1200" dirty="0">
                <a:ln>
                  <a:noFill/>
                </a:ln>
                <a:solidFill>
                  <a:srgbClr val="000000"/>
                </a:solidFill>
                <a:effectLst>
                  <a:outerShdw blurRad="38100" dist="19050" dir="2700000" algn="tl">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 </a:t>
            </a:r>
            <a:r>
              <a:rPr lang="cs-CZ" sz="1600" kern="1200" dirty="0">
                <a:ln>
                  <a:noFill/>
                </a:l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endParaRPr lang="cs-CZ"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456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en-US" smtClean="0"/>
              <a:pPr/>
              <a:t>2</a:t>
            </a:fld>
            <a:endParaRPr lang="en-US"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Contents</a:t>
            </a:r>
          </a:p>
          <a:p>
            <a:endParaRPr lang="en-US" dirty="0"/>
          </a:p>
        </p:txBody>
      </p:sp>
      <p:sp>
        <p:nvSpPr>
          <p:cNvPr id="11" name="Zástupný text 4">
            <a:extLst>
              <a:ext uri="{FF2B5EF4-FFF2-40B4-BE49-F238E27FC236}">
                <a16:creationId xmlns:a16="http://schemas.microsoft.com/office/drawing/2014/main" id="{59524863-ACBD-43EA-8371-1812E13FBE0C}"/>
              </a:ext>
            </a:extLst>
          </p:cNvPr>
          <p:cNvSpPr>
            <a:spLocks noGrp="1"/>
          </p:cNvSpPr>
          <p:nvPr>
            <p:ph type="body" sz="half" idx="22"/>
          </p:nvPr>
        </p:nvSpPr>
        <p:spPr>
          <a:xfrm>
            <a:off x="444499" y="1167410"/>
            <a:ext cx="9264016" cy="3773488"/>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Basic terms of production systems</a:t>
            </a:r>
          </a:p>
          <a:p>
            <a:pPr marL="896400" lvl="1" indent="-284400">
              <a:lnSpc>
                <a:spcPct val="110000"/>
              </a:lnSpc>
            </a:pPr>
            <a:r>
              <a:rPr lang="en-US"/>
              <a:t>Basic model of production system</a:t>
            </a:r>
          </a:p>
          <a:p>
            <a:pPr marL="896400" lvl="1" indent="-284400">
              <a:lnSpc>
                <a:spcPct val="110000"/>
              </a:lnSpc>
            </a:pPr>
            <a:r>
              <a:rPr lang="en-US"/>
              <a:t>Management concepts and types of production </a:t>
            </a:r>
            <a:br>
              <a:rPr lang="en-US"/>
            </a:br>
            <a:r>
              <a:rPr lang="en-US"/>
              <a:t>systems</a:t>
            </a:r>
          </a:p>
          <a:p>
            <a:pPr marL="896400" lvl="1" indent="-284400">
              <a:lnSpc>
                <a:spcPct val="110000"/>
              </a:lnSpc>
            </a:pPr>
            <a:r>
              <a:rPr lang="en-US"/>
              <a:t>Forecasts</a:t>
            </a:r>
          </a:p>
          <a:p>
            <a:pPr marL="896400" lvl="1" indent="-284400">
              <a:lnSpc>
                <a:spcPct val="110000"/>
              </a:lnSpc>
            </a:pPr>
            <a:r>
              <a:rPr lang="en-US"/>
              <a:t>Phases of production systems analysis</a:t>
            </a:r>
          </a:p>
          <a:p>
            <a:pPr marL="285750" indent="-285750">
              <a:lnSpc>
                <a:spcPct val="110000"/>
              </a:lnSpc>
              <a:buFont typeface="Wingdings" panose="05000000000000000000" pitchFamily="2" charset="2"/>
              <a:buChar char="§"/>
            </a:pPr>
            <a:r>
              <a:rPr lang="en-US">
                <a:solidFill>
                  <a:srgbClr val="4BA82E"/>
                </a:solidFill>
              </a:rPr>
              <a:t>Models of designing production systems</a:t>
            </a:r>
          </a:p>
          <a:p>
            <a:pPr marL="896400" lvl="1" indent="-284400">
              <a:lnSpc>
                <a:spcPct val="110000"/>
              </a:lnSpc>
            </a:pPr>
            <a:r>
              <a:rPr lang="en-US"/>
              <a:t>Product designing</a:t>
            </a:r>
          </a:p>
          <a:p>
            <a:pPr marL="896400" lvl="1" indent="-284400">
              <a:lnSpc>
                <a:spcPct val="110000"/>
              </a:lnSpc>
            </a:pPr>
            <a:r>
              <a:rPr lang="en-US"/>
              <a:t>Placement of facilities</a:t>
            </a:r>
          </a:p>
          <a:p>
            <a:pPr marL="896400" lvl="1" indent="-284400">
              <a:lnSpc>
                <a:spcPct val="110000"/>
              </a:lnSpc>
            </a:pPr>
            <a:r>
              <a:rPr lang="en-US"/>
              <a:t>Product schedule</a:t>
            </a:r>
          </a:p>
        </p:txBody>
      </p:sp>
      <p:sp>
        <p:nvSpPr>
          <p:cNvPr id="10" name="Zástupný symbol pro zápatí 9">
            <a:extLst>
              <a:ext uri="{FF2B5EF4-FFF2-40B4-BE49-F238E27FC236}">
                <a16:creationId xmlns:a16="http://schemas.microsoft.com/office/drawing/2014/main" id="{290A9D85-0662-47DF-B16E-6611AD4DEB6D}"/>
              </a:ext>
            </a:extLst>
          </p:cNvPr>
          <p:cNvSpPr>
            <a:spLocks noGrp="1"/>
          </p:cNvSpPr>
          <p:nvPr>
            <p:ph type="ftr" sz="quarter" idx="11"/>
          </p:nvPr>
        </p:nvSpPr>
        <p:spPr/>
        <p:txBody>
          <a:bodyPr/>
          <a:lstStyle/>
          <a:p>
            <a:pPr algn="l"/>
            <a:r>
              <a:rPr lang="en-US" dirty="0"/>
              <a:t>Modeling of Production and Logistics Systems, ŠAU, Jan Fábry, 20.2.2021</a:t>
            </a:r>
          </a:p>
        </p:txBody>
      </p:sp>
      <p:sp>
        <p:nvSpPr>
          <p:cNvPr id="12" name="Zástupný text 4">
            <a:extLst>
              <a:ext uri="{FF2B5EF4-FFF2-40B4-BE49-F238E27FC236}">
                <a16:creationId xmlns:a16="http://schemas.microsoft.com/office/drawing/2014/main" id="{1988142E-3FA2-4CB3-9FD9-E4DE49017D9A}"/>
              </a:ext>
            </a:extLst>
          </p:cNvPr>
          <p:cNvSpPr txBox="1">
            <a:spLocks/>
          </p:cNvSpPr>
          <p:nvPr/>
        </p:nvSpPr>
        <p:spPr>
          <a:xfrm>
            <a:off x="5573486" y="1124249"/>
            <a:ext cx="6553200" cy="528925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10000"/>
              </a:lnSpc>
              <a:buFont typeface="Wingdings" panose="05000000000000000000" pitchFamily="2" charset="2"/>
              <a:buChar char="§"/>
            </a:pPr>
            <a:r>
              <a:rPr lang="en-US">
                <a:solidFill>
                  <a:srgbClr val="4BA82E"/>
                </a:solidFill>
              </a:rPr>
              <a:t>Models of management of production systems</a:t>
            </a:r>
          </a:p>
          <a:p>
            <a:pPr marL="896400" lvl="1" indent="-284400">
              <a:lnSpc>
                <a:spcPct val="110000"/>
              </a:lnSpc>
            </a:pPr>
            <a:r>
              <a:rPr lang="en-US"/>
              <a:t>Management of production systems</a:t>
            </a:r>
          </a:p>
          <a:p>
            <a:pPr marL="896400" lvl="1" indent="-284400">
              <a:lnSpc>
                <a:spcPct val="110000"/>
              </a:lnSpc>
            </a:pPr>
            <a:r>
              <a:rPr lang="en-US"/>
              <a:t>Production planning</a:t>
            </a:r>
          </a:p>
          <a:p>
            <a:pPr marL="896400" lvl="1" indent="-284400">
              <a:lnSpc>
                <a:spcPct val="110000"/>
              </a:lnSpc>
            </a:pPr>
            <a:r>
              <a:rPr lang="en-US"/>
              <a:t>Production scheduling</a:t>
            </a:r>
          </a:p>
          <a:p>
            <a:pPr marL="1278000" lvl="1" indent="-284400">
              <a:lnSpc>
                <a:spcPct val="110000"/>
              </a:lnSpc>
            </a:pPr>
            <a:r>
              <a:rPr lang="en-US"/>
              <a:t>Basic terms</a:t>
            </a:r>
          </a:p>
          <a:p>
            <a:pPr marL="1278000" lvl="1" indent="-284400">
              <a:lnSpc>
                <a:spcPct val="110000"/>
              </a:lnSpc>
            </a:pPr>
            <a:r>
              <a:rPr lang="en-US"/>
              <a:t>Production scheduling models</a:t>
            </a:r>
          </a:p>
          <a:p>
            <a:pPr marL="1278000" lvl="1" indent="-284400">
              <a:lnSpc>
                <a:spcPct val="110000"/>
              </a:lnSpc>
            </a:pPr>
            <a:r>
              <a:rPr lang="en-US"/>
              <a:t>Single machine scheduling models</a:t>
            </a:r>
          </a:p>
          <a:p>
            <a:pPr marL="1278000" lvl="1" indent="-284400">
              <a:lnSpc>
                <a:spcPct val="110000"/>
              </a:lnSpc>
            </a:pPr>
            <a:r>
              <a:rPr lang="en-US"/>
              <a:t>Extensions of basic single machine scheduling model</a:t>
            </a:r>
          </a:p>
          <a:p>
            <a:pPr marL="1278000" lvl="1" indent="-284400">
              <a:lnSpc>
                <a:spcPct val="110000"/>
              </a:lnSpc>
            </a:pPr>
            <a:r>
              <a:rPr lang="en-US"/>
              <a:t>Parallel machine models</a:t>
            </a:r>
          </a:p>
          <a:p>
            <a:pPr marL="1278000" lvl="1" indent="-284400">
              <a:lnSpc>
                <a:spcPct val="110000"/>
              </a:lnSpc>
            </a:pPr>
            <a:r>
              <a:rPr lang="en-US"/>
              <a:t>Flow shop scheduling</a:t>
            </a:r>
          </a:p>
          <a:p>
            <a:pPr marL="285750" indent="-285750">
              <a:lnSpc>
                <a:spcPct val="110000"/>
              </a:lnSpc>
              <a:buFont typeface="Wingdings" panose="05000000000000000000" pitchFamily="2" charset="2"/>
              <a:buChar char="§"/>
            </a:pPr>
            <a:r>
              <a:rPr lang="en-US">
                <a:solidFill>
                  <a:srgbClr val="4BA82E"/>
                </a:solidFill>
              </a:rPr>
              <a:t>Computer simulation</a:t>
            </a:r>
          </a:p>
          <a:p>
            <a:pPr marL="896400" lvl="1" indent="-284400">
              <a:lnSpc>
                <a:spcPct val="110000"/>
              </a:lnSpc>
            </a:pPr>
            <a:r>
              <a:rPr lang="en-US"/>
              <a:t>Introduction to computer simulation</a:t>
            </a:r>
          </a:p>
          <a:p>
            <a:pPr marL="896400" lvl="1" indent="-284400">
              <a:lnSpc>
                <a:spcPct val="110000"/>
              </a:lnSpc>
            </a:pPr>
            <a:r>
              <a:rPr lang="en-US"/>
              <a:t>Data anlysis</a:t>
            </a:r>
          </a:p>
        </p:txBody>
      </p:sp>
    </p:spTree>
    <p:extLst>
      <p:ext uri="{BB962C8B-B14F-4D97-AF65-F5344CB8AC3E}">
        <p14:creationId xmlns:p14="http://schemas.microsoft.com/office/powerpoint/2010/main" val="1743062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designing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7"/>
            <a:ext cx="11317006" cy="274717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Analysis of information flows</a:t>
            </a:r>
          </a:p>
          <a:p>
            <a:pPr marL="896400" lvl="1" indent="-284400">
              <a:lnSpc>
                <a:spcPct val="110000"/>
              </a:lnSpc>
            </a:pPr>
            <a:r>
              <a:rPr lang="en-US"/>
              <a:t>the objective is to identify co-operating subgroups of designers</a:t>
            </a:r>
            <a:r>
              <a:rPr lang="en-US" sz="1600"/>
              <a:t>,</a:t>
            </a:r>
          </a:p>
          <a:p>
            <a:pPr marL="896400" lvl="1" indent="-284400">
              <a:lnSpc>
                <a:spcPct val="110000"/>
              </a:lnSpc>
            </a:pPr>
            <a:r>
              <a:rPr lang="en-US"/>
              <a:t>boolean algebra can be used </a:t>
            </a:r>
            <a:r>
              <a:rPr lang="en-US" sz="1600"/>
              <a:t>:</a:t>
            </a:r>
          </a:p>
        </p:txBody>
      </p:sp>
      <mc:AlternateContent xmlns:mc="http://schemas.openxmlformats.org/markup-compatibility/2006" xmlns:a14="http://schemas.microsoft.com/office/drawing/2010/main">
        <mc:Choice Requires="a14">
          <p:graphicFrame>
            <p:nvGraphicFramePr>
              <p:cNvPr id="25" name="Tabulka 24">
                <a:extLst>
                  <a:ext uri="{FF2B5EF4-FFF2-40B4-BE49-F238E27FC236}">
                    <a16:creationId xmlns:a16="http://schemas.microsoft.com/office/drawing/2014/main" id="{4025EBAE-CD79-4E5D-9AFA-28A4C92AAA44}"/>
                  </a:ext>
                </a:extLst>
              </p:cNvPr>
              <p:cNvGraphicFramePr>
                <a:graphicFrameLocks noGrp="1"/>
              </p:cNvGraphicFramePr>
              <p:nvPr/>
            </p:nvGraphicFramePr>
            <p:xfrm>
              <a:off x="1927938" y="2847275"/>
              <a:ext cx="3369006" cy="1989140"/>
            </p:xfrm>
            <a:graphic>
              <a:graphicData uri="http://schemas.openxmlformats.org/drawingml/2006/table">
                <a:tbl>
                  <a:tblPr firstRow="1" firstCol="1" bandRow="1"/>
                  <a:tblGrid>
                    <a:gridCol w="631081">
                      <a:extLst>
                        <a:ext uri="{9D8B030D-6E8A-4147-A177-3AD203B41FA5}">
                          <a16:colId xmlns:a16="http://schemas.microsoft.com/office/drawing/2014/main" val="1246150036"/>
                        </a:ext>
                      </a:extLst>
                    </a:gridCol>
                    <a:gridCol w="614899">
                      <a:extLst>
                        <a:ext uri="{9D8B030D-6E8A-4147-A177-3AD203B41FA5}">
                          <a16:colId xmlns:a16="http://schemas.microsoft.com/office/drawing/2014/main" val="2793057720"/>
                        </a:ext>
                      </a:extLst>
                    </a:gridCol>
                    <a:gridCol w="1061513">
                      <a:extLst>
                        <a:ext uri="{9D8B030D-6E8A-4147-A177-3AD203B41FA5}">
                          <a16:colId xmlns:a16="http://schemas.microsoft.com/office/drawing/2014/main" val="3741245137"/>
                        </a:ext>
                      </a:extLst>
                    </a:gridCol>
                    <a:gridCol w="1061513">
                      <a:extLst>
                        <a:ext uri="{9D8B030D-6E8A-4147-A177-3AD203B41FA5}">
                          <a16:colId xmlns:a16="http://schemas.microsoft.com/office/drawing/2014/main" val="1767032968"/>
                        </a:ext>
                      </a:extLst>
                    </a:gridCol>
                  </a:tblGrid>
                  <a:tr h="397828">
                    <a:tc>
                      <a:txBody>
                        <a:bodyPr/>
                        <a:lstStyle/>
                        <a:p>
                          <a:pPr algn="l">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a</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b</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cs-CZ" sz="16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cs-CZ" sz="1600">
                              <a:effectLst/>
                              <a:latin typeface="Arial" panose="020B0604020202020204" pitchFamily="34" charset="0"/>
                              <a:ea typeface="Calibri" panose="020F0502020204030204" pitchFamily="34" charset="0"/>
                              <a:cs typeface="Arial" panose="020B0604020202020204" pitchFamily="34" charset="0"/>
                            </a:rPr>
                            <a:t>b</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cs-CZ" sz="16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cs-CZ" sz="1600">
                              <a:effectLst/>
                              <a:latin typeface="Arial" panose="020B0604020202020204" pitchFamily="34" charset="0"/>
                              <a:ea typeface="Calibri" panose="020F0502020204030204" pitchFamily="34" charset="0"/>
                              <a:cs typeface="Arial" panose="020B0604020202020204" pitchFamily="34" charset="0"/>
                            </a:rPr>
                            <a:t>b</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014732"/>
                      </a:ext>
                    </a:extLst>
                  </a:tr>
                  <a:tr h="397828">
                    <a:tc>
                      <a:txBody>
                        <a:bodyPr/>
                        <a:lstStyle/>
                        <a:p>
                          <a:pPr algn="l">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69852285"/>
                      </a:ext>
                    </a:extLst>
                  </a:tr>
                  <a:tr h="397828">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311224012"/>
                      </a:ext>
                    </a:extLst>
                  </a:tr>
                  <a:tr h="397828">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196204796"/>
                      </a:ext>
                    </a:extLst>
                  </a:tr>
                  <a:tr h="397828">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540500673"/>
                      </a:ext>
                    </a:extLst>
                  </a:tr>
                </a:tbl>
              </a:graphicData>
            </a:graphic>
          </p:graphicFrame>
        </mc:Choice>
        <mc:Fallback xmlns="">
          <p:graphicFrame>
            <p:nvGraphicFramePr>
              <p:cNvPr id="25" name="Tabulka 24">
                <a:extLst>
                  <a:ext uri="{FF2B5EF4-FFF2-40B4-BE49-F238E27FC236}">
                    <a16:creationId xmlns:a16="http://schemas.microsoft.com/office/drawing/2014/main" id="{4025EBAE-CD79-4E5D-9AFA-28A4C92AAA44}"/>
                  </a:ext>
                </a:extLst>
              </p:cNvPr>
              <p:cNvGraphicFramePr>
                <a:graphicFrameLocks noGrp="1"/>
              </p:cNvGraphicFramePr>
              <p:nvPr>
                <p:extLst>
                  <p:ext uri="{D42A27DB-BD31-4B8C-83A1-F6EECF244321}">
                    <p14:modId xmlns:p14="http://schemas.microsoft.com/office/powerpoint/2010/main" val="2916541440"/>
                  </p:ext>
                </p:extLst>
              </p:nvPr>
            </p:nvGraphicFramePr>
            <p:xfrm>
              <a:off x="1927938" y="2847275"/>
              <a:ext cx="3369006" cy="1989140"/>
            </p:xfrm>
            <a:graphic>
              <a:graphicData uri="http://schemas.openxmlformats.org/drawingml/2006/table">
                <a:tbl>
                  <a:tblPr firstRow="1" firstCol="1" bandRow="1"/>
                  <a:tblGrid>
                    <a:gridCol w="631081">
                      <a:extLst>
                        <a:ext uri="{9D8B030D-6E8A-4147-A177-3AD203B41FA5}">
                          <a16:colId xmlns:a16="http://schemas.microsoft.com/office/drawing/2014/main" val="1246150036"/>
                        </a:ext>
                      </a:extLst>
                    </a:gridCol>
                    <a:gridCol w="614899">
                      <a:extLst>
                        <a:ext uri="{9D8B030D-6E8A-4147-A177-3AD203B41FA5}">
                          <a16:colId xmlns:a16="http://schemas.microsoft.com/office/drawing/2014/main" val="2793057720"/>
                        </a:ext>
                      </a:extLst>
                    </a:gridCol>
                    <a:gridCol w="1061513">
                      <a:extLst>
                        <a:ext uri="{9D8B030D-6E8A-4147-A177-3AD203B41FA5}">
                          <a16:colId xmlns:a16="http://schemas.microsoft.com/office/drawing/2014/main" val="3741245137"/>
                        </a:ext>
                      </a:extLst>
                    </a:gridCol>
                    <a:gridCol w="1061513">
                      <a:extLst>
                        <a:ext uri="{9D8B030D-6E8A-4147-A177-3AD203B41FA5}">
                          <a16:colId xmlns:a16="http://schemas.microsoft.com/office/drawing/2014/main" val="1767032968"/>
                        </a:ext>
                      </a:extLst>
                    </a:gridCol>
                  </a:tblGrid>
                  <a:tr h="397828">
                    <a:tc>
                      <a:txBody>
                        <a:bodyPr/>
                        <a:lstStyle/>
                        <a:p>
                          <a:pPr algn="l">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a</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b</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cs-CZ"/>
                        </a:p>
                      </a:txBody>
                      <a:tcPr marL="68580" marR="68580" marT="0" marB="0">
                        <a:lnL>
                          <a:noFill/>
                        </a:lnL>
                        <a:lnR>
                          <a:noFill/>
                        </a:lnR>
                        <a:lnT>
                          <a:noFill/>
                        </a:lnT>
                        <a:lnB w="12700" cap="flat" cmpd="sng" algn="ctr">
                          <a:solidFill>
                            <a:srgbClr val="000000"/>
                          </a:solidFill>
                          <a:prstDash val="solid"/>
                          <a:round/>
                          <a:headEnd type="none" w="med" len="med"/>
                          <a:tailEnd type="none" w="med" len="med"/>
                        </a:lnB>
                        <a:blipFill>
                          <a:blip r:embed="rId2"/>
                          <a:stretch>
                            <a:fillRect l="-117816" t="-15385" r="-100575" b="-403077"/>
                          </a:stretch>
                        </a:blipFill>
                      </a:tcPr>
                    </a:tc>
                    <a:tc>
                      <a:txBody>
                        <a:bodyPr/>
                        <a:lstStyle/>
                        <a:p>
                          <a:endParaRPr lang="cs-CZ"/>
                        </a:p>
                      </a:txBody>
                      <a:tcPr marL="68580" marR="68580" marT="0" marB="0">
                        <a:lnL>
                          <a:noFill/>
                        </a:lnL>
                        <a:lnR>
                          <a:noFill/>
                        </a:lnR>
                        <a:lnT>
                          <a:noFill/>
                        </a:lnT>
                        <a:lnB w="12700" cap="flat" cmpd="sng" algn="ctr">
                          <a:solidFill>
                            <a:srgbClr val="000000"/>
                          </a:solidFill>
                          <a:prstDash val="solid"/>
                          <a:round/>
                          <a:headEnd type="none" w="med" len="med"/>
                          <a:tailEnd type="none" w="med" len="med"/>
                        </a:lnB>
                        <a:blipFill>
                          <a:blip r:embed="rId2"/>
                          <a:stretch>
                            <a:fillRect l="-217816" t="-15385" r="-575" b="-403077"/>
                          </a:stretch>
                        </a:blipFill>
                      </a:tcPr>
                    </a:tc>
                    <a:extLst>
                      <a:ext uri="{0D108BD9-81ED-4DB2-BD59-A6C34878D82A}">
                        <a16:rowId xmlns:a16="http://schemas.microsoft.com/office/drawing/2014/main" val="463014732"/>
                      </a:ext>
                    </a:extLst>
                  </a:tr>
                  <a:tr h="397828">
                    <a:tc>
                      <a:txBody>
                        <a:bodyPr/>
                        <a:lstStyle/>
                        <a:p>
                          <a:pPr algn="l">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69852285"/>
                      </a:ext>
                    </a:extLst>
                  </a:tr>
                  <a:tr h="397828">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1</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311224012"/>
                      </a:ext>
                    </a:extLst>
                  </a:tr>
                  <a:tr h="397828">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1</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4196204796"/>
                      </a:ext>
                    </a:extLst>
                  </a:tr>
                  <a:tr h="397828">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l">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a:effectLst/>
                              <a:latin typeface="Arial" panose="020B0604020202020204" pitchFamily="34" charset="0"/>
                              <a:ea typeface="Calibri" panose="020F0502020204030204" pitchFamily="34" charset="0"/>
                              <a:cs typeface="Arial" panose="020B0604020202020204" pitchFamily="34" charset="0"/>
                            </a:rPr>
                            <a:t>0</a:t>
                          </a:r>
                          <a:endParaRPr lang="cs-CZ"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tc>
                      <a:txBody>
                        <a:bodyPr/>
                        <a:lstStyle/>
                        <a:p>
                          <a:pPr algn="ctr">
                            <a:spcAft>
                              <a:spcPts val="200"/>
                            </a:spcAft>
                          </a:pPr>
                          <a:r>
                            <a:rPr lang="cs-CZ" sz="1600" dirty="0">
                              <a:effectLst/>
                              <a:latin typeface="Arial" panose="020B0604020202020204" pitchFamily="34" charset="0"/>
                              <a:ea typeface="Calibri" panose="020F0502020204030204" pitchFamily="34" charset="0"/>
                              <a:cs typeface="Arial" panose="020B0604020202020204" pitchFamily="34" charset="0"/>
                            </a:rPr>
                            <a:t>0</a:t>
                          </a:r>
                          <a:endParaRPr lang="cs-CZ"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540500673"/>
                      </a:ext>
                    </a:extLst>
                  </a:tr>
                </a:tbl>
              </a:graphicData>
            </a:graphic>
          </p:graphicFrame>
        </mc:Fallback>
      </mc:AlternateContent>
    </p:spTree>
    <p:extLst>
      <p:ext uri="{BB962C8B-B14F-4D97-AF65-F5344CB8AC3E}">
        <p14:creationId xmlns:p14="http://schemas.microsoft.com/office/powerpoint/2010/main" val="277456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designing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7"/>
            <a:ext cx="11317006" cy="4526240"/>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Analysis of information flows</a:t>
            </a:r>
          </a:p>
          <a:p>
            <a:pPr marL="896400" lvl="1" indent="-284400">
              <a:lnSpc>
                <a:spcPct val="110000"/>
              </a:lnSpc>
            </a:pPr>
            <a:r>
              <a:rPr lang="en-US" dirty="0"/>
              <a:t>Relation between elements through </a:t>
            </a:r>
            <a:r>
              <a:rPr lang="en-US" sz="2000" i="1" dirty="0">
                <a:latin typeface="Times New Roman" panose="02020603050405020304" pitchFamily="18" charset="0"/>
                <a:cs typeface="Times New Roman" panose="02020603050405020304" pitchFamily="18" charset="0"/>
              </a:rPr>
              <a:t>m</a:t>
            </a:r>
            <a:r>
              <a:rPr lang="en-US" sz="1800" dirty="0"/>
              <a:t> </a:t>
            </a:r>
            <a:r>
              <a:rPr lang="en-US" dirty="0"/>
              <a:t>direct relations: :</a:t>
            </a:r>
          </a:p>
          <a:p>
            <a:pPr marL="896400" lvl="1">
              <a:lnSpc>
                <a:spcPct val="110000"/>
              </a:lnSpc>
            </a:pPr>
            <a:endParaRPr lang="en-US" dirty="0"/>
          </a:p>
          <a:p>
            <a:pPr marL="896400" lvl="1">
              <a:lnSpc>
                <a:spcPct val="110000"/>
              </a:lnSpc>
            </a:pPr>
            <a:endParaRPr lang="en-US" dirty="0"/>
          </a:p>
          <a:p>
            <a:pPr marL="896400" lvl="1" indent="0">
              <a:lnSpc>
                <a:spcPct val="110000"/>
              </a:lnSpc>
              <a:buNone/>
            </a:pPr>
            <a:endParaRPr lang="en-US" dirty="0"/>
          </a:p>
          <a:p>
            <a:pPr marL="896400" lvl="1" indent="-284400">
              <a:lnSpc>
                <a:spcPct val="110000"/>
              </a:lnSpc>
            </a:pPr>
            <a:r>
              <a:rPr lang="en-US" dirty="0"/>
              <a:t>Relation matrix:</a:t>
            </a:r>
          </a:p>
          <a:p>
            <a:pPr marL="896400" lvl="1">
              <a:lnSpc>
                <a:spcPct val="110000"/>
              </a:lnSpc>
            </a:pPr>
            <a:endParaRPr lang="en-US" dirty="0"/>
          </a:p>
          <a:p>
            <a:pPr marL="896400" lvl="1">
              <a:lnSpc>
                <a:spcPct val="110000"/>
              </a:lnSpc>
            </a:pPr>
            <a:endParaRPr lang="en-US" dirty="0"/>
          </a:p>
          <a:p>
            <a:pPr marL="896400" lvl="1">
              <a:lnSpc>
                <a:spcPct val="110000"/>
              </a:lnSpc>
            </a:pPr>
            <a:endParaRPr lang="en-US" dirty="0"/>
          </a:p>
          <a:p>
            <a:pPr marL="896400" lvl="1">
              <a:lnSpc>
                <a:spcPct val="110000"/>
              </a:lnSpc>
            </a:pPr>
            <a:endParaRPr lang="en-US" dirty="0"/>
          </a:p>
          <a:p>
            <a:pPr marL="896400" lvl="1" indent="-284400">
              <a:lnSpc>
                <a:spcPct val="110000"/>
              </a:lnSpc>
            </a:pPr>
            <a:r>
              <a:rPr lang="en-US" dirty="0"/>
              <a:t>Two types of subsets of elements:</a:t>
            </a:r>
          </a:p>
          <a:p>
            <a:pPr marL="1278000" lvl="1" indent="-284400">
              <a:lnSpc>
                <a:spcPct val="110000"/>
              </a:lnSpc>
            </a:pPr>
            <a:r>
              <a:rPr lang="en-US" dirty="0"/>
              <a:t>there is a mutual relation between elements,</a:t>
            </a:r>
          </a:p>
          <a:p>
            <a:pPr marL="1278000" lvl="1" indent="-284400">
              <a:lnSpc>
                <a:spcPct val="110000"/>
              </a:lnSpc>
            </a:pPr>
            <a:r>
              <a:rPr lang="en-US" dirty="0"/>
              <a:t>no mutual relation between elements exists.</a:t>
            </a:r>
          </a:p>
          <a:p>
            <a:pPr marL="1346400" lvl="1" indent="-284400">
              <a:lnSpc>
                <a:spcPct val="110000"/>
              </a:lnSpc>
            </a:pPr>
            <a:endParaRPr lang="en-US" dirty="0"/>
          </a:p>
          <a:p>
            <a:pPr marL="1346400" lvl="1" indent="-284400">
              <a:lnSpc>
                <a:spcPct val="110000"/>
              </a:lnSpc>
            </a:pPr>
            <a:endParaRPr lang="en-US" dirty="0"/>
          </a:p>
          <a:p>
            <a:pPr marL="381000" lvl="1" indent="0">
              <a:lnSpc>
                <a:spcPct val="110000"/>
              </a:lnSpc>
              <a:buNone/>
            </a:pPr>
            <a:endParaRPr lang="en-US" dirty="0"/>
          </a:p>
          <a:p>
            <a:pPr lvl="1">
              <a:lnSpc>
                <a:spcPct val="110000"/>
              </a:lnSpc>
            </a:pPr>
            <a:endParaRPr lang="en-US" dirty="0"/>
          </a:p>
        </p:txBody>
      </p:sp>
      <p:pic>
        <p:nvPicPr>
          <p:cNvPr id="12" name="Obrázek 11">
            <a:extLst>
              <a:ext uri="{FF2B5EF4-FFF2-40B4-BE49-F238E27FC236}">
                <a16:creationId xmlns:a16="http://schemas.microsoft.com/office/drawing/2014/main" id="{36F39911-08CE-4351-A0BD-F049F7F3B566}"/>
              </a:ext>
            </a:extLst>
          </p:cNvPr>
          <p:cNvPicPr>
            <a:picLocks noChangeAspect="1"/>
          </p:cNvPicPr>
          <p:nvPr/>
        </p:nvPicPr>
        <p:blipFill>
          <a:blip r:embed="rId2"/>
          <a:stretch>
            <a:fillRect/>
          </a:stretch>
        </p:blipFill>
        <p:spPr>
          <a:xfrm>
            <a:off x="108154" y="3771364"/>
            <a:ext cx="7588453" cy="311582"/>
          </a:xfrm>
          <a:prstGeom prst="rect">
            <a:avLst/>
          </a:prstGeom>
        </p:spPr>
      </p:pic>
      <p:pic>
        <p:nvPicPr>
          <p:cNvPr id="16" name="Obrázek 15">
            <a:extLst>
              <a:ext uri="{FF2B5EF4-FFF2-40B4-BE49-F238E27FC236}">
                <a16:creationId xmlns:a16="http://schemas.microsoft.com/office/drawing/2014/main" id="{4ECE63BB-F331-4815-B764-7D79DD2ED482}"/>
              </a:ext>
            </a:extLst>
          </p:cNvPr>
          <p:cNvPicPr>
            <a:picLocks noChangeAspect="1"/>
          </p:cNvPicPr>
          <p:nvPr/>
        </p:nvPicPr>
        <p:blipFill>
          <a:blip r:embed="rId3"/>
          <a:stretch>
            <a:fillRect/>
          </a:stretch>
        </p:blipFill>
        <p:spPr>
          <a:xfrm>
            <a:off x="1891956" y="4156702"/>
            <a:ext cx="7590663" cy="886130"/>
          </a:xfrm>
          <a:prstGeom prst="rect">
            <a:avLst/>
          </a:prstGeom>
        </p:spPr>
      </p:pic>
      <p:pic>
        <p:nvPicPr>
          <p:cNvPr id="18" name="Obrázek 17">
            <a:extLst>
              <a:ext uri="{FF2B5EF4-FFF2-40B4-BE49-F238E27FC236}">
                <a16:creationId xmlns:a16="http://schemas.microsoft.com/office/drawing/2014/main" id="{02C036FD-1B60-4474-BEB0-0FBFBC2270EC}"/>
              </a:ext>
            </a:extLst>
          </p:cNvPr>
          <p:cNvPicPr>
            <a:picLocks noChangeAspect="1"/>
          </p:cNvPicPr>
          <p:nvPr/>
        </p:nvPicPr>
        <p:blipFill>
          <a:blip r:embed="rId4"/>
          <a:stretch>
            <a:fillRect/>
          </a:stretch>
        </p:blipFill>
        <p:spPr>
          <a:xfrm>
            <a:off x="2228227" y="2475880"/>
            <a:ext cx="7775627" cy="930359"/>
          </a:xfrm>
          <a:prstGeom prst="rect">
            <a:avLst/>
          </a:prstGeom>
        </p:spPr>
      </p:pic>
    </p:spTree>
    <p:extLst>
      <p:ext uri="{BB962C8B-B14F-4D97-AF65-F5344CB8AC3E}">
        <p14:creationId xmlns:p14="http://schemas.microsoft.com/office/powerpoint/2010/main" val="3192162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designing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7"/>
            <a:ext cx="11317006" cy="318009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Analysis of information flows</a:t>
            </a:r>
          </a:p>
          <a:p>
            <a:pPr marL="896400" lvl="1" indent="-284400">
              <a:lnSpc>
                <a:spcPct val="110000"/>
              </a:lnSpc>
            </a:pPr>
            <a:r>
              <a:rPr lang="en-US" dirty="0"/>
              <a:t>Strong relation matrix </a:t>
            </a:r>
            <a:r>
              <a:rPr lang="en-US" sz="2000" b="1" i="1" dirty="0">
                <a:latin typeface="Times New Roman" panose="02020603050405020304" pitchFamily="18" charset="0"/>
                <a:cs typeface="Times New Roman" panose="02020603050405020304" pitchFamily="18" charset="0"/>
              </a:rPr>
              <a:t>S</a:t>
            </a:r>
            <a:r>
              <a:rPr lang="en-US" dirty="0"/>
              <a:t>:</a:t>
            </a:r>
          </a:p>
          <a:p>
            <a:pPr marL="1346400" lvl="1" indent="-284400">
              <a:lnSpc>
                <a:spcPct val="110000"/>
              </a:lnSpc>
            </a:pPr>
            <a:endParaRPr lang="en-US" dirty="0"/>
          </a:p>
          <a:p>
            <a:pPr marL="1346400" lvl="1" indent="-284400">
              <a:lnSpc>
                <a:spcPct val="110000"/>
              </a:lnSpc>
            </a:pPr>
            <a:endParaRPr lang="en-US" dirty="0"/>
          </a:p>
          <a:p>
            <a:pPr marL="1346400" lvl="1" indent="-284400">
              <a:lnSpc>
                <a:spcPct val="110000"/>
              </a:lnSpc>
            </a:pPr>
            <a:endParaRPr lang="en-US" dirty="0"/>
          </a:p>
          <a:p>
            <a:pPr marL="1278000" lvl="1" indent="-284400">
              <a:lnSpc>
                <a:spcPct val="110000"/>
              </a:lnSpc>
            </a:pPr>
            <a:r>
              <a:rPr lang="en-US" dirty="0"/>
              <a:t>The matrix is symmetric and transitive.</a:t>
            </a:r>
          </a:p>
          <a:p>
            <a:pPr marL="1278000" lvl="1" indent="-284400">
              <a:lnSpc>
                <a:spcPct val="110000"/>
              </a:lnSpc>
            </a:pPr>
            <a:r>
              <a:rPr lang="en-US" dirty="0"/>
              <a:t>The matrix can be rearranged into a matrix with a block-diagonal structure.</a:t>
            </a:r>
          </a:p>
          <a:p>
            <a:pPr marL="1278000" lvl="1" indent="-284400">
              <a:lnSpc>
                <a:spcPct val="110000"/>
              </a:lnSpc>
            </a:pPr>
            <a:r>
              <a:rPr lang="en-US" dirty="0"/>
              <a:t>Designers in </a:t>
            </a:r>
            <a:r>
              <a:rPr lang="cs-CZ" dirty="0" err="1"/>
              <a:t>the</a:t>
            </a:r>
            <a:r>
              <a:rPr lang="en-US" dirty="0"/>
              <a:t> block interact to each other.</a:t>
            </a:r>
          </a:p>
          <a:p>
            <a:pPr marL="381000" lvl="1" indent="0">
              <a:lnSpc>
                <a:spcPct val="110000"/>
              </a:lnSpc>
              <a:buNone/>
            </a:pPr>
            <a:endParaRPr lang="en-US" dirty="0"/>
          </a:p>
          <a:p>
            <a:pPr marL="381000" lvl="1" indent="0">
              <a:lnSpc>
                <a:spcPct val="110000"/>
              </a:lnSpc>
              <a:buNone/>
            </a:pPr>
            <a:endParaRPr lang="en-US" dirty="0"/>
          </a:p>
          <a:p>
            <a:pPr lvl="1">
              <a:lnSpc>
                <a:spcPct val="110000"/>
              </a:lnSpc>
            </a:pPr>
            <a:endParaRPr lang="en-US" dirty="0"/>
          </a:p>
        </p:txBody>
      </p:sp>
      <p:pic>
        <p:nvPicPr>
          <p:cNvPr id="7" name="Obrázek 6">
            <a:extLst>
              <a:ext uri="{FF2B5EF4-FFF2-40B4-BE49-F238E27FC236}">
                <a16:creationId xmlns:a16="http://schemas.microsoft.com/office/drawing/2014/main" id="{69B6B97B-CB83-40DF-8246-694288B4A7B4}"/>
              </a:ext>
            </a:extLst>
          </p:cNvPr>
          <p:cNvPicPr>
            <a:picLocks noChangeAspect="1"/>
          </p:cNvPicPr>
          <p:nvPr/>
        </p:nvPicPr>
        <p:blipFill>
          <a:blip r:embed="rId2"/>
          <a:stretch>
            <a:fillRect/>
          </a:stretch>
        </p:blipFill>
        <p:spPr>
          <a:xfrm>
            <a:off x="436526" y="2429659"/>
            <a:ext cx="7590663" cy="886130"/>
          </a:xfrm>
          <a:prstGeom prst="rect">
            <a:avLst/>
          </a:prstGeom>
        </p:spPr>
      </p:pic>
    </p:spTree>
    <p:extLst>
      <p:ext uri="{BB962C8B-B14F-4D97-AF65-F5344CB8AC3E}">
        <p14:creationId xmlns:p14="http://schemas.microsoft.com/office/powerpoint/2010/main" val="33874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designing</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7"/>
            <a:ext cx="11317006" cy="3180092"/>
          </a:xfrm>
        </p:spPr>
        <p:txBody>
          <a:bodyPr>
            <a:noAutofit/>
          </a:bodyPr>
          <a:lstStyle/>
          <a:p>
            <a:pPr marL="285750" indent="-285750">
              <a:lnSpc>
                <a:spcPct val="110000"/>
              </a:lnSpc>
              <a:buFont typeface="Wingdings" panose="05000000000000000000" pitchFamily="2" charset="2"/>
              <a:buChar char="§"/>
            </a:pPr>
            <a:r>
              <a:rPr lang="en-US">
                <a:solidFill>
                  <a:srgbClr val="4BA82E"/>
                </a:solidFill>
              </a:rPr>
              <a:t>Analysis of information flows</a:t>
            </a:r>
          </a:p>
          <a:p>
            <a:pPr marL="896400" lvl="1" indent="-284400">
              <a:lnSpc>
                <a:spcPct val="110000"/>
              </a:lnSpc>
            </a:pPr>
            <a:r>
              <a:rPr lang="en-US"/>
              <a:t>Example</a:t>
            </a:r>
          </a:p>
          <a:p>
            <a:pPr marL="381000" lvl="1" indent="0">
              <a:lnSpc>
                <a:spcPct val="110000"/>
              </a:lnSpc>
              <a:buNone/>
            </a:pPr>
            <a:endParaRPr lang="en-US"/>
          </a:p>
        </p:txBody>
      </p:sp>
      <p:grpSp>
        <p:nvGrpSpPr>
          <p:cNvPr id="11" name="Skupina 10">
            <a:extLst>
              <a:ext uri="{FF2B5EF4-FFF2-40B4-BE49-F238E27FC236}">
                <a16:creationId xmlns:a16="http://schemas.microsoft.com/office/drawing/2014/main" id="{D8D437EB-71D8-437C-AA84-1B9541C6833A}"/>
              </a:ext>
            </a:extLst>
          </p:cNvPr>
          <p:cNvGrpSpPr>
            <a:grpSpLocks noChangeAspect="1"/>
          </p:cNvGrpSpPr>
          <p:nvPr/>
        </p:nvGrpSpPr>
        <p:grpSpPr>
          <a:xfrm>
            <a:off x="4222838" y="2454666"/>
            <a:ext cx="4351023" cy="1556265"/>
            <a:chOff x="0" y="0"/>
            <a:chExt cx="2900945" cy="1037510"/>
          </a:xfrm>
        </p:grpSpPr>
        <p:cxnSp>
          <p:nvCxnSpPr>
            <p:cNvPr id="12" name="Přímá spojnice se šipkou 11">
              <a:extLst>
                <a:ext uri="{FF2B5EF4-FFF2-40B4-BE49-F238E27FC236}">
                  <a16:creationId xmlns:a16="http://schemas.microsoft.com/office/drawing/2014/main" id="{A2F0AC7A-BB4F-445A-81FE-80001AF3438B}"/>
                </a:ext>
              </a:extLst>
            </p:cNvPr>
            <p:cNvCxnSpPr/>
            <p:nvPr/>
          </p:nvCxnSpPr>
          <p:spPr>
            <a:xfrm flipH="1">
              <a:off x="2092036" y="180110"/>
              <a:ext cx="5185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4ACAA5AE-FC4D-4EC3-9642-F131CED4315C}"/>
                </a:ext>
              </a:extLst>
            </p:cNvPr>
            <p:cNvCxnSpPr/>
            <p:nvPr/>
          </p:nvCxnSpPr>
          <p:spPr>
            <a:xfrm flipV="1">
              <a:off x="2452255" y="332510"/>
              <a:ext cx="228600" cy="4453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a:extLst>
                <a:ext uri="{FF2B5EF4-FFF2-40B4-BE49-F238E27FC236}">
                  <a16:creationId xmlns:a16="http://schemas.microsoft.com/office/drawing/2014/main" id="{4A52C64B-AD7D-481B-A7FA-19CA21FB5B49}"/>
                </a:ext>
              </a:extLst>
            </p:cNvPr>
            <p:cNvCxnSpPr/>
            <p:nvPr/>
          </p:nvCxnSpPr>
          <p:spPr>
            <a:xfrm>
              <a:off x="1995055" y="277091"/>
              <a:ext cx="283633" cy="4684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A0E66500-CAB0-4D8A-9084-C4842170B047}"/>
                </a:ext>
              </a:extLst>
            </p:cNvPr>
            <p:cNvCxnSpPr/>
            <p:nvPr/>
          </p:nvCxnSpPr>
          <p:spPr>
            <a:xfrm>
              <a:off x="1191491" y="879764"/>
              <a:ext cx="101445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232910F2-6894-46CC-BF32-F53345053BA4}"/>
                </a:ext>
              </a:extLst>
            </p:cNvPr>
            <p:cNvCxnSpPr/>
            <p:nvPr/>
          </p:nvCxnSpPr>
          <p:spPr>
            <a:xfrm>
              <a:off x="318655" y="879764"/>
              <a:ext cx="5762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pojnice: zakřivená 17">
              <a:extLst>
                <a:ext uri="{FF2B5EF4-FFF2-40B4-BE49-F238E27FC236}">
                  <a16:creationId xmlns:a16="http://schemas.microsoft.com/office/drawing/2014/main" id="{E33872D8-61A4-400D-AD5C-93034B1B7C9F}"/>
                </a:ext>
              </a:extLst>
            </p:cNvPr>
            <p:cNvCxnSpPr/>
            <p:nvPr/>
          </p:nvCxnSpPr>
          <p:spPr>
            <a:xfrm flipH="1">
              <a:off x="1143000" y="277091"/>
              <a:ext cx="45719" cy="500380"/>
            </a:xfrm>
            <a:prstGeom prst="curvedConnector3">
              <a:avLst>
                <a:gd name="adj1" fmla="val -128778"/>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pojnice: zakřivená 18">
              <a:extLst>
                <a:ext uri="{FF2B5EF4-FFF2-40B4-BE49-F238E27FC236}">
                  <a16:creationId xmlns:a16="http://schemas.microsoft.com/office/drawing/2014/main" id="{10671A1B-ACE0-4C66-BA01-16ACC3EAC9DA}"/>
                </a:ext>
              </a:extLst>
            </p:cNvPr>
            <p:cNvCxnSpPr/>
            <p:nvPr/>
          </p:nvCxnSpPr>
          <p:spPr>
            <a:xfrm flipH="1">
              <a:off x="962891" y="180110"/>
              <a:ext cx="74195" cy="565919"/>
            </a:xfrm>
            <a:prstGeom prst="curvedConnector3">
              <a:avLst>
                <a:gd name="adj1" fmla="val 17403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ál 19">
              <a:extLst>
                <a:ext uri="{FF2B5EF4-FFF2-40B4-BE49-F238E27FC236}">
                  <a16:creationId xmlns:a16="http://schemas.microsoft.com/office/drawing/2014/main" id="{A0DA029F-A4BC-40AD-A00D-B4DC5E4E43A4}"/>
                </a:ext>
              </a:extLst>
            </p:cNvPr>
            <p:cNvSpPr>
              <a:spLocks noChangeAspect="1"/>
            </p:cNvSpPr>
            <p:nvPr/>
          </p:nvSpPr>
          <p:spPr>
            <a:xfrm>
              <a:off x="0" y="713510"/>
              <a:ext cx="324000" cy="32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cs-CZ" sz="1600" kern="12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 A</a:t>
              </a:r>
              <a:endParaRPr lang="cs-CZ" sz="1600" dirty="0">
                <a:effectLst/>
                <a:latin typeface="Times New Roman" panose="02020603050405020304" pitchFamily="18" charset="0"/>
                <a:ea typeface="Times New Roman" panose="02020603050405020304" pitchFamily="18" charset="0"/>
              </a:endParaRPr>
            </a:p>
          </p:txBody>
        </p:sp>
        <p:sp>
          <p:nvSpPr>
            <p:cNvPr id="21" name="Ovál 20">
              <a:extLst>
                <a:ext uri="{FF2B5EF4-FFF2-40B4-BE49-F238E27FC236}">
                  <a16:creationId xmlns:a16="http://schemas.microsoft.com/office/drawing/2014/main" id="{6D29635B-8618-465B-9A30-2CDAFC9767C1}"/>
                </a:ext>
              </a:extLst>
            </p:cNvPr>
            <p:cNvSpPr>
              <a:spLocks noChangeAspect="1"/>
            </p:cNvSpPr>
            <p:nvPr/>
          </p:nvSpPr>
          <p:spPr>
            <a:xfrm>
              <a:off x="893618" y="713510"/>
              <a:ext cx="324000" cy="32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cs-CZ" sz="1600" kern="12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 kern="12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600" kern="12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cs-CZ" sz="1600" dirty="0">
                <a:effectLst/>
                <a:latin typeface="Times New Roman" panose="02020603050405020304" pitchFamily="18" charset="0"/>
                <a:ea typeface="Times New Roman" panose="02020603050405020304" pitchFamily="18" charset="0"/>
              </a:endParaRPr>
            </a:p>
          </p:txBody>
        </p:sp>
        <p:sp>
          <p:nvSpPr>
            <p:cNvPr id="22" name="Ovál 21">
              <a:extLst>
                <a:ext uri="{FF2B5EF4-FFF2-40B4-BE49-F238E27FC236}">
                  <a16:creationId xmlns:a16="http://schemas.microsoft.com/office/drawing/2014/main" id="{49FA6BD7-6F60-49B4-BFA3-1D17A81D277A}"/>
                </a:ext>
              </a:extLst>
            </p:cNvPr>
            <p:cNvSpPr>
              <a:spLocks noChangeAspect="1"/>
            </p:cNvSpPr>
            <p:nvPr/>
          </p:nvSpPr>
          <p:spPr>
            <a:xfrm>
              <a:off x="900545" y="0"/>
              <a:ext cx="324000" cy="32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cs-CZ" sz="1600" kern="120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endParaRPr lang="cs-CZ" sz="1600">
                <a:effectLst/>
                <a:latin typeface="Times New Roman" panose="02020603050405020304" pitchFamily="18" charset="0"/>
                <a:ea typeface="Times New Roman" panose="02020603050405020304" pitchFamily="18" charset="0"/>
              </a:endParaRPr>
            </a:p>
          </p:txBody>
        </p:sp>
        <p:sp>
          <p:nvSpPr>
            <p:cNvPr id="23" name="Ovál 22">
              <a:extLst>
                <a:ext uri="{FF2B5EF4-FFF2-40B4-BE49-F238E27FC236}">
                  <a16:creationId xmlns:a16="http://schemas.microsoft.com/office/drawing/2014/main" id="{4E7CFDC3-65DB-4F8A-ADA5-B62D83BB9459}"/>
                </a:ext>
              </a:extLst>
            </p:cNvPr>
            <p:cNvSpPr>
              <a:spLocks noChangeAspect="1"/>
            </p:cNvSpPr>
            <p:nvPr/>
          </p:nvSpPr>
          <p:spPr>
            <a:xfrm>
              <a:off x="2202873" y="713510"/>
              <a:ext cx="324000" cy="32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cs-CZ" sz="1600" kern="12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t>
              </a:r>
              <a:endParaRPr lang="cs-CZ" sz="1600" dirty="0">
                <a:effectLst/>
                <a:latin typeface="Times New Roman" panose="02020603050405020304" pitchFamily="18" charset="0"/>
                <a:ea typeface="Times New Roman" panose="02020603050405020304" pitchFamily="18" charset="0"/>
              </a:endParaRPr>
            </a:p>
          </p:txBody>
        </p:sp>
        <p:sp>
          <p:nvSpPr>
            <p:cNvPr id="24" name="Ovál 23">
              <a:extLst>
                <a:ext uri="{FF2B5EF4-FFF2-40B4-BE49-F238E27FC236}">
                  <a16:creationId xmlns:a16="http://schemas.microsoft.com/office/drawing/2014/main" id="{24FC69E0-C314-443C-9260-B450672648A2}"/>
                </a:ext>
              </a:extLst>
            </p:cNvPr>
            <p:cNvSpPr>
              <a:spLocks noChangeAspect="1"/>
            </p:cNvSpPr>
            <p:nvPr/>
          </p:nvSpPr>
          <p:spPr>
            <a:xfrm>
              <a:off x="2576945" y="13855"/>
              <a:ext cx="324000" cy="32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cs-CZ" sz="1600" kern="12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1600" kern="1200" dirty="0">
                  <a:ln>
                    <a:noFill/>
                  </a:l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a:t>
              </a:r>
              <a:endParaRPr lang="cs-CZ" sz="1600" dirty="0">
                <a:latin typeface="Times New Roman" panose="02020603050405020304" pitchFamily="18" charset="0"/>
                <a:ea typeface="Times New Roman" panose="02020603050405020304" pitchFamily="18" charset="0"/>
              </a:endParaRPr>
            </a:p>
          </p:txBody>
        </p:sp>
        <p:sp>
          <p:nvSpPr>
            <p:cNvPr id="25" name="Ovál 24">
              <a:extLst>
                <a:ext uri="{FF2B5EF4-FFF2-40B4-BE49-F238E27FC236}">
                  <a16:creationId xmlns:a16="http://schemas.microsoft.com/office/drawing/2014/main" id="{8B414CA1-029C-4218-8CD2-75607EDEBDE3}"/>
                </a:ext>
              </a:extLst>
            </p:cNvPr>
            <p:cNvSpPr>
              <a:spLocks noChangeAspect="1"/>
            </p:cNvSpPr>
            <p:nvPr/>
          </p:nvSpPr>
          <p:spPr>
            <a:xfrm>
              <a:off x="1766455" y="0"/>
              <a:ext cx="324000" cy="32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4000" tIns="7200" rIns="0" bIns="0" numCol="1" spcCol="0" rtlCol="0" fromWordArt="0" anchor="ctr" anchorCtr="0" forceAA="0" compatLnSpc="1">
              <a:prstTxWarp prst="textNoShape">
                <a:avLst/>
              </a:prstTxWarp>
              <a:noAutofit/>
            </a:bodyPr>
            <a:lstStyle/>
            <a:p>
              <a:pPr algn="l">
                <a:spcAft>
                  <a:spcPts val="200"/>
                </a:spcAft>
              </a:pPr>
              <a:r>
                <a:rPr lang="cs-CZ" sz="1600" kern="12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1600" kern="12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cs-CZ" sz="1600" dirty="0">
                <a:effectLst/>
                <a:latin typeface="Times New Roman" panose="02020603050405020304" pitchFamily="18" charset="0"/>
                <a:ea typeface="Times New Roman" panose="02020603050405020304" pitchFamily="18" charset="0"/>
              </a:endParaRPr>
            </a:p>
          </p:txBody>
        </p:sp>
      </p:grpSp>
      <mc:AlternateContent xmlns:mc="http://schemas.openxmlformats.org/markup-compatibility/2006" xmlns:a14="http://schemas.microsoft.com/office/drawing/2010/main">
        <mc:Choice Requires="a14">
          <p:graphicFrame>
            <p:nvGraphicFramePr>
              <p:cNvPr id="26" name="Tabulka 25">
                <a:extLst>
                  <a:ext uri="{FF2B5EF4-FFF2-40B4-BE49-F238E27FC236}">
                    <a16:creationId xmlns:a16="http://schemas.microsoft.com/office/drawing/2014/main" id="{3E28CDF5-BBF5-440A-9A9F-5150634E9D9C}"/>
                  </a:ext>
                </a:extLst>
              </p:cNvPr>
              <p:cNvGraphicFramePr>
                <a:graphicFrameLocks noGrp="1"/>
              </p:cNvGraphicFramePr>
              <p:nvPr/>
            </p:nvGraphicFramePr>
            <p:xfrm>
              <a:off x="1595063" y="2336914"/>
              <a:ext cx="2001520" cy="1732280"/>
            </p:xfrm>
            <a:graphic>
              <a:graphicData uri="http://schemas.openxmlformats.org/drawingml/2006/table">
                <a:tbl>
                  <a:tblPr firstRow="1" firstCol="1" bandRow="1"/>
                  <a:tblGrid>
                    <a:gridCol w="313690">
                      <a:extLst>
                        <a:ext uri="{9D8B030D-6E8A-4147-A177-3AD203B41FA5}">
                          <a16:colId xmlns:a16="http://schemas.microsoft.com/office/drawing/2014/main" val="852594162"/>
                        </a:ext>
                      </a:extLst>
                    </a:gridCol>
                    <a:gridCol w="281305">
                      <a:extLst>
                        <a:ext uri="{9D8B030D-6E8A-4147-A177-3AD203B41FA5}">
                          <a16:colId xmlns:a16="http://schemas.microsoft.com/office/drawing/2014/main" val="74679719"/>
                        </a:ext>
                      </a:extLst>
                    </a:gridCol>
                    <a:gridCol w="281305">
                      <a:extLst>
                        <a:ext uri="{9D8B030D-6E8A-4147-A177-3AD203B41FA5}">
                          <a16:colId xmlns:a16="http://schemas.microsoft.com/office/drawing/2014/main" val="4166709102"/>
                        </a:ext>
                      </a:extLst>
                    </a:gridCol>
                    <a:gridCol w="281305">
                      <a:extLst>
                        <a:ext uri="{9D8B030D-6E8A-4147-A177-3AD203B41FA5}">
                          <a16:colId xmlns:a16="http://schemas.microsoft.com/office/drawing/2014/main" val="1210043292"/>
                        </a:ext>
                      </a:extLst>
                    </a:gridCol>
                    <a:gridCol w="281305">
                      <a:extLst>
                        <a:ext uri="{9D8B030D-6E8A-4147-A177-3AD203B41FA5}">
                          <a16:colId xmlns:a16="http://schemas.microsoft.com/office/drawing/2014/main" val="3676735721"/>
                        </a:ext>
                      </a:extLst>
                    </a:gridCol>
                    <a:gridCol w="281305">
                      <a:extLst>
                        <a:ext uri="{9D8B030D-6E8A-4147-A177-3AD203B41FA5}">
                          <a16:colId xmlns:a16="http://schemas.microsoft.com/office/drawing/2014/main" val="1535180693"/>
                        </a:ext>
                      </a:extLst>
                    </a:gridCol>
                    <a:gridCol w="281305">
                      <a:extLst>
                        <a:ext uri="{9D8B030D-6E8A-4147-A177-3AD203B41FA5}">
                          <a16:colId xmlns:a16="http://schemas.microsoft.com/office/drawing/2014/main" val="658298980"/>
                        </a:ext>
                      </a:extLst>
                    </a:gridCol>
                  </a:tblGrid>
                  <a:tr h="214630">
                    <a:tc>
                      <a:txBody>
                        <a:bodyPr/>
                        <a:lstStyle/>
                        <a:p>
                          <a:pPr algn="ctr">
                            <a:spcAft>
                              <a:spcPts val="200"/>
                            </a:spcAft>
                          </a:pPr>
                          <a14:m>
                            <m:oMathPara xmlns:m="http://schemas.openxmlformats.org/officeDocument/2006/math">
                              <m:oMathParaPr>
                                <m:jc m:val="centerGroup"/>
                              </m:oMathParaPr>
                              <m:oMath xmlns:m="http://schemas.openxmlformats.org/officeDocument/2006/math">
                                <m:sSup>
                                  <m:sSupPr>
                                    <m:ctrlPr>
                                      <a:rPr lang="cs-CZ" sz="16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600" b="1" i="1">
                                        <a:effectLst/>
                                        <a:latin typeface="Cambria Math" panose="02040503050406030204" pitchFamily="18" charset="0"/>
                                        <a:ea typeface="Calibri" panose="020F0502020204030204" pitchFamily="34" charset="0"/>
                                        <a:cs typeface="Times New Roman" panose="02020603050405020304" pitchFamily="18" charset="0"/>
                                      </a:rPr>
                                      <m:t>𝑷</m:t>
                                    </m:r>
                                  </m:e>
                                  <m:sup>
                                    <m:r>
                                      <a:rPr lang="cs-CZ" sz="1600" b="1" i="1">
                                        <a:effectLst/>
                                        <a:latin typeface="Cambria Math" panose="02040503050406030204" pitchFamily="18" charset="0"/>
                                        <a:ea typeface="Calibri" panose="020F0502020204030204" pitchFamily="34" charset="0"/>
                                        <a:cs typeface="Times New Roman" panose="02020603050405020304" pitchFamily="18" charset="0"/>
                                      </a:rPr>
                                      <m:t> </m:t>
                                    </m:r>
                                  </m:sup>
                                </m:sSup>
                              </m:oMath>
                            </m:oMathPara>
                          </a14:m>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dirty="0">
                              <a:effectLst/>
                              <a:latin typeface="Cambria Math" panose="02040503050406030204" pitchFamily="18" charset="0"/>
                              <a:ea typeface="Calibri" panose="020F0502020204030204" pitchFamily="34" charset="0"/>
                              <a:cs typeface="Times New Roman" panose="02020603050405020304" pitchFamily="18" charset="0"/>
                            </a:rPr>
                            <a:t>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1827314"/>
                      </a:ext>
                    </a:extLst>
                  </a:tr>
                  <a:tr h="207645">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826993478"/>
                      </a:ext>
                    </a:extLst>
                  </a:tr>
                  <a:tr h="207645">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B</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3278789376"/>
                      </a:ext>
                    </a:extLst>
                  </a:tr>
                  <a:tr h="214630">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529006625"/>
                      </a:ext>
                    </a:extLst>
                  </a:tr>
                  <a:tr h="214630">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759367540"/>
                      </a:ext>
                    </a:extLst>
                  </a:tr>
                  <a:tr h="207645">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3322023604"/>
                      </a:ext>
                    </a:extLst>
                  </a:tr>
                  <a:tr h="214630">
                    <a:tc>
                      <a:txBody>
                        <a:bodyPr/>
                        <a:lstStyle/>
                        <a:p>
                          <a:pPr algn="ctr">
                            <a:spcAft>
                              <a:spcPts val="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4292068857"/>
                      </a:ext>
                    </a:extLst>
                  </a:tr>
                </a:tbl>
              </a:graphicData>
            </a:graphic>
          </p:graphicFrame>
        </mc:Choice>
        <mc:Fallback xmlns="">
          <p:graphicFrame>
            <p:nvGraphicFramePr>
              <p:cNvPr id="26" name="Tabulka 25">
                <a:extLst>
                  <a:ext uri="{FF2B5EF4-FFF2-40B4-BE49-F238E27FC236}">
                    <a16:creationId xmlns:a16="http://schemas.microsoft.com/office/drawing/2014/main" id="{3E28CDF5-BBF5-440A-9A9F-5150634E9D9C}"/>
                  </a:ext>
                </a:extLst>
              </p:cNvPr>
              <p:cNvGraphicFramePr>
                <a:graphicFrameLocks noGrp="1"/>
              </p:cNvGraphicFramePr>
              <p:nvPr>
                <p:extLst>
                  <p:ext uri="{D42A27DB-BD31-4B8C-83A1-F6EECF244321}">
                    <p14:modId xmlns:p14="http://schemas.microsoft.com/office/powerpoint/2010/main" val="776598755"/>
                  </p:ext>
                </p:extLst>
              </p:nvPr>
            </p:nvGraphicFramePr>
            <p:xfrm>
              <a:off x="1595063" y="2336914"/>
              <a:ext cx="2001520" cy="1732280"/>
            </p:xfrm>
            <a:graphic>
              <a:graphicData uri="http://schemas.openxmlformats.org/drawingml/2006/table">
                <a:tbl>
                  <a:tblPr firstRow="1" firstCol="1" bandRow="1"/>
                  <a:tblGrid>
                    <a:gridCol w="313690">
                      <a:extLst>
                        <a:ext uri="{9D8B030D-6E8A-4147-A177-3AD203B41FA5}">
                          <a16:colId xmlns:a16="http://schemas.microsoft.com/office/drawing/2014/main" val="852594162"/>
                        </a:ext>
                      </a:extLst>
                    </a:gridCol>
                    <a:gridCol w="281305">
                      <a:extLst>
                        <a:ext uri="{9D8B030D-6E8A-4147-A177-3AD203B41FA5}">
                          <a16:colId xmlns:a16="http://schemas.microsoft.com/office/drawing/2014/main" val="74679719"/>
                        </a:ext>
                      </a:extLst>
                    </a:gridCol>
                    <a:gridCol w="281305">
                      <a:extLst>
                        <a:ext uri="{9D8B030D-6E8A-4147-A177-3AD203B41FA5}">
                          <a16:colId xmlns:a16="http://schemas.microsoft.com/office/drawing/2014/main" val="4166709102"/>
                        </a:ext>
                      </a:extLst>
                    </a:gridCol>
                    <a:gridCol w="281305">
                      <a:extLst>
                        <a:ext uri="{9D8B030D-6E8A-4147-A177-3AD203B41FA5}">
                          <a16:colId xmlns:a16="http://schemas.microsoft.com/office/drawing/2014/main" val="1210043292"/>
                        </a:ext>
                      </a:extLst>
                    </a:gridCol>
                    <a:gridCol w="281305">
                      <a:extLst>
                        <a:ext uri="{9D8B030D-6E8A-4147-A177-3AD203B41FA5}">
                          <a16:colId xmlns:a16="http://schemas.microsoft.com/office/drawing/2014/main" val="3676735721"/>
                        </a:ext>
                      </a:extLst>
                    </a:gridCol>
                    <a:gridCol w="281305">
                      <a:extLst>
                        <a:ext uri="{9D8B030D-6E8A-4147-A177-3AD203B41FA5}">
                          <a16:colId xmlns:a16="http://schemas.microsoft.com/office/drawing/2014/main" val="1535180693"/>
                        </a:ext>
                      </a:extLst>
                    </a:gridCol>
                    <a:gridCol w="281305">
                      <a:extLst>
                        <a:ext uri="{9D8B030D-6E8A-4147-A177-3AD203B41FA5}">
                          <a16:colId xmlns:a16="http://schemas.microsoft.com/office/drawing/2014/main" val="658298980"/>
                        </a:ext>
                      </a:extLst>
                    </a:gridCol>
                  </a:tblGrid>
                  <a:tr h="269240">
                    <a:tc>
                      <a:txBody>
                        <a:bodyPr/>
                        <a:lstStyle/>
                        <a:p>
                          <a:endParaRPr lang="cs-CZ"/>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2"/>
                          <a:stretch>
                            <a:fillRect t="-20455" r="-536538" b="-590909"/>
                          </a:stretch>
                        </a:blip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dirty="0">
                              <a:effectLst/>
                              <a:latin typeface="Cambria Math" panose="02040503050406030204" pitchFamily="18" charset="0"/>
                              <a:ea typeface="Calibri" panose="020F0502020204030204" pitchFamily="34" charset="0"/>
                              <a:cs typeface="Times New Roman" panose="02020603050405020304" pitchFamily="18" charset="0"/>
                            </a:rPr>
                            <a:t>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1827314"/>
                      </a:ext>
                    </a:extLst>
                  </a:tr>
                  <a:tr h="243840">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826993478"/>
                      </a:ext>
                    </a:extLst>
                  </a:tr>
                  <a:tr h="243840">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B</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3278789376"/>
                      </a:ext>
                    </a:extLst>
                  </a:tr>
                  <a:tr h="243840">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529006625"/>
                      </a:ext>
                    </a:extLst>
                  </a:tr>
                  <a:tr h="243840">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1759367540"/>
                      </a:ext>
                    </a:extLst>
                  </a:tr>
                  <a:tr h="243840">
                    <a:tc>
                      <a:txBody>
                        <a:bodyPr/>
                        <a:lstStyle/>
                        <a:p>
                          <a:pPr algn="ctr">
                            <a:spcAft>
                              <a:spcPts val="20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3322023604"/>
                      </a:ext>
                    </a:extLst>
                  </a:tr>
                  <a:tr h="243840">
                    <a:tc>
                      <a:txBody>
                        <a:bodyPr/>
                        <a:lstStyle/>
                        <a:p>
                          <a:pPr algn="ctr">
                            <a:spcAft>
                              <a:spcPts val="0"/>
                            </a:spcAft>
                          </a:pPr>
                          <a:r>
                            <a:rPr lang="cs-CZ" sz="1600">
                              <a:effectLst/>
                              <a:latin typeface="Cambria Math"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val="429206885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Tabulka 26">
                <a:extLst>
                  <a:ext uri="{FF2B5EF4-FFF2-40B4-BE49-F238E27FC236}">
                    <a16:creationId xmlns:a16="http://schemas.microsoft.com/office/drawing/2014/main" id="{98D51CBF-449F-47E4-B5BF-0DEE22A30C47}"/>
                  </a:ext>
                </a:extLst>
              </p:cNvPr>
              <p:cNvGraphicFramePr>
                <a:graphicFrameLocks noGrp="1"/>
              </p:cNvGraphicFramePr>
              <p:nvPr/>
            </p:nvGraphicFramePr>
            <p:xfrm>
              <a:off x="1595063" y="4294165"/>
              <a:ext cx="2354580" cy="1732280"/>
            </p:xfrm>
            <a:graphic>
              <a:graphicData uri="http://schemas.openxmlformats.org/drawingml/2006/table">
                <a:tbl>
                  <a:tblPr firstRow="1" firstCol="1" bandRow="1"/>
                  <a:tblGrid>
                    <a:gridCol w="318770">
                      <a:extLst>
                        <a:ext uri="{9D8B030D-6E8A-4147-A177-3AD203B41FA5}">
                          <a16:colId xmlns:a16="http://schemas.microsoft.com/office/drawing/2014/main" val="3251432132"/>
                        </a:ext>
                      </a:extLst>
                    </a:gridCol>
                    <a:gridCol w="290830">
                      <a:extLst>
                        <a:ext uri="{9D8B030D-6E8A-4147-A177-3AD203B41FA5}">
                          <a16:colId xmlns:a16="http://schemas.microsoft.com/office/drawing/2014/main" val="2866799049"/>
                        </a:ext>
                      </a:extLst>
                    </a:gridCol>
                    <a:gridCol w="290830">
                      <a:extLst>
                        <a:ext uri="{9D8B030D-6E8A-4147-A177-3AD203B41FA5}">
                          <a16:colId xmlns:a16="http://schemas.microsoft.com/office/drawing/2014/main" val="2162518538"/>
                        </a:ext>
                      </a:extLst>
                    </a:gridCol>
                    <a:gridCol w="290830">
                      <a:extLst>
                        <a:ext uri="{9D8B030D-6E8A-4147-A177-3AD203B41FA5}">
                          <a16:colId xmlns:a16="http://schemas.microsoft.com/office/drawing/2014/main" val="1401256606"/>
                        </a:ext>
                      </a:extLst>
                    </a:gridCol>
                    <a:gridCol w="290830">
                      <a:extLst>
                        <a:ext uri="{9D8B030D-6E8A-4147-A177-3AD203B41FA5}">
                          <a16:colId xmlns:a16="http://schemas.microsoft.com/office/drawing/2014/main" val="2514853221"/>
                        </a:ext>
                      </a:extLst>
                    </a:gridCol>
                    <a:gridCol w="290830">
                      <a:extLst>
                        <a:ext uri="{9D8B030D-6E8A-4147-A177-3AD203B41FA5}">
                          <a16:colId xmlns:a16="http://schemas.microsoft.com/office/drawing/2014/main" val="3252269628"/>
                        </a:ext>
                      </a:extLst>
                    </a:gridCol>
                    <a:gridCol w="290830">
                      <a:extLst>
                        <a:ext uri="{9D8B030D-6E8A-4147-A177-3AD203B41FA5}">
                          <a16:colId xmlns:a16="http://schemas.microsoft.com/office/drawing/2014/main" val="2493400324"/>
                        </a:ext>
                      </a:extLst>
                    </a:gridCol>
                    <a:gridCol w="290830">
                      <a:extLst>
                        <a:ext uri="{9D8B030D-6E8A-4147-A177-3AD203B41FA5}">
                          <a16:colId xmlns:a16="http://schemas.microsoft.com/office/drawing/2014/main" val="480067425"/>
                        </a:ext>
                      </a:extLst>
                    </a:gridCol>
                  </a:tblGrid>
                  <a:tr h="214630">
                    <a:tc>
                      <a:txBody>
                        <a:bodyPr/>
                        <a:lstStyle/>
                        <a:p>
                          <a:pPr algn="ctr">
                            <a:spcAft>
                              <a:spcPts val="200"/>
                            </a:spcAft>
                          </a:pPr>
                          <a14:m>
                            <m:oMathPara xmlns:m="http://schemas.openxmlformats.org/officeDocument/2006/math">
                              <m:oMathParaPr>
                                <m:jc m:val="centerGroup"/>
                              </m:oMathParaPr>
                              <m:oMath xmlns:m="http://schemas.openxmlformats.org/officeDocument/2006/math">
                                <m:sSup>
                                  <m:sSupPr>
                                    <m:ctrlPr>
                                      <a:rPr lang="cs-CZ" sz="16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cs-CZ" sz="1600" b="1" i="1">
                                        <a:effectLst/>
                                        <a:latin typeface="Cambria Math" panose="02040503050406030204" pitchFamily="18" charset="0"/>
                                        <a:ea typeface="Calibri" panose="020F0502020204030204" pitchFamily="34" charset="0"/>
                                        <a:cs typeface="Times New Roman" panose="02020603050405020304" pitchFamily="18" charset="0"/>
                                      </a:rPr>
                                      <m:t>𝑹</m:t>
                                    </m:r>
                                  </m:e>
                                  <m:sup>
                                    <m:r>
                                      <a:rPr lang="cs-CZ" sz="1600" b="1" i="1">
                                        <a:effectLst/>
                                        <a:latin typeface="Cambria Math" panose="02040503050406030204" pitchFamily="18" charset="0"/>
                                        <a:ea typeface="Calibri" panose="020F0502020204030204" pitchFamily="34" charset="0"/>
                                        <a:cs typeface="Times New Roman" panose="02020603050405020304" pitchFamily="18" charset="0"/>
                                      </a:rPr>
                                      <m:t> </m:t>
                                    </m:r>
                                  </m:sup>
                                </m:sSup>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2947507372"/>
                      </a:ext>
                    </a:extLst>
                  </a:tr>
                  <a:tr h="207645">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656176931"/>
                      </a:ext>
                    </a:extLst>
                  </a:tr>
                  <a:tr h="207645">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B</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3367741626"/>
                      </a:ext>
                    </a:extLst>
                  </a:tr>
                  <a:tr h="21463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2557534137"/>
                      </a:ext>
                    </a:extLst>
                  </a:tr>
                  <a:tr h="21463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2329371944"/>
                      </a:ext>
                    </a:extLst>
                  </a:tr>
                  <a:tr h="207645">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3303351153"/>
                      </a:ext>
                    </a:extLst>
                  </a:tr>
                  <a:tr h="214630">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1194118848"/>
                      </a:ext>
                    </a:extLst>
                  </a:tr>
                </a:tbl>
              </a:graphicData>
            </a:graphic>
          </p:graphicFrame>
        </mc:Choice>
        <mc:Fallback xmlns="">
          <p:graphicFrame>
            <p:nvGraphicFramePr>
              <p:cNvPr id="27" name="Tabulka 26">
                <a:extLst>
                  <a:ext uri="{FF2B5EF4-FFF2-40B4-BE49-F238E27FC236}">
                    <a16:creationId xmlns:a16="http://schemas.microsoft.com/office/drawing/2014/main" id="{98D51CBF-449F-47E4-B5BF-0DEE22A30C47}"/>
                  </a:ext>
                </a:extLst>
              </p:cNvPr>
              <p:cNvGraphicFramePr>
                <a:graphicFrameLocks noGrp="1"/>
              </p:cNvGraphicFramePr>
              <p:nvPr>
                <p:extLst>
                  <p:ext uri="{D42A27DB-BD31-4B8C-83A1-F6EECF244321}">
                    <p14:modId xmlns:p14="http://schemas.microsoft.com/office/powerpoint/2010/main" val="3932692487"/>
                  </p:ext>
                </p:extLst>
              </p:nvPr>
            </p:nvGraphicFramePr>
            <p:xfrm>
              <a:off x="1595063" y="4294165"/>
              <a:ext cx="2354580" cy="1732280"/>
            </p:xfrm>
            <a:graphic>
              <a:graphicData uri="http://schemas.openxmlformats.org/drawingml/2006/table">
                <a:tbl>
                  <a:tblPr firstRow="1" firstCol="1" bandRow="1"/>
                  <a:tblGrid>
                    <a:gridCol w="318770">
                      <a:extLst>
                        <a:ext uri="{9D8B030D-6E8A-4147-A177-3AD203B41FA5}">
                          <a16:colId xmlns:a16="http://schemas.microsoft.com/office/drawing/2014/main" val="3251432132"/>
                        </a:ext>
                      </a:extLst>
                    </a:gridCol>
                    <a:gridCol w="290830">
                      <a:extLst>
                        <a:ext uri="{9D8B030D-6E8A-4147-A177-3AD203B41FA5}">
                          <a16:colId xmlns:a16="http://schemas.microsoft.com/office/drawing/2014/main" val="2866799049"/>
                        </a:ext>
                      </a:extLst>
                    </a:gridCol>
                    <a:gridCol w="290830">
                      <a:extLst>
                        <a:ext uri="{9D8B030D-6E8A-4147-A177-3AD203B41FA5}">
                          <a16:colId xmlns:a16="http://schemas.microsoft.com/office/drawing/2014/main" val="2162518538"/>
                        </a:ext>
                      </a:extLst>
                    </a:gridCol>
                    <a:gridCol w="290830">
                      <a:extLst>
                        <a:ext uri="{9D8B030D-6E8A-4147-A177-3AD203B41FA5}">
                          <a16:colId xmlns:a16="http://schemas.microsoft.com/office/drawing/2014/main" val="1401256606"/>
                        </a:ext>
                      </a:extLst>
                    </a:gridCol>
                    <a:gridCol w="290830">
                      <a:extLst>
                        <a:ext uri="{9D8B030D-6E8A-4147-A177-3AD203B41FA5}">
                          <a16:colId xmlns:a16="http://schemas.microsoft.com/office/drawing/2014/main" val="2514853221"/>
                        </a:ext>
                      </a:extLst>
                    </a:gridCol>
                    <a:gridCol w="290830">
                      <a:extLst>
                        <a:ext uri="{9D8B030D-6E8A-4147-A177-3AD203B41FA5}">
                          <a16:colId xmlns:a16="http://schemas.microsoft.com/office/drawing/2014/main" val="3252269628"/>
                        </a:ext>
                      </a:extLst>
                    </a:gridCol>
                    <a:gridCol w="290830">
                      <a:extLst>
                        <a:ext uri="{9D8B030D-6E8A-4147-A177-3AD203B41FA5}">
                          <a16:colId xmlns:a16="http://schemas.microsoft.com/office/drawing/2014/main" val="2493400324"/>
                        </a:ext>
                      </a:extLst>
                    </a:gridCol>
                    <a:gridCol w="290830">
                      <a:extLst>
                        <a:ext uri="{9D8B030D-6E8A-4147-A177-3AD203B41FA5}">
                          <a16:colId xmlns:a16="http://schemas.microsoft.com/office/drawing/2014/main" val="480067425"/>
                        </a:ext>
                      </a:extLst>
                    </a:gridCol>
                  </a:tblGrid>
                  <a:tr h="269240">
                    <a:tc>
                      <a:txBody>
                        <a:bodyPr/>
                        <a:lstStyle/>
                        <a:p>
                          <a:endParaRPr lang="cs-CZ"/>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3"/>
                          <a:stretch>
                            <a:fillRect t="-20455" r="-644231" b="-590909"/>
                          </a:stretch>
                        </a:blip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B</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2947507372"/>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656176931"/>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B</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3367741626"/>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2557534137"/>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2329371944"/>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3303351153"/>
                      </a:ext>
                    </a:extLst>
                  </a:tr>
                  <a:tr h="243840">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chemeClr val="bg1"/>
                        </a:solidFill>
                      </a:tcPr>
                    </a:tc>
                    <a:tc>
                      <a:txBody>
                        <a:bodyPr/>
                        <a:lstStyle/>
                        <a:p>
                          <a:pPr algn="ctr">
                            <a:spcAft>
                              <a:spcPts val="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 </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bg1"/>
                        </a:solidFill>
                      </a:tcPr>
                    </a:tc>
                    <a:extLst>
                      <a:ext uri="{0D108BD9-81ED-4DB2-BD59-A6C34878D82A}">
                        <a16:rowId xmlns:a16="http://schemas.microsoft.com/office/drawing/2014/main" val="11941188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8" name="Tabulka 27">
                <a:extLst>
                  <a:ext uri="{FF2B5EF4-FFF2-40B4-BE49-F238E27FC236}">
                    <a16:creationId xmlns:a16="http://schemas.microsoft.com/office/drawing/2014/main" id="{7593E94A-48CE-43D9-BBAD-2C433390FC01}"/>
                  </a:ext>
                </a:extLst>
              </p:cNvPr>
              <p:cNvGraphicFramePr>
                <a:graphicFrameLocks noGrp="1"/>
              </p:cNvGraphicFramePr>
              <p:nvPr/>
            </p:nvGraphicFramePr>
            <p:xfrm>
              <a:off x="4049194" y="4305671"/>
              <a:ext cx="1986280" cy="1732280"/>
            </p:xfrm>
            <a:graphic>
              <a:graphicData uri="http://schemas.openxmlformats.org/drawingml/2006/table">
                <a:tbl>
                  <a:tblPr firstRow="1" firstCol="1" bandRow="1"/>
                  <a:tblGrid>
                    <a:gridCol w="302260">
                      <a:extLst>
                        <a:ext uri="{9D8B030D-6E8A-4147-A177-3AD203B41FA5}">
                          <a16:colId xmlns:a16="http://schemas.microsoft.com/office/drawing/2014/main" val="1043372457"/>
                        </a:ext>
                      </a:extLst>
                    </a:gridCol>
                    <a:gridCol w="280670">
                      <a:extLst>
                        <a:ext uri="{9D8B030D-6E8A-4147-A177-3AD203B41FA5}">
                          <a16:colId xmlns:a16="http://schemas.microsoft.com/office/drawing/2014/main" val="548366287"/>
                        </a:ext>
                      </a:extLst>
                    </a:gridCol>
                    <a:gridCol w="280670">
                      <a:extLst>
                        <a:ext uri="{9D8B030D-6E8A-4147-A177-3AD203B41FA5}">
                          <a16:colId xmlns:a16="http://schemas.microsoft.com/office/drawing/2014/main" val="3280122776"/>
                        </a:ext>
                      </a:extLst>
                    </a:gridCol>
                    <a:gridCol w="280670">
                      <a:extLst>
                        <a:ext uri="{9D8B030D-6E8A-4147-A177-3AD203B41FA5}">
                          <a16:colId xmlns:a16="http://schemas.microsoft.com/office/drawing/2014/main" val="4014724167"/>
                        </a:ext>
                      </a:extLst>
                    </a:gridCol>
                    <a:gridCol w="280670">
                      <a:extLst>
                        <a:ext uri="{9D8B030D-6E8A-4147-A177-3AD203B41FA5}">
                          <a16:colId xmlns:a16="http://schemas.microsoft.com/office/drawing/2014/main" val="3576049939"/>
                        </a:ext>
                      </a:extLst>
                    </a:gridCol>
                    <a:gridCol w="280670">
                      <a:extLst>
                        <a:ext uri="{9D8B030D-6E8A-4147-A177-3AD203B41FA5}">
                          <a16:colId xmlns:a16="http://schemas.microsoft.com/office/drawing/2014/main" val="2393700246"/>
                        </a:ext>
                      </a:extLst>
                    </a:gridCol>
                    <a:gridCol w="280670">
                      <a:extLst>
                        <a:ext uri="{9D8B030D-6E8A-4147-A177-3AD203B41FA5}">
                          <a16:colId xmlns:a16="http://schemas.microsoft.com/office/drawing/2014/main" val="540620516"/>
                        </a:ext>
                      </a:extLst>
                    </a:gridCol>
                  </a:tblGrid>
                  <a:tr h="214630">
                    <a:tc>
                      <a:txBody>
                        <a:bodyPr/>
                        <a:lstStyle/>
                        <a:p>
                          <a:pPr algn="ctr">
                            <a:spcAft>
                              <a:spcPts val="200"/>
                            </a:spcAft>
                          </a:pPr>
                          <a14:m>
                            <m:oMathPara xmlns:m="http://schemas.openxmlformats.org/officeDocument/2006/math">
                              <m:oMathParaPr>
                                <m:jc m:val="centerGroup"/>
                              </m:oMathParaPr>
                              <m:oMath xmlns:m="http://schemas.openxmlformats.org/officeDocument/2006/math">
                                <m:r>
                                  <a:rPr lang="cs-CZ" sz="1600" b="1" i="1">
                                    <a:effectLst/>
                                    <a:latin typeface="Cambria Math" panose="02040503050406030204" pitchFamily="18" charset="0"/>
                                    <a:ea typeface="Calibri" panose="020F0502020204030204" pitchFamily="34" charset="0"/>
                                    <a:cs typeface="Times New Roman" panose="02020603050405020304" pitchFamily="18" charset="0"/>
                                  </a:rPr>
                                  <m:t>𝑺</m:t>
                                </m:r>
                              </m:oMath>
                            </m:oMathPara>
                          </a14:m>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B</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C</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E</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F</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508902"/>
                      </a:ext>
                    </a:extLst>
                  </a:tr>
                  <a:tr h="207645">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56603258"/>
                      </a:ext>
                    </a:extLst>
                  </a:tr>
                  <a:tr h="207645">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B</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578662269"/>
                      </a:ext>
                    </a:extLst>
                  </a:tr>
                  <a:tr h="21463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896204"/>
                      </a:ext>
                    </a:extLst>
                  </a:tr>
                  <a:tr h="21463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39780486"/>
                      </a:ext>
                    </a:extLst>
                  </a:tr>
                  <a:tr h="207645">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25979009"/>
                      </a:ext>
                    </a:extLst>
                  </a:tr>
                  <a:tr h="214630">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662801"/>
                      </a:ext>
                    </a:extLst>
                  </a:tr>
                </a:tbl>
              </a:graphicData>
            </a:graphic>
          </p:graphicFrame>
        </mc:Choice>
        <mc:Fallback xmlns="">
          <p:graphicFrame>
            <p:nvGraphicFramePr>
              <p:cNvPr id="28" name="Tabulka 27">
                <a:extLst>
                  <a:ext uri="{FF2B5EF4-FFF2-40B4-BE49-F238E27FC236}">
                    <a16:creationId xmlns:a16="http://schemas.microsoft.com/office/drawing/2014/main" id="{7593E94A-48CE-43D9-BBAD-2C433390FC01}"/>
                  </a:ext>
                </a:extLst>
              </p:cNvPr>
              <p:cNvGraphicFramePr>
                <a:graphicFrameLocks noGrp="1"/>
              </p:cNvGraphicFramePr>
              <p:nvPr>
                <p:extLst>
                  <p:ext uri="{D42A27DB-BD31-4B8C-83A1-F6EECF244321}">
                    <p14:modId xmlns:p14="http://schemas.microsoft.com/office/powerpoint/2010/main" val="4144781022"/>
                  </p:ext>
                </p:extLst>
              </p:nvPr>
            </p:nvGraphicFramePr>
            <p:xfrm>
              <a:off x="4049194" y="4305671"/>
              <a:ext cx="1986280" cy="1732280"/>
            </p:xfrm>
            <a:graphic>
              <a:graphicData uri="http://schemas.openxmlformats.org/drawingml/2006/table">
                <a:tbl>
                  <a:tblPr firstRow="1" firstCol="1" bandRow="1"/>
                  <a:tblGrid>
                    <a:gridCol w="302260">
                      <a:extLst>
                        <a:ext uri="{9D8B030D-6E8A-4147-A177-3AD203B41FA5}">
                          <a16:colId xmlns:a16="http://schemas.microsoft.com/office/drawing/2014/main" val="1043372457"/>
                        </a:ext>
                      </a:extLst>
                    </a:gridCol>
                    <a:gridCol w="280670">
                      <a:extLst>
                        <a:ext uri="{9D8B030D-6E8A-4147-A177-3AD203B41FA5}">
                          <a16:colId xmlns:a16="http://schemas.microsoft.com/office/drawing/2014/main" val="548366287"/>
                        </a:ext>
                      </a:extLst>
                    </a:gridCol>
                    <a:gridCol w="280670">
                      <a:extLst>
                        <a:ext uri="{9D8B030D-6E8A-4147-A177-3AD203B41FA5}">
                          <a16:colId xmlns:a16="http://schemas.microsoft.com/office/drawing/2014/main" val="3280122776"/>
                        </a:ext>
                      </a:extLst>
                    </a:gridCol>
                    <a:gridCol w="280670">
                      <a:extLst>
                        <a:ext uri="{9D8B030D-6E8A-4147-A177-3AD203B41FA5}">
                          <a16:colId xmlns:a16="http://schemas.microsoft.com/office/drawing/2014/main" val="4014724167"/>
                        </a:ext>
                      </a:extLst>
                    </a:gridCol>
                    <a:gridCol w="280670">
                      <a:extLst>
                        <a:ext uri="{9D8B030D-6E8A-4147-A177-3AD203B41FA5}">
                          <a16:colId xmlns:a16="http://schemas.microsoft.com/office/drawing/2014/main" val="3576049939"/>
                        </a:ext>
                      </a:extLst>
                    </a:gridCol>
                    <a:gridCol w="280670">
                      <a:extLst>
                        <a:ext uri="{9D8B030D-6E8A-4147-A177-3AD203B41FA5}">
                          <a16:colId xmlns:a16="http://schemas.microsoft.com/office/drawing/2014/main" val="2393700246"/>
                        </a:ext>
                      </a:extLst>
                    </a:gridCol>
                    <a:gridCol w="280670">
                      <a:extLst>
                        <a:ext uri="{9D8B030D-6E8A-4147-A177-3AD203B41FA5}">
                          <a16:colId xmlns:a16="http://schemas.microsoft.com/office/drawing/2014/main" val="540620516"/>
                        </a:ext>
                      </a:extLst>
                    </a:gridCol>
                  </a:tblGrid>
                  <a:tr h="269240">
                    <a:tc>
                      <a:txBody>
                        <a:bodyPr/>
                        <a:lstStyle/>
                        <a:p>
                          <a:endParaRPr lang="cs-CZ"/>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blipFill>
                          <a:blip r:embed="rId4"/>
                          <a:stretch>
                            <a:fillRect t="-20455" r="-558000" b="-590909"/>
                          </a:stretch>
                        </a:blip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B</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C</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E</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F</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508902"/>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A</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56603258"/>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B</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3578662269"/>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C</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0</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896204"/>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D</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39780486"/>
                      </a:ext>
                    </a:extLst>
                  </a:tr>
                  <a:tr h="243840">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E</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20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25979009"/>
                      </a:ext>
                    </a:extLst>
                  </a:tr>
                  <a:tr h="243840">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F</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0</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cs-CZ" sz="1600">
                              <a:effectLst/>
                              <a:latin typeface="Cambria" panose="02040503050406030204" pitchFamily="18" charset="0"/>
                              <a:ea typeface="Calibri" panose="020F0502020204030204" pitchFamily="34" charset="0"/>
                              <a:cs typeface="Times New Roman" panose="02020603050405020304" pitchFamily="18" charset="0"/>
                            </a:rPr>
                            <a:t>1</a:t>
                          </a:r>
                          <a:endParaRPr lang="cs-CZ"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cs-CZ" sz="1600" dirty="0">
                              <a:effectLst/>
                              <a:latin typeface="Cambria" panose="02040503050406030204" pitchFamily="18" charset="0"/>
                              <a:ea typeface="Calibri" panose="020F0502020204030204" pitchFamily="34" charset="0"/>
                              <a:cs typeface="Times New Roman" panose="02020603050405020304" pitchFamily="18" charset="0"/>
                            </a:rPr>
                            <a:t>1</a:t>
                          </a:r>
                          <a:endParaRPr lang="cs-CZ"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662801"/>
                      </a:ext>
                    </a:extLst>
                  </a:tr>
                </a:tbl>
              </a:graphicData>
            </a:graphic>
          </p:graphicFrame>
        </mc:Fallback>
      </mc:AlternateContent>
      <p:grpSp>
        <p:nvGrpSpPr>
          <p:cNvPr id="29" name="Skupina 28">
            <a:extLst>
              <a:ext uri="{FF2B5EF4-FFF2-40B4-BE49-F238E27FC236}">
                <a16:creationId xmlns:a16="http://schemas.microsoft.com/office/drawing/2014/main" id="{D73EF8E9-580C-469C-880A-BF6F96121F54}"/>
              </a:ext>
            </a:extLst>
          </p:cNvPr>
          <p:cNvGrpSpPr>
            <a:grpSpLocks noChangeAspect="1"/>
          </p:cNvGrpSpPr>
          <p:nvPr/>
        </p:nvGrpSpPr>
        <p:grpSpPr>
          <a:xfrm>
            <a:off x="6872280" y="4684784"/>
            <a:ext cx="3480820" cy="1245012"/>
            <a:chOff x="0" y="0"/>
            <a:chExt cx="2900945" cy="1037510"/>
          </a:xfrm>
        </p:grpSpPr>
        <p:cxnSp>
          <p:nvCxnSpPr>
            <p:cNvPr id="30" name="Přímá spojnice se šipkou 29">
              <a:extLst>
                <a:ext uri="{FF2B5EF4-FFF2-40B4-BE49-F238E27FC236}">
                  <a16:creationId xmlns:a16="http://schemas.microsoft.com/office/drawing/2014/main" id="{7ACE890D-C40A-414F-AE11-1FA0AB473159}"/>
                </a:ext>
              </a:extLst>
            </p:cNvPr>
            <p:cNvCxnSpPr/>
            <p:nvPr/>
          </p:nvCxnSpPr>
          <p:spPr>
            <a:xfrm flipH="1">
              <a:off x="2092036" y="180110"/>
              <a:ext cx="518583" cy="0"/>
            </a:xfrm>
            <a:prstGeom prst="straightConnector1">
              <a:avLst/>
            </a:prstGeom>
            <a:noFill/>
            <a:ln w="9525" cap="flat" cmpd="sng" algn="ctr">
              <a:solidFill>
                <a:sysClr val="windowText" lastClr="000000"/>
              </a:solidFill>
              <a:prstDash val="solid"/>
              <a:tailEnd type="triangle"/>
            </a:ln>
            <a:effectLst/>
          </p:spPr>
        </p:cxnSp>
        <p:cxnSp>
          <p:nvCxnSpPr>
            <p:cNvPr id="31" name="Přímá spojnice se šipkou 30">
              <a:extLst>
                <a:ext uri="{FF2B5EF4-FFF2-40B4-BE49-F238E27FC236}">
                  <a16:creationId xmlns:a16="http://schemas.microsoft.com/office/drawing/2014/main" id="{8701AE6A-B509-4AA5-951D-99019AE466ED}"/>
                </a:ext>
              </a:extLst>
            </p:cNvPr>
            <p:cNvCxnSpPr/>
            <p:nvPr/>
          </p:nvCxnSpPr>
          <p:spPr>
            <a:xfrm flipV="1">
              <a:off x="2452255" y="332510"/>
              <a:ext cx="228600" cy="445347"/>
            </a:xfrm>
            <a:prstGeom prst="straightConnector1">
              <a:avLst/>
            </a:prstGeom>
            <a:noFill/>
            <a:ln w="9525" cap="flat" cmpd="sng" algn="ctr">
              <a:solidFill>
                <a:sysClr val="windowText" lastClr="000000"/>
              </a:solidFill>
              <a:prstDash val="solid"/>
              <a:tailEnd type="triangle"/>
            </a:ln>
            <a:effectLst/>
          </p:spPr>
        </p:cxnSp>
        <p:cxnSp>
          <p:nvCxnSpPr>
            <p:cNvPr id="32" name="Přímá spojnice se šipkou 31">
              <a:extLst>
                <a:ext uri="{FF2B5EF4-FFF2-40B4-BE49-F238E27FC236}">
                  <a16:creationId xmlns:a16="http://schemas.microsoft.com/office/drawing/2014/main" id="{5B075863-B0C7-4EED-9F80-CFAC1EB75165}"/>
                </a:ext>
              </a:extLst>
            </p:cNvPr>
            <p:cNvCxnSpPr/>
            <p:nvPr/>
          </p:nvCxnSpPr>
          <p:spPr>
            <a:xfrm>
              <a:off x="1995055" y="277091"/>
              <a:ext cx="283633" cy="468418"/>
            </a:xfrm>
            <a:prstGeom prst="straightConnector1">
              <a:avLst/>
            </a:prstGeom>
            <a:noFill/>
            <a:ln w="9525" cap="flat" cmpd="sng" algn="ctr">
              <a:solidFill>
                <a:sysClr val="windowText" lastClr="000000"/>
              </a:solidFill>
              <a:prstDash val="solid"/>
              <a:tailEnd type="triangle"/>
            </a:ln>
            <a:effectLst/>
          </p:spPr>
        </p:cxnSp>
        <p:cxnSp>
          <p:nvCxnSpPr>
            <p:cNvPr id="33" name="Spojnice: zakřivená 32">
              <a:extLst>
                <a:ext uri="{FF2B5EF4-FFF2-40B4-BE49-F238E27FC236}">
                  <a16:creationId xmlns:a16="http://schemas.microsoft.com/office/drawing/2014/main" id="{EA6A2C3D-5FBE-4C57-878C-070DE5DC68B9}"/>
                </a:ext>
              </a:extLst>
            </p:cNvPr>
            <p:cNvCxnSpPr/>
            <p:nvPr/>
          </p:nvCxnSpPr>
          <p:spPr>
            <a:xfrm flipH="1">
              <a:off x="1143000" y="277091"/>
              <a:ext cx="45719" cy="500380"/>
            </a:xfrm>
            <a:prstGeom prst="curvedConnector3">
              <a:avLst>
                <a:gd name="adj1" fmla="val -128778"/>
              </a:avLst>
            </a:prstGeom>
            <a:noFill/>
            <a:ln w="9525" cap="flat" cmpd="sng" algn="ctr">
              <a:solidFill>
                <a:sysClr val="windowText" lastClr="000000"/>
              </a:solidFill>
              <a:prstDash val="solid"/>
              <a:headEnd type="triangle"/>
              <a:tailEnd type="none"/>
            </a:ln>
            <a:effectLst/>
          </p:spPr>
        </p:cxnSp>
        <p:cxnSp>
          <p:nvCxnSpPr>
            <p:cNvPr id="34" name="Spojnice: zakřivená 33">
              <a:extLst>
                <a:ext uri="{FF2B5EF4-FFF2-40B4-BE49-F238E27FC236}">
                  <a16:creationId xmlns:a16="http://schemas.microsoft.com/office/drawing/2014/main" id="{29976B36-5177-4FEC-9438-089D1A20BF9F}"/>
                </a:ext>
              </a:extLst>
            </p:cNvPr>
            <p:cNvCxnSpPr/>
            <p:nvPr/>
          </p:nvCxnSpPr>
          <p:spPr>
            <a:xfrm flipH="1">
              <a:off x="962891" y="180110"/>
              <a:ext cx="74195" cy="565919"/>
            </a:xfrm>
            <a:prstGeom prst="curvedConnector3">
              <a:avLst>
                <a:gd name="adj1" fmla="val 174037"/>
              </a:avLst>
            </a:prstGeom>
            <a:noFill/>
            <a:ln w="9525" cap="flat" cmpd="sng" algn="ctr">
              <a:solidFill>
                <a:sysClr val="windowText" lastClr="000000"/>
              </a:solidFill>
              <a:prstDash val="solid"/>
              <a:tailEnd type="triangle"/>
            </a:ln>
            <a:effectLst/>
          </p:spPr>
        </p:cxnSp>
        <p:sp>
          <p:nvSpPr>
            <p:cNvPr id="35" name="Ovál 34">
              <a:extLst>
                <a:ext uri="{FF2B5EF4-FFF2-40B4-BE49-F238E27FC236}">
                  <a16:creationId xmlns:a16="http://schemas.microsoft.com/office/drawing/2014/main" id="{00D628E7-40EF-4651-91FB-1E3029134802}"/>
                </a:ext>
              </a:extLst>
            </p:cNvPr>
            <p:cNvSpPr>
              <a:spLocks noChangeAspect="1"/>
            </p:cNvSpPr>
            <p:nvPr/>
          </p:nvSpPr>
          <p:spPr>
            <a:xfrm>
              <a:off x="0" y="713510"/>
              <a:ext cx="324000" cy="324000"/>
            </a:xfrm>
            <a:prstGeom prst="ellipse">
              <a:avLst/>
            </a:prstGeom>
            <a:solidFill>
              <a:sysClr val="window" lastClr="FFFFFF"/>
            </a:solidFill>
            <a:ln w="12700" cap="flat" cmpd="sng" algn="ctr">
              <a:solidFill>
                <a:sysClr val="windowText" lastClr="000000"/>
              </a:solidFill>
              <a:prstDash val="solid"/>
            </a:ln>
            <a:effectLst/>
          </p:spPr>
          <p:txBody>
            <a:bodyPr rot="0" spcFirstLastPara="0" vert="horz" wrap="square" lIns="54000" tIns="720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a:t>
              </a:r>
              <a:endParaRPr kumimoji="0" lang="cs-CZ"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36" name="Ovál 35">
              <a:extLst>
                <a:ext uri="{FF2B5EF4-FFF2-40B4-BE49-F238E27FC236}">
                  <a16:creationId xmlns:a16="http://schemas.microsoft.com/office/drawing/2014/main" id="{D5C061EF-05BA-485A-A7D3-DEE2EEBECA4E}"/>
                </a:ext>
              </a:extLst>
            </p:cNvPr>
            <p:cNvSpPr>
              <a:spLocks noChangeAspect="1"/>
            </p:cNvSpPr>
            <p:nvPr/>
          </p:nvSpPr>
          <p:spPr>
            <a:xfrm>
              <a:off x="893618" y="713510"/>
              <a:ext cx="324000" cy="324000"/>
            </a:xfrm>
            <a:prstGeom prst="ellipse">
              <a:avLst/>
            </a:prstGeom>
            <a:solidFill>
              <a:sysClr val="window" lastClr="FFFFFF"/>
            </a:solidFill>
            <a:ln w="12700" cap="flat" cmpd="sng" algn="ctr">
              <a:solidFill>
                <a:sysClr val="windowText" lastClr="000000"/>
              </a:solidFill>
              <a:prstDash val="solid"/>
            </a:ln>
            <a:effectLst/>
          </p:spPr>
          <p:txBody>
            <a:bodyPr rot="0" spcFirstLastPara="0" vert="horz" wrap="square" lIns="54000" tIns="720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cs-CZ"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endParaRPr kumimoji="0" lang="cs-CZ"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37" name="Ovál 36">
              <a:extLst>
                <a:ext uri="{FF2B5EF4-FFF2-40B4-BE49-F238E27FC236}">
                  <a16:creationId xmlns:a16="http://schemas.microsoft.com/office/drawing/2014/main" id="{BC58C506-1E73-404D-9A7C-F3E366243F5C}"/>
                </a:ext>
              </a:extLst>
            </p:cNvPr>
            <p:cNvSpPr>
              <a:spLocks noChangeAspect="1"/>
            </p:cNvSpPr>
            <p:nvPr/>
          </p:nvSpPr>
          <p:spPr>
            <a:xfrm>
              <a:off x="900545" y="0"/>
              <a:ext cx="324000" cy="324000"/>
            </a:xfrm>
            <a:prstGeom prst="ellipse">
              <a:avLst/>
            </a:prstGeom>
            <a:solidFill>
              <a:sysClr val="window" lastClr="FFFFFF"/>
            </a:solidFill>
            <a:ln w="12700" cap="flat" cmpd="sng" algn="ctr">
              <a:solidFill>
                <a:sysClr val="windowText" lastClr="000000"/>
              </a:solidFill>
              <a:prstDash val="solid"/>
            </a:ln>
            <a:effectLst/>
          </p:spPr>
          <p:txBody>
            <a:bodyPr rot="0" spcFirstLastPara="0" vert="horz" wrap="square" lIns="54000" tIns="720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t>
              </a:r>
              <a:endParaRPr kumimoji="0" lang="cs-CZ"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38" name="Ovál 37">
              <a:extLst>
                <a:ext uri="{FF2B5EF4-FFF2-40B4-BE49-F238E27FC236}">
                  <a16:creationId xmlns:a16="http://schemas.microsoft.com/office/drawing/2014/main" id="{6A9C58CC-706C-45FD-9950-ED2F8273798A}"/>
                </a:ext>
              </a:extLst>
            </p:cNvPr>
            <p:cNvSpPr>
              <a:spLocks noChangeAspect="1"/>
            </p:cNvSpPr>
            <p:nvPr/>
          </p:nvSpPr>
          <p:spPr>
            <a:xfrm>
              <a:off x="2202873" y="713510"/>
              <a:ext cx="324000" cy="324000"/>
            </a:xfrm>
            <a:prstGeom prst="ellipse">
              <a:avLst/>
            </a:prstGeom>
            <a:solidFill>
              <a:sysClr val="window" lastClr="FFFFFF"/>
            </a:solidFill>
            <a:ln w="12700" cap="flat" cmpd="sng" algn="ctr">
              <a:solidFill>
                <a:sysClr val="windowText" lastClr="000000"/>
              </a:solidFill>
              <a:prstDash val="solid"/>
            </a:ln>
            <a:effectLst/>
          </p:spPr>
          <p:txBody>
            <a:bodyPr rot="0" spcFirstLastPara="0" vert="horz" wrap="square" lIns="54000" tIns="720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cs-CZ"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endParaRPr kumimoji="0" lang="cs-CZ"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39" name="Ovál 38">
              <a:extLst>
                <a:ext uri="{FF2B5EF4-FFF2-40B4-BE49-F238E27FC236}">
                  <a16:creationId xmlns:a16="http://schemas.microsoft.com/office/drawing/2014/main" id="{3A05E9E0-2BD4-496F-B3D9-EB050AFD069E}"/>
                </a:ext>
              </a:extLst>
            </p:cNvPr>
            <p:cNvSpPr>
              <a:spLocks noChangeAspect="1"/>
            </p:cNvSpPr>
            <p:nvPr/>
          </p:nvSpPr>
          <p:spPr>
            <a:xfrm>
              <a:off x="2576945" y="13855"/>
              <a:ext cx="324000" cy="324000"/>
            </a:xfrm>
            <a:prstGeom prst="ellipse">
              <a:avLst/>
            </a:prstGeom>
            <a:solidFill>
              <a:sysClr val="window" lastClr="FFFFFF"/>
            </a:solidFill>
            <a:ln w="12700" cap="flat" cmpd="sng" algn="ctr">
              <a:solidFill>
                <a:sysClr val="windowText" lastClr="000000"/>
              </a:solidFill>
              <a:prstDash val="solid"/>
            </a:ln>
            <a:effectLst/>
          </p:spPr>
          <p:txBody>
            <a:bodyPr rot="0" spcFirstLastPara="0" vert="horz" wrap="square" lIns="54000" tIns="720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cs-CZ"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a:t>
              </a:r>
              <a:endParaRPr kumimoji="0" lang="cs-CZ"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40" name="Ovál 39">
              <a:extLst>
                <a:ext uri="{FF2B5EF4-FFF2-40B4-BE49-F238E27FC236}">
                  <a16:creationId xmlns:a16="http://schemas.microsoft.com/office/drawing/2014/main" id="{5A4A5DA4-0421-4919-855F-8CFFA7DEE9E6}"/>
                </a:ext>
              </a:extLst>
            </p:cNvPr>
            <p:cNvSpPr>
              <a:spLocks noChangeAspect="1"/>
            </p:cNvSpPr>
            <p:nvPr/>
          </p:nvSpPr>
          <p:spPr>
            <a:xfrm>
              <a:off x="1766455" y="0"/>
              <a:ext cx="324000" cy="324000"/>
            </a:xfrm>
            <a:prstGeom prst="ellipse">
              <a:avLst/>
            </a:prstGeom>
            <a:solidFill>
              <a:sysClr val="window" lastClr="FFFFFF"/>
            </a:solidFill>
            <a:ln w="12700" cap="flat" cmpd="sng" algn="ctr">
              <a:solidFill>
                <a:sysClr val="windowText" lastClr="000000"/>
              </a:solidFill>
              <a:prstDash val="solid"/>
            </a:ln>
            <a:effectLst/>
          </p:spPr>
          <p:txBody>
            <a:bodyPr rot="0" spcFirstLastPara="0" vert="horz" wrap="square" lIns="54000" tIns="720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cs-CZ"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a:t>
              </a:r>
              <a:endParaRPr kumimoji="0" lang="cs-CZ"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grpSp>
      <p:sp>
        <p:nvSpPr>
          <p:cNvPr id="41" name="Obdélník 40">
            <a:extLst>
              <a:ext uri="{FF2B5EF4-FFF2-40B4-BE49-F238E27FC236}">
                <a16:creationId xmlns:a16="http://schemas.microsoft.com/office/drawing/2014/main" id="{263FB01A-F214-4A15-B03A-4304E505A14F}"/>
              </a:ext>
            </a:extLst>
          </p:cNvPr>
          <p:cNvSpPr>
            <a:spLocks noChangeAspect="1"/>
          </p:cNvSpPr>
          <p:nvPr/>
        </p:nvSpPr>
        <p:spPr>
          <a:xfrm>
            <a:off x="6525563" y="4157068"/>
            <a:ext cx="3698300" cy="342145"/>
          </a:xfrm>
          <a:prstGeom prst="rect">
            <a:avLst/>
          </a:prstGeom>
        </p:spPr>
        <p:txBody>
          <a:bodyPr vert="horz" lIns="91440" tIns="45720" rIns="91440" bIns="45720" rtlCol="0">
            <a:noAutofit/>
          </a:bodyPr>
          <a:lstStyle/>
          <a:p>
            <a:pPr>
              <a:lnSpc>
                <a:spcPct val="110000"/>
              </a:lnSpc>
              <a:spcBef>
                <a:spcPts val="1000"/>
              </a:spcBef>
              <a:buClr>
                <a:srgbClr val="D9D9D9"/>
              </a:buClr>
            </a:pPr>
            <a:r>
              <a:rPr lang="en-US" sz="1600" dirty="0">
                <a:latin typeface="Arial" panose="020B0604020202020204" pitchFamily="34" charset="0"/>
                <a:cs typeface="Arial" panose="020B0604020202020204" pitchFamily="34" charset="0"/>
              </a:rPr>
              <a:t>Components of a strong connection</a:t>
            </a:r>
            <a:endParaRPr lang="cs-CZ"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146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0495" y="1647546"/>
            <a:ext cx="11317006" cy="4683806"/>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Distance of the facility from </a:t>
            </a:r>
          </a:p>
          <a:p>
            <a:pPr marL="896400" lvl="1" indent="-284400">
              <a:lnSpc>
                <a:spcPct val="110000"/>
              </a:lnSpc>
            </a:pPr>
            <a:r>
              <a:rPr lang="en-US" dirty="0"/>
              <a:t>sources,</a:t>
            </a:r>
          </a:p>
          <a:p>
            <a:pPr marL="896400" lvl="1" indent="-284400">
              <a:lnSpc>
                <a:spcPct val="110000"/>
              </a:lnSpc>
            </a:pPr>
            <a:r>
              <a:rPr lang="en-US" dirty="0"/>
              <a:t>customers,</a:t>
            </a:r>
          </a:p>
          <a:p>
            <a:pPr marL="896400" lvl="1" indent="-284400">
              <a:lnSpc>
                <a:spcPct val="110000"/>
              </a:lnSpc>
            </a:pPr>
            <a:r>
              <a:rPr lang="en-US" dirty="0"/>
              <a:t>competitors,</a:t>
            </a:r>
          </a:p>
          <a:p>
            <a:pPr marL="896400" lvl="1" indent="-284400">
              <a:lnSpc>
                <a:spcPct val="110000"/>
              </a:lnSpc>
            </a:pPr>
            <a:r>
              <a:rPr lang="en-US" dirty="0"/>
              <a:t>other parts of system.</a:t>
            </a:r>
          </a:p>
          <a:p>
            <a:pPr marL="285750" lvl="0" indent="-285750">
              <a:lnSpc>
                <a:spcPct val="110000"/>
              </a:lnSpc>
              <a:buFont typeface="Wingdings" panose="05000000000000000000" pitchFamily="2" charset="2"/>
              <a:buChar char="§"/>
            </a:pPr>
            <a:r>
              <a:rPr lang="en-US" dirty="0">
                <a:solidFill>
                  <a:srgbClr val="4BA82E"/>
                </a:solidFill>
              </a:rPr>
              <a:t>Other factors</a:t>
            </a:r>
          </a:p>
          <a:p>
            <a:pPr marL="896400" lvl="1" indent="-284400">
              <a:lnSpc>
                <a:spcPct val="110000"/>
              </a:lnSpc>
            </a:pPr>
            <a:r>
              <a:rPr lang="en-US" dirty="0"/>
              <a:t>market – demand and competition,</a:t>
            </a:r>
          </a:p>
          <a:p>
            <a:pPr marL="896400" lvl="1" indent="-284400">
              <a:lnSpc>
                <a:spcPct val="110000"/>
              </a:lnSpc>
            </a:pPr>
            <a:r>
              <a:rPr lang="en-US" dirty="0"/>
              <a:t>material – transport, </a:t>
            </a:r>
            <a:r>
              <a:rPr lang="en-US" dirty="0" err="1"/>
              <a:t>labour</a:t>
            </a:r>
            <a:r>
              <a:rPr lang="en-US" dirty="0"/>
              <a:t>, energy, etc.,</a:t>
            </a:r>
          </a:p>
          <a:p>
            <a:pPr marL="896400" lvl="1" indent="-284400">
              <a:lnSpc>
                <a:spcPct val="110000"/>
              </a:lnSpc>
            </a:pPr>
            <a:r>
              <a:rPr lang="en-US" dirty="0"/>
              <a:t>non-material – ecology, social attitudes, customer habits, etc. </a:t>
            </a:r>
          </a:p>
          <a:p>
            <a:pPr marL="285750" lvl="0" indent="-285750">
              <a:lnSpc>
                <a:spcPct val="110000"/>
              </a:lnSpc>
              <a:buFont typeface="Wingdings" panose="05000000000000000000" pitchFamily="2" charset="2"/>
              <a:buChar char="§"/>
            </a:pPr>
            <a:r>
              <a:rPr lang="en-US" dirty="0">
                <a:solidFill>
                  <a:srgbClr val="4BA82E"/>
                </a:solidFill>
              </a:rPr>
              <a:t>Objectives</a:t>
            </a:r>
          </a:p>
          <a:p>
            <a:pPr marL="896400" lvl="1" indent="-284400">
              <a:lnSpc>
                <a:spcPct val="110000"/>
              </a:lnSpc>
            </a:pPr>
            <a:r>
              <a:rPr lang="en-US" dirty="0"/>
              <a:t>Connection of the new equipment with the existing production system? </a:t>
            </a:r>
          </a:p>
          <a:p>
            <a:pPr marL="896400" lvl="1" indent="-284400">
              <a:lnSpc>
                <a:spcPct val="110000"/>
              </a:lnSpc>
            </a:pPr>
            <a:r>
              <a:rPr lang="en-US" dirty="0"/>
              <a:t>How many types of products will the new facility produce?</a:t>
            </a:r>
          </a:p>
          <a:p>
            <a:pPr marL="896400" lvl="1" indent="-284400">
              <a:lnSpc>
                <a:spcPct val="110000"/>
              </a:lnSpc>
            </a:pPr>
            <a:r>
              <a:rPr lang="en-US" dirty="0"/>
              <a:t>How many new facilities will be placed? </a:t>
            </a:r>
          </a:p>
        </p:txBody>
      </p:sp>
      <p:sp>
        <p:nvSpPr>
          <p:cNvPr id="42" name="Zástupný symbol pro zápatí 1">
            <a:extLst>
              <a:ext uri="{FF2B5EF4-FFF2-40B4-BE49-F238E27FC236}">
                <a16:creationId xmlns:a16="http://schemas.microsoft.com/office/drawing/2014/main" id="{C5E735F8-82B8-4565-A19F-CCEF6E78AAEA}"/>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429213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dirty="0"/>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2118209"/>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Methods for selection of location</a:t>
            </a:r>
          </a:p>
          <a:p>
            <a:pPr marL="896400" lvl="1" indent="-284400">
              <a:lnSpc>
                <a:spcPct val="110000"/>
              </a:lnSpc>
            </a:pPr>
            <a:r>
              <a:rPr lang="en-US"/>
              <a:t>Break-even point analysis.</a:t>
            </a:r>
          </a:p>
          <a:p>
            <a:pPr marL="896400" lvl="1" indent="-284400">
              <a:lnSpc>
                <a:spcPct val="110000"/>
              </a:lnSpc>
            </a:pPr>
            <a:r>
              <a:rPr lang="en-US"/>
              <a:t>Multiple criteria evaluation of alternatives.</a:t>
            </a:r>
          </a:p>
          <a:p>
            <a:pPr marL="896400" lvl="1" indent="-284400">
              <a:lnSpc>
                <a:spcPct val="110000"/>
              </a:lnSpc>
            </a:pPr>
            <a:r>
              <a:rPr lang="en-US"/>
              <a:t>Method of gravity center.</a:t>
            </a:r>
          </a:p>
          <a:p>
            <a:pPr marL="896400" lvl="1" indent="-284400">
              <a:lnSpc>
                <a:spcPct val="110000"/>
              </a:lnSpc>
            </a:pPr>
            <a:r>
              <a:rPr lang="en-US"/>
              <a:t>Facility location problem – modified transportation problem.</a:t>
            </a:r>
          </a:p>
          <a:p>
            <a:pPr marL="896400" lvl="1" indent="-284400">
              <a:lnSpc>
                <a:spcPct val="110000"/>
              </a:lnSpc>
            </a:pPr>
            <a:r>
              <a:rPr lang="en-US"/>
              <a:t>Facilities location problem – quadratic assignment problem.</a:t>
            </a:r>
          </a:p>
        </p:txBody>
      </p:sp>
      <p:sp>
        <p:nvSpPr>
          <p:cNvPr id="6" name="Zástupný symbol pro zápatí 1">
            <a:extLst>
              <a:ext uri="{FF2B5EF4-FFF2-40B4-BE49-F238E27FC236}">
                <a16:creationId xmlns:a16="http://schemas.microsoft.com/office/drawing/2014/main" id="{27530E21-0389-422F-BDBD-BD0659973F2D}"/>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59523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976506"/>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Break-even point analysis</a:t>
            </a:r>
          </a:p>
          <a:p>
            <a:pPr marL="896400" lvl="1" indent="-284400">
              <a:lnSpc>
                <a:spcPct val="110000"/>
              </a:lnSpc>
            </a:pPr>
            <a:r>
              <a:rPr lang="en-US"/>
              <a:t>Equalization of total costs and total revenues (zero profit):</a:t>
            </a:r>
          </a:p>
          <a:p>
            <a:pPr lvl="1">
              <a:lnSpc>
                <a:spcPct val="110000"/>
              </a:lnSpc>
            </a:pPr>
            <a:endParaRPr lang="en-US"/>
          </a:p>
          <a:p>
            <a:pPr lvl="1">
              <a:lnSpc>
                <a:spcPct val="110000"/>
              </a:lnSpc>
            </a:pPr>
            <a:endParaRPr lang="en-US"/>
          </a:p>
          <a:p>
            <a:pPr marL="896400" lvl="1" indent="-284400">
              <a:lnSpc>
                <a:spcPct val="110000"/>
              </a:lnSpc>
            </a:pPr>
            <a:r>
              <a:rPr lang="en-US"/>
              <a:t>The total revenue is identical for all locations, i.e. the selection depends only on the total cost:</a:t>
            </a:r>
          </a:p>
          <a:p>
            <a:pPr marL="896400" lvl="1" indent="-284400">
              <a:lnSpc>
                <a:spcPct val="110000"/>
              </a:lnSpc>
            </a:pPr>
            <a:endParaRPr lang="en-US"/>
          </a:p>
          <a:p>
            <a:pPr lvl="1">
              <a:lnSpc>
                <a:spcPct val="110000"/>
              </a:lnSpc>
            </a:pPr>
            <a:endParaRPr lang="en-US"/>
          </a:p>
          <a:p>
            <a:pPr marL="896400" lvl="1" indent="-284400">
              <a:lnSpc>
                <a:spcPct val="110000"/>
              </a:lnSpc>
            </a:pPr>
            <a:r>
              <a:rPr lang="en-US"/>
              <a:t>Selection of the location for given total production size </a:t>
            </a:r>
            <a:r>
              <a:rPr lang="en-US" sz="1700">
                <a:latin typeface="Cambria Math" panose="02040503050406030204" pitchFamily="18" charset="0"/>
                <a:ea typeface="Cambria Math" panose="02040503050406030204" pitchFamily="18" charset="0"/>
                <a:cs typeface="Times New Roman" panose="02020603050405020304" pitchFamily="18" charset="0"/>
              </a:rPr>
              <a:t>𝑞</a:t>
            </a:r>
            <a:r>
              <a:rPr lang="en-US" sz="1700" baseline="30000">
                <a:latin typeface="Cambria Math" panose="02040503050406030204" pitchFamily="18" charset="0"/>
                <a:ea typeface="Cambria Math" panose="02040503050406030204" pitchFamily="18" charset="0"/>
                <a:cs typeface="Times New Roman" panose="02020603050405020304" pitchFamily="18" charset="0"/>
              </a:rPr>
              <a:t>*</a:t>
            </a:r>
            <a:r>
              <a:rPr lang="en-US"/>
              <a:t>:</a:t>
            </a:r>
          </a:p>
          <a:p>
            <a:pPr lvl="1">
              <a:lnSpc>
                <a:spcPct val="110000"/>
              </a:lnSpc>
            </a:pPr>
            <a:endParaRPr lang="en-US"/>
          </a:p>
          <a:p>
            <a:pPr lvl="1">
              <a:lnSpc>
                <a:spcPct val="110000"/>
              </a:lnSpc>
            </a:pPr>
            <a:endParaRPr lang="en-US"/>
          </a:p>
          <a:p>
            <a:pPr lvl="1">
              <a:lnSpc>
                <a:spcPct val="110000"/>
              </a:lnSpc>
            </a:pPr>
            <a:endParaRPr lang="en-US"/>
          </a:p>
        </p:txBody>
      </p:sp>
      <mc:AlternateContent xmlns:mc="http://schemas.openxmlformats.org/markup-compatibility/2006" xmlns:a14="http://schemas.microsoft.com/office/drawing/2010/main">
        <mc:Choice Requires="a14">
          <p:sp>
            <p:nvSpPr>
              <p:cNvPr id="6" name="Obdélník 5">
                <a:extLst>
                  <a:ext uri="{FF2B5EF4-FFF2-40B4-BE49-F238E27FC236}">
                    <a16:creationId xmlns:a16="http://schemas.microsoft.com/office/drawing/2014/main" id="{1AF20F9D-C3C6-4373-849B-D78453C36CAE}"/>
                  </a:ext>
                </a:extLst>
              </p:cNvPr>
              <p:cNvSpPr>
                <a:spLocks noChangeAspect="1"/>
              </p:cNvSpPr>
              <p:nvPr/>
            </p:nvSpPr>
            <p:spPr>
              <a:xfrm>
                <a:off x="1797450" y="2420729"/>
                <a:ext cx="1059072" cy="353943"/>
              </a:xfrm>
              <a:prstGeom prst="rect">
                <a:avLst/>
              </a:prstGeom>
            </p:spPr>
            <p:txBody>
              <a:bodyPr wrap="none">
                <a:spAutoFit/>
              </a:bodyPr>
              <a:lstStyle/>
              <a:p>
                <a14:m>
                  <m:oMath xmlns:m="http://schemas.openxmlformats.org/officeDocument/2006/math">
                    <m:r>
                      <a:rPr lang="cs-CZ" sz="1700" i="1" smtClean="0">
                        <a:latin typeface="Cambria Math" panose="02040503050406030204" pitchFamily="18" charset="0"/>
                        <a:ea typeface="Cambria Math" panose="02040503050406030204" pitchFamily="18" charset="0"/>
                      </a:rPr>
                      <m:t>𝑇𝐶</m:t>
                    </m:r>
                    <m:r>
                      <a:rPr lang="cs-CZ" sz="1700" i="0">
                        <a:latin typeface="Cambria Math" panose="02040503050406030204" pitchFamily="18" charset="0"/>
                        <a:ea typeface="Cambria Math" panose="02040503050406030204" pitchFamily="18" charset="0"/>
                      </a:rPr>
                      <m:t>=</m:t>
                    </m:r>
                    <m:r>
                      <a:rPr lang="cs-CZ" sz="1700" b="0" i="1" smtClean="0">
                        <a:latin typeface="Cambria Math" panose="02040503050406030204" pitchFamily="18" charset="0"/>
                        <a:ea typeface="Cambria Math" panose="02040503050406030204" pitchFamily="18" charset="0"/>
                      </a:rPr>
                      <m:t>𝑇𝑅</m:t>
                    </m:r>
                  </m:oMath>
                </a14:m>
                <a:r>
                  <a:rPr lang="cs-CZ" sz="1700" dirty="0">
                    <a:latin typeface="Cambria Math" panose="02040503050406030204" pitchFamily="18" charset="0"/>
                    <a:ea typeface="Cambria Math" panose="02040503050406030204" pitchFamily="18" charset="0"/>
                    <a:cs typeface="Times New Roman" panose="02020603050405020304" pitchFamily="18" charset="0"/>
                  </a:rPr>
                  <a:t>.</a:t>
                </a:r>
              </a:p>
            </p:txBody>
          </p:sp>
        </mc:Choice>
        <mc:Fallback xmlns="">
          <p:sp>
            <p:nvSpPr>
              <p:cNvPr id="6" name="Obdélník 5">
                <a:extLst>
                  <a:ext uri="{FF2B5EF4-FFF2-40B4-BE49-F238E27FC236}">
                    <a16:creationId xmlns:a16="http://schemas.microsoft.com/office/drawing/2014/main" id="{1AF20F9D-C3C6-4373-849B-D78453C36CAE}"/>
                  </a:ext>
                </a:extLst>
              </p:cNvPr>
              <p:cNvSpPr>
                <a:spLocks noRot="1" noChangeAspect="1" noMove="1" noResize="1" noEditPoints="1" noAdjustHandles="1" noChangeArrowheads="1" noChangeShapeType="1" noTextEdit="1"/>
              </p:cNvSpPr>
              <p:nvPr/>
            </p:nvSpPr>
            <p:spPr>
              <a:xfrm>
                <a:off x="1797450" y="2420729"/>
                <a:ext cx="1059072" cy="353943"/>
              </a:xfrm>
              <a:prstGeom prst="rect">
                <a:avLst/>
              </a:prstGeom>
              <a:blipFill>
                <a:blip r:embed="rId2"/>
                <a:stretch>
                  <a:fillRect t="-5172" r="-2299"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Obdélník 6">
                <a:extLst>
                  <a:ext uri="{FF2B5EF4-FFF2-40B4-BE49-F238E27FC236}">
                    <a16:creationId xmlns:a16="http://schemas.microsoft.com/office/drawing/2014/main" id="{35EDE5D3-47BB-4535-8307-98BD3FAF76B8}"/>
                  </a:ext>
                </a:extLst>
              </p:cNvPr>
              <p:cNvSpPr>
                <a:spLocks noChangeAspect="1"/>
              </p:cNvSpPr>
              <p:nvPr/>
            </p:nvSpPr>
            <p:spPr>
              <a:xfrm>
                <a:off x="1413357" y="3476171"/>
                <a:ext cx="3629840"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𝑇𝐶</m:t>
                          </m:r>
                        </m:e>
                        <m:sub>
                          <m:r>
                            <a:rPr lang="cs-CZ" sz="1700" i="1">
                              <a:latin typeface="Cambria Math" panose="02040503050406030204" pitchFamily="18" charset="0"/>
                              <a:ea typeface="Cambria Math" panose="02040503050406030204" pitchFamily="18" charset="0"/>
                            </a:rPr>
                            <m:t>𝑖</m:t>
                          </m:r>
                        </m:sub>
                      </m:sSub>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𝐹𝐶</m:t>
                          </m:r>
                        </m:e>
                        <m:sub>
                          <m:r>
                            <a:rPr lang="cs-CZ" sz="1700" i="1">
                              <a:latin typeface="Cambria Math" panose="02040503050406030204" pitchFamily="18" charset="0"/>
                              <a:ea typeface="Cambria Math" panose="02040503050406030204" pitchFamily="18" charset="0"/>
                            </a:rPr>
                            <m:t>𝑖</m:t>
                          </m:r>
                        </m:sub>
                      </m:sSub>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𝑣</m:t>
                          </m:r>
                        </m:e>
                        <m:sub>
                          <m:r>
                            <a:rPr lang="cs-CZ" sz="1700" i="1">
                              <a:latin typeface="Cambria Math" panose="02040503050406030204" pitchFamily="18" charset="0"/>
                              <a:ea typeface="Cambria Math" panose="02040503050406030204" pitchFamily="18" charset="0"/>
                            </a:rPr>
                            <m:t>𝑖</m:t>
                          </m:r>
                        </m:sub>
                      </m:sSub>
                      <m:r>
                        <a:rPr lang="cs-CZ" sz="1700" i="1">
                          <a:latin typeface="Cambria Math" panose="02040503050406030204" pitchFamily="18" charset="0"/>
                          <a:ea typeface="Cambria Math" panose="02040503050406030204" pitchFamily="18" charset="0"/>
                        </a:rPr>
                        <m:t>𝑞</m:t>
                      </m:r>
                      <m:r>
                        <a:rPr lang="cs-CZ" sz="1700" i="0">
                          <a:latin typeface="Cambria Math" panose="02040503050406030204" pitchFamily="18" charset="0"/>
                          <a:ea typeface="Cambria Math" panose="02040503050406030204" pitchFamily="18" charset="0"/>
                        </a:rPr>
                        <m:t>               </m:t>
                      </m:r>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𝑛</m:t>
                      </m:r>
                      <m:r>
                        <a:rPr lang="cs-CZ" sz="1700" b="0" i="0" smtClean="0">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7" name="Obdélník 6">
                <a:extLst>
                  <a:ext uri="{FF2B5EF4-FFF2-40B4-BE49-F238E27FC236}">
                    <a16:creationId xmlns:a16="http://schemas.microsoft.com/office/drawing/2014/main" id="{35EDE5D3-47BB-4535-8307-98BD3FAF76B8}"/>
                  </a:ext>
                </a:extLst>
              </p:cNvPr>
              <p:cNvSpPr>
                <a:spLocks noRot="1" noChangeAspect="1" noMove="1" noResize="1" noEditPoints="1" noAdjustHandles="1" noChangeArrowheads="1" noChangeShapeType="1" noTextEdit="1"/>
              </p:cNvSpPr>
              <p:nvPr/>
            </p:nvSpPr>
            <p:spPr>
              <a:xfrm>
                <a:off x="1413357" y="3476171"/>
                <a:ext cx="3629840" cy="353943"/>
              </a:xfrm>
              <a:prstGeom prst="rect">
                <a:avLst/>
              </a:prstGeom>
              <a:blipFill>
                <a:blip r:embed="rId3"/>
                <a:stretch>
                  <a:fillRect b="-517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5061B953-E368-4E97-B54E-1CF010B3BA75}"/>
                  </a:ext>
                </a:extLst>
              </p:cNvPr>
              <p:cNvSpPr>
                <a:spLocks noChangeAspect="1"/>
              </p:cNvSpPr>
              <p:nvPr/>
            </p:nvSpPr>
            <p:spPr>
              <a:xfrm>
                <a:off x="1492015" y="4477367"/>
                <a:ext cx="2789033" cy="4716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𝑇𝐶</m:t>
                          </m:r>
                        </m:e>
                        <m:sub>
                          <m:r>
                            <a:rPr lang="cs-CZ" sz="1700" i="1">
                              <a:latin typeface="Cambria Math" panose="02040503050406030204" pitchFamily="18" charset="0"/>
                              <a:ea typeface="Cambria Math" panose="02040503050406030204" pitchFamily="18" charset="0"/>
                            </a:rPr>
                            <m:t>𝑘</m:t>
                          </m:r>
                        </m:sub>
                      </m:sSub>
                      <m:r>
                        <a:rPr lang="cs-CZ" sz="1700" i="0">
                          <a:latin typeface="Cambria Math" panose="02040503050406030204" pitchFamily="18" charset="0"/>
                          <a:ea typeface="Cambria Math" panose="02040503050406030204" pitchFamily="18" charset="0"/>
                        </a:rPr>
                        <m:t>=</m:t>
                      </m:r>
                      <m:func>
                        <m:funcPr>
                          <m:ctrlPr>
                            <a:rPr lang="cs-CZ" sz="1700" i="1">
                              <a:latin typeface="Cambria Math" panose="02040503050406030204" pitchFamily="18" charset="0"/>
                              <a:ea typeface="Cambria Math" panose="02040503050406030204" pitchFamily="18" charset="0"/>
                            </a:rPr>
                          </m:ctrlPr>
                        </m:funcPr>
                        <m:fName>
                          <m:limLow>
                            <m:limLowPr>
                              <m:ctrlPr>
                                <a:rPr lang="cs-CZ" sz="1700" i="1">
                                  <a:latin typeface="Cambria Math" panose="02040503050406030204" pitchFamily="18" charset="0"/>
                                  <a:ea typeface="Cambria Math" panose="02040503050406030204" pitchFamily="18" charset="0"/>
                                </a:rPr>
                              </m:ctrlPr>
                            </m:limLowPr>
                            <m:e>
                              <m:r>
                                <m:rPr>
                                  <m:sty m:val="p"/>
                                </m:rPr>
                                <a:rPr lang="cs-CZ" sz="1700" i="0">
                                  <a:latin typeface="Cambria Math" panose="02040503050406030204" pitchFamily="18" charset="0"/>
                                  <a:ea typeface="Cambria Math" panose="02040503050406030204" pitchFamily="18" charset="0"/>
                                </a:rPr>
                                <m:t>min</m:t>
                              </m:r>
                            </m:e>
                            <m:lim>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𝑛</m:t>
                              </m:r>
                            </m:lim>
                          </m:limLow>
                        </m:fName>
                        <m:e>
                          <m:d>
                            <m:dPr>
                              <m:begChr m:val=""/>
                              <m:ctrlPr>
                                <a:rPr lang="cs-CZ" sz="1700" i="1">
                                  <a:latin typeface="Cambria Math" panose="02040503050406030204" pitchFamily="18" charset="0"/>
                                  <a:ea typeface="Cambria Math" panose="02040503050406030204" pitchFamily="18" charset="0"/>
                                </a:rPr>
                              </m:ctrlPr>
                            </m:dPr>
                            <m:e>
                              <m:sSub>
                                <m:sSubPr>
                                  <m:ctrlPr>
                                    <a:rPr lang="cs-CZ" sz="1700" i="1">
                                      <a:latin typeface="Cambria Math" panose="02040503050406030204" pitchFamily="18" charset="0"/>
                                      <a:ea typeface="Cambria Math" panose="02040503050406030204" pitchFamily="18" charset="0"/>
                                    </a:rPr>
                                  </m:ctrlPr>
                                </m:sSubPr>
                                <m:e>
                                  <m:d>
                                    <m:dPr>
                                      <m:endChr m:val=""/>
                                      <m:ctrlPr>
                                        <a:rPr lang="cs-CZ" sz="1700" i="1">
                                          <a:latin typeface="Cambria Math" panose="02040503050406030204" pitchFamily="18" charset="0"/>
                                          <a:ea typeface="Cambria Math" panose="02040503050406030204" pitchFamily="18" charset="0"/>
                                        </a:rPr>
                                      </m:ctrlPr>
                                    </m:dPr>
                                    <m:e>
                                      <m:r>
                                        <a:rPr lang="cs-CZ" sz="1700" i="1">
                                          <a:latin typeface="Cambria Math" panose="02040503050406030204" pitchFamily="18" charset="0"/>
                                          <a:ea typeface="Cambria Math" panose="02040503050406030204" pitchFamily="18" charset="0"/>
                                        </a:rPr>
                                        <m:t>𝐹𝐶</m:t>
                                      </m:r>
                                    </m:e>
                                  </m:d>
                                </m:e>
                                <m:sub>
                                  <m:r>
                                    <a:rPr lang="cs-CZ" sz="1700" i="1">
                                      <a:latin typeface="Cambria Math" panose="02040503050406030204" pitchFamily="18" charset="0"/>
                                      <a:ea typeface="Cambria Math" panose="02040503050406030204" pitchFamily="18" charset="0"/>
                                    </a:rPr>
                                    <m:t>𝑖</m:t>
                                  </m:r>
                                </m:sub>
                              </m:sSub>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𝑣</m:t>
                                  </m:r>
                                </m:e>
                                <m:sub>
                                  <m:r>
                                    <a:rPr lang="cs-CZ" sz="1700" i="1">
                                      <a:latin typeface="Cambria Math" panose="02040503050406030204" pitchFamily="18" charset="0"/>
                                      <a:ea typeface="Cambria Math" panose="02040503050406030204" pitchFamily="18" charset="0"/>
                                    </a:rPr>
                                    <m:t>𝑖</m:t>
                                  </m:r>
                                </m:sub>
                              </m:sSub>
                              <m:sSup>
                                <m:sSupPr>
                                  <m:ctrlPr>
                                    <a:rPr lang="cs-CZ" sz="1700" i="1">
                                      <a:latin typeface="Cambria Math" panose="02040503050406030204" pitchFamily="18" charset="0"/>
                                      <a:ea typeface="Cambria Math" panose="02040503050406030204" pitchFamily="18" charset="0"/>
                                    </a:rPr>
                                  </m:ctrlPr>
                                </m:sSupPr>
                                <m:e>
                                  <m:r>
                                    <a:rPr lang="cs-CZ" sz="1700" i="1">
                                      <a:latin typeface="Cambria Math" panose="02040503050406030204" pitchFamily="18" charset="0"/>
                                      <a:ea typeface="Cambria Math" panose="02040503050406030204" pitchFamily="18" charset="0"/>
                                    </a:rPr>
                                    <m:t>𝑞</m:t>
                                  </m:r>
                                </m:e>
                                <m:sup>
                                  <m:r>
                                    <a:rPr lang="cs-CZ" sz="1700" i="0">
                                      <a:latin typeface="Cambria Math" panose="02040503050406030204" pitchFamily="18" charset="0"/>
                                      <a:ea typeface="Cambria Math" panose="02040503050406030204" pitchFamily="18" charset="0"/>
                                    </a:rPr>
                                    <m:t>∗</m:t>
                                  </m:r>
                                </m:sup>
                              </m:sSup>
                            </m:e>
                          </m:d>
                          <m:r>
                            <a:rPr lang="cs-CZ" sz="1700" b="0" i="1" smtClean="0">
                              <a:latin typeface="Cambria Math" panose="02040503050406030204" pitchFamily="18" charset="0"/>
                              <a:ea typeface="Cambria Math" panose="02040503050406030204" pitchFamily="18" charset="0"/>
                            </a:rPr>
                            <m:t>.</m:t>
                          </m:r>
                        </m:e>
                      </m:func>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1" name="Obdélník 10">
                <a:extLst>
                  <a:ext uri="{FF2B5EF4-FFF2-40B4-BE49-F238E27FC236}">
                    <a16:creationId xmlns:a16="http://schemas.microsoft.com/office/drawing/2014/main" id="{5061B953-E368-4E97-B54E-1CF010B3BA75}"/>
                  </a:ext>
                </a:extLst>
              </p:cNvPr>
              <p:cNvSpPr>
                <a:spLocks noRot="1" noChangeAspect="1" noMove="1" noResize="1" noEditPoints="1" noAdjustHandles="1" noChangeArrowheads="1" noChangeShapeType="1" noTextEdit="1"/>
              </p:cNvSpPr>
              <p:nvPr/>
            </p:nvSpPr>
            <p:spPr>
              <a:xfrm>
                <a:off x="1492015" y="4477367"/>
                <a:ext cx="2789033" cy="471668"/>
              </a:xfrm>
              <a:prstGeom prst="rect">
                <a:avLst/>
              </a:prstGeom>
              <a:blipFill>
                <a:blip r:embed="rId4"/>
                <a:stretch>
                  <a:fillRect t="-117949" r="-19256" b="-160256"/>
                </a:stretch>
              </a:blipFill>
            </p:spPr>
            <p:txBody>
              <a:bodyPr/>
              <a:lstStyle/>
              <a:p>
                <a:r>
                  <a:rPr lang="cs-CZ">
                    <a:noFill/>
                  </a:rPr>
                  <a:t> </a:t>
                </a:r>
              </a:p>
            </p:txBody>
          </p:sp>
        </mc:Fallback>
      </mc:AlternateContent>
      <p:sp>
        <p:nvSpPr>
          <p:cNvPr id="12" name="Zástupný symbol pro zápatí 1">
            <a:extLst>
              <a:ext uri="{FF2B5EF4-FFF2-40B4-BE49-F238E27FC236}">
                <a16:creationId xmlns:a16="http://schemas.microsoft.com/office/drawing/2014/main" id="{9B5FD348-8B2D-441A-A55B-C2A6DF875050}"/>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549504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976506"/>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Break-even point analysis</a:t>
            </a:r>
          </a:p>
          <a:p>
            <a:pPr marL="896400" lvl="1" indent="-284400">
              <a:lnSpc>
                <a:spcPct val="110000"/>
              </a:lnSpc>
            </a:pPr>
            <a:r>
              <a:rPr lang="en-US" dirty="0"/>
              <a:t>Example</a:t>
            </a:r>
          </a:p>
          <a:p>
            <a:pPr marL="1278000" lvl="1" indent="-284400">
              <a:lnSpc>
                <a:spcPct val="110000"/>
              </a:lnSpc>
            </a:pPr>
            <a:r>
              <a:rPr lang="en-US" dirty="0"/>
              <a:t>Three potential locations for the new facility are given: A, B and C. The table shows the fixed costs in CZK per month and the variable costs in CZK per unit of production for each location. </a:t>
            </a:r>
          </a:p>
          <a:p>
            <a:pPr marL="1278000" lvl="1" indent="-284400">
              <a:lnSpc>
                <a:spcPct val="110000"/>
              </a:lnSpc>
            </a:pPr>
            <a:r>
              <a:rPr lang="en-US" dirty="0"/>
              <a:t>Select a location for a known production of 800 units. </a:t>
            </a:r>
          </a:p>
          <a:p>
            <a:pPr marL="1278000" lvl="1" indent="-284400">
              <a:lnSpc>
                <a:spcPct val="110000"/>
              </a:lnSpc>
            </a:pPr>
            <a:r>
              <a:rPr lang="en-US" dirty="0"/>
              <a:t>How does the selection of location depend on the production size in general?</a:t>
            </a:r>
          </a:p>
          <a:p>
            <a:pPr marL="1062000" lvl="1" indent="0">
              <a:lnSpc>
                <a:spcPct val="110000"/>
              </a:lnSpc>
              <a:buNone/>
            </a:pPr>
            <a:endParaRPr lang="en-US" dirty="0"/>
          </a:p>
          <a:p>
            <a:pPr marL="1346400" lvl="1" indent="-284400">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p:txBody>
      </p:sp>
      <mc:AlternateContent xmlns:mc="http://schemas.openxmlformats.org/markup-compatibility/2006" xmlns:a14="http://schemas.microsoft.com/office/drawing/2010/main">
        <mc:Choice Requires="a14">
          <p:graphicFrame>
            <p:nvGraphicFramePr>
              <p:cNvPr id="12" name="Tabulka 11">
                <a:extLst>
                  <a:ext uri="{FF2B5EF4-FFF2-40B4-BE49-F238E27FC236}">
                    <a16:creationId xmlns:a16="http://schemas.microsoft.com/office/drawing/2014/main" id="{71B0D168-5613-4679-8809-3A18A2562B6A}"/>
                  </a:ext>
                </a:extLst>
              </p:cNvPr>
              <p:cNvGraphicFramePr>
                <a:graphicFrameLocks noGrp="1"/>
              </p:cNvGraphicFramePr>
              <p:nvPr>
                <p:extLst>
                  <p:ext uri="{D42A27DB-BD31-4B8C-83A1-F6EECF244321}">
                    <p14:modId xmlns:p14="http://schemas.microsoft.com/office/powerpoint/2010/main" val="4020455024"/>
                  </p:ext>
                </p:extLst>
              </p:nvPr>
            </p:nvGraphicFramePr>
            <p:xfrm>
              <a:off x="2006066" y="3542176"/>
              <a:ext cx="2691766" cy="1275080"/>
            </p:xfrm>
            <a:graphic>
              <a:graphicData uri="http://schemas.openxmlformats.org/drawingml/2006/table">
                <a:tbl>
                  <a:tblPr firstRow="1" firstCol="1" bandRow="1"/>
                  <a:tblGrid>
                    <a:gridCol w="1173603">
                      <a:extLst>
                        <a:ext uri="{9D8B030D-6E8A-4147-A177-3AD203B41FA5}">
                          <a16:colId xmlns:a16="http://schemas.microsoft.com/office/drawing/2014/main" val="1473995976"/>
                        </a:ext>
                      </a:extLst>
                    </a:gridCol>
                    <a:gridCol w="689120">
                      <a:extLst>
                        <a:ext uri="{9D8B030D-6E8A-4147-A177-3AD203B41FA5}">
                          <a16:colId xmlns:a16="http://schemas.microsoft.com/office/drawing/2014/main" val="3830416642"/>
                        </a:ext>
                      </a:extLst>
                    </a:gridCol>
                    <a:gridCol w="829043">
                      <a:extLst>
                        <a:ext uri="{9D8B030D-6E8A-4147-A177-3AD203B41FA5}">
                          <a16:colId xmlns:a16="http://schemas.microsoft.com/office/drawing/2014/main" val="733062066"/>
                        </a:ext>
                      </a:extLst>
                    </a:gridCol>
                  </a:tblGrid>
                  <a:tr h="214630">
                    <a:tc gridSpan="3">
                      <a:txBody>
                        <a:bodyPr/>
                        <a:lstStyle/>
                        <a:p>
                          <a:pPr algn="l">
                            <a:spcAft>
                              <a:spcPts val="200"/>
                            </a:spcAft>
                          </a:pPr>
                          <a:endParaRPr lang="en-US" sz="17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90471813"/>
                      </a:ext>
                    </a:extLst>
                  </a:tr>
                  <a:tr h="21463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Location</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r>
                                  <a:rPr lang="en-US" sz="1700" i="1" noProof="0" smtClean="0">
                                    <a:effectLst/>
                                    <a:latin typeface="Cambria Math" panose="02040503050406030204" pitchFamily="18" charset="0"/>
                                    <a:ea typeface="Calibri" panose="020F0502020204030204" pitchFamily="34" charset="0"/>
                                    <a:cs typeface="Times New Roman" panose="02020603050405020304" pitchFamily="18" charset="0"/>
                                  </a:rPr>
                                  <m:t>𝐹𝐶</m:t>
                                </m:r>
                              </m:oMath>
                            </m:oMathPara>
                          </a14:m>
                          <a:endParaRPr lang="en-US" sz="17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r>
                                  <a:rPr lang="en-US" sz="1700" i="1" noProof="0" smtClean="0">
                                    <a:effectLst/>
                                    <a:latin typeface="Cambria Math" panose="02040503050406030204" pitchFamily="18" charset="0"/>
                                    <a:ea typeface="Calibri" panose="020F0502020204030204" pitchFamily="34" charset="0"/>
                                    <a:cs typeface="Times New Roman" panose="02020603050405020304" pitchFamily="18" charset="0"/>
                                  </a:rPr>
                                  <m:t>𝑣</m:t>
                                </m:r>
                              </m:oMath>
                            </m:oMathPara>
                          </a14:m>
                          <a:endParaRPr lang="en-US" sz="17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6291005"/>
                      </a:ext>
                    </a:extLst>
                  </a:tr>
                  <a:tr h="207645">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A</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25000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10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88872567"/>
                      </a:ext>
                    </a:extLst>
                  </a:tr>
                  <a:tr h="207645">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B</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10000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30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835047267"/>
                      </a:ext>
                    </a:extLst>
                  </a:tr>
                  <a:tr h="21463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C</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15000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en-US" sz="1600" noProof="0" dirty="0">
                              <a:effectLst/>
                              <a:latin typeface="Arial" panose="020B0604020202020204" pitchFamily="34" charset="0"/>
                              <a:ea typeface="Calibri" panose="020F0502020204030204" pitchFamily="34" charset="0"/>
                              <a:cs typeface="Arial" panose="020B0604020202020204" pitchFamily="34" charset="0"/>
                            </a:rPr>
                            <a:t>20</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30741901"/>
                      </a:ext>
                    </a:extLst>
                  </a:tr>
                </a:tbl>
              </a:graphicData>
            </a:graphic>
          </p:graphicFrame>
        </mc:Choice>
        <mc:Fallback xmlns="">
          <p:graphicFrame>
            <p:nvGraphicFramePr>
              <p:cNvPr id="12" name="Tabulka 11">
                <a:extLst>
                  <a:ext uri="{FF2B5EF4-FFF2-40B4-BE49-F238E27FC236}">
                    <a16:creationId xmlns:a16="http://schemas.microsoft.com/office/drawing/2014/main" id="{71B0D168-5613-4679-8809-3A18A2562B6A}"/>
                  </a:ext>
                </a:extLst>
              </p:cNvPr>
              <p:cNvGraphicFramePr>
                <a:graphicFrameLocks noGrp="1"/>
              </p:cNvGraphicFramePr>
              <p:nvPr>
                <p:extLst>
                  <p:ext uri="{D42A27DB-BD31-4B8C-83A1-F6EECF244321}">
                    <p14:modId xmlns:p14="http://schemas.microsoft.com/office/powerpoint/2010/main" val="4020455024"/>
                  </p:ext>
                </p:extLst>
              </p:nvPr>
            </p:nvGraphicFramePr>
            <p:xfrm>
              <a:off x="2006066" y="3542176"/>
              <a:ext cx="2691766" cy="1275080"/>
            </p:xfrm>
            <a:graphic>
              <a:graphicData uri="http://schemas.openxmlformats.org/drawingml/2006/table">
                <a:tbl>
                  <a:tblPr firstRow="1" firstCol="1" bandRow="1"/>
                  <a:tblGrid>
                    <a:gridCol w="1173603">
                      <a:extLst>
                        <a:ext uri="{9D8B030D-6E8A-4147-A177-3AD203B41FA5}">
                          <a16:colId xmlns:a16="http://schemas.microsoft.com/office/drawing/2014/main" val="1473995976"/>
                        </a:ext>
                      </a:extLst>
                    </a:gridCol>
                    <a:gridCol w="689120">
                      <a:extLst>
                        <a:ext uri="{9D8B030D-6E8A-4147-A177-3AD203B41FA5}">
                          <a16:colId xmlns:a16="http://schemas.microsoft.com/office/drawing/2014/main" val="3830416642"/>
                        </a:ext>
                      </a:extLst>
                    </a:gridCol>
                    <a:gridCol w="829043">
                      <a:extLst>
                        <a:ext uri="{9D8B030D-6E8A-4147-A177-3AD203B41FA5}">
                          <a16:colId xmlns:a16="http://schemas.microsoft.com/office/drawing/2014/main" val="733062066"/>
                        </a:ext>
                      </a:extLst>
                    </a:gridCol>
                  </a:tblGrid>
                  <a:tr h="259080">
                    <a:tc gridSpan="3">
                      <a:txBody>
                        <a:bodyPr/>
                        <a:lstStyle/>
                        <a:p>
                          <a:pPr algn="l">
                            <a:spcAft>
                              <a:spcPts val="200"/>
                            </a:spcAft>
                          </a:pPr>
                          <a:endParaRPr lang="en-US" sz="17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90471813"/>
                      </a:ext>
                    </a:extLst>
                  </a:tr>
                  <a:tr h="28448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Location</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2"/>
                          <a:stretch>
                            <a:fillRect l="-170796" t="-91489" r="-121239" b="-297872"/>
                          </a:stretch>
                        </a:blipFill>
                      </a:tcPr>
                    </a:tc>
                    <a:tc>
                      <a:txBody>
                        <a:bodyPr/>
                        <a:lstStyle/>
                        <a:p>
                          <a:endParaRPr lang="cs-CZ"/>
                        </a:p>
                      </a:txBody>
                      <a:tcPr marL="0" marR="0" marT="0" marB="0" anchor="ctr">
                        <a:lnL>
                          <a:noFill/>
                        </a:lnL>
                        <a:lnR>
                          <a:noFill/>
                        </a:lnR>
                        <a:lnT>
                          <a:noFill/>
                        </a:lnT>
                        <a:lnB w="12700" cap="flat" cmpd="sng" algn="ctr">
                          <a:solidFill>
                            <a:srgbClr val="000000"/>
                          </a:solidFill>
                          <a:prstDash val="solid"/>
                          <a:round/>
                          <a:headEnd type="none" w="med" len="med"/>
                          <a:tailEnd type="none" w="med" len="med"/>
                        </a:lnB>
                        <a:blipFill>
                          <a:blip r:embed="rId2"/>
                          <a:stretch>
                            <a:fillRect l="-225000" t="-91489" r="-735" b="-297872"/>
                          </a:stretch>
                        </a:blipFill>
                      </a:tcPr>
                    </a:tc>
                    <a:extLst>
                      <a:ext uri="{0D108BD9-81ED-4DB2-BD59-A6C34878D82A}">
                        <a16:rowId xmlns:a16="http://schemas.microsoft.com/office/drawing/2014/main" val="2446291005"/>
                      </a:ext>
                    </a:extLst>
                  </a:tr>
                  <a:tr h="24384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A</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25000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10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88872567"/>
                      </a:ext>
                    </a:extLst>
                  </a:tr>
                  <a:tr h="24384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B</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10000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30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3835047267"/>
                      </a:ext>
                    </a:extLst>
                  </a:tr>
                  <a:tr h="24384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C</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15000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en-US" sz="1600" noProof="0" dirty="0">
                              <a:effectLst/>
                              <a:latin typeface="Arial" panose="020B0604020202020204" pitchFamily="34" charset="0"/>
                              <a:ea typeface="Calibri" panose="020F0502020204030204" pitchFamily="34" charset="0"/>
                              <a:cs typeface="Arial" panose="020B0604020202020204" pitchFamily="34" charset="0"/>
                            </a:rPr>
                            <a:t>20</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30741901"/>
                      </a:ext>
                    </a:extLst>
                  </a:tr>
                </a:tbl>
              </a:graphicData>
            </a:graphic>
          </p:graphicFrame>
        </mc:Fallback>
      </mc:AlternateContent>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534745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5"/>
            <a:ext cx="11317006" cy="4371289"/>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Break-even point analysis</a:t>
            </a:r>
          </a:p>
          <a:p>
            <a:pPr marL="896400" lvl="1" indent="-284400">
              <a:lnSpc>
                <a:spcPct val="110000"/>
              </a:lnSpc>
            </a:pPr>
            <a:r>
              <a:rPr lang="en-US" dirty="0"/>
              <a:t>Example – continued</a:t>
            </a:r>
          </a:p>
          <a:p>
            <a:pPr marL="1278000" lvl="1" indent="-284400">
              <a:lnSpc>
                <a:spcPct val="110000"/>
              </a:lnSpc>
            </a:pPr>
            <a:r>
              <a:rPr lang="en-US" dirty="0"/>
              <a:t>Total cost are shown in 1000 CZK, production size in 100 units.</a:t>
            </a:r>
          </a:p>
          <a:p>
            <a:pPr marL="1346400" lvl="1" indent="-284400">
              <a:lnSpc>
                <a:spcPct val="110000"/>
              </a:lnSpc>
            </a:pPr>
            <a:endParaRPr lang="en-US" dirty="0"/>
          </a:p>
          <a:p>
            <a:pPr marL="1346400" lvl="1" indent="-284400">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p:txBody>
      </p:sp>
      <p:grpSp>
        <p:nvGrpSpPr>
          <p:cNvPr id="11" name="Skupina 10">
            <a:extLst>
              <a:ext uri="{FF2B5EF4-FFF2-40B4-BE49-F238E27FC236}">
                <a16:creationId xmlns:a16="http://schemas.microsoft.com/office/drawing/2014/main" id="{C8F9C153-5C16-4722-9287-7F4F78ACF872}"/>
              </a:ext>
            </a:extLst>
          </p:cNvPr>
          <p:cNvGrpSpPr>
            <a:grpSpLocks noChangeAspect="1"/>
          </p:cNvGrpSpPr>
          <p:nvPr/>
        </p:nvGrpSpPr>
        <p:grpSpPr>
          <a:xfrm>
            <a:off x="1562262" y="2837189"/>
            <a:ext cx="7743783" cy="3081677"/>
            <a:chOff x="0" y="0"/>
            <a:chExt cx="4251097" cy="2683567"/>
          </a:xfrm>
        </p:grpSpPr>
        <p:cxnSp>
          <p:nvCxnSpPr>
            <p:cNvPr id="13" name="Přímá spojnice se šipkou 12">
              <a:extLst>
                <a:ext uri="{FF2B5EF4-FFF2-40B4-BE49-F238E27FC236}">
                  <a16:creationId xmlns:a16="http://schemas.microsoft.com/office/drawing/2014/main" id="{18B9AE5A-7A43-4AC2-82AD-3A58C1CA0186}"/>
                </a:ext>
              </a:extLst>
            </p:cNvPr>
            <p:cNvCxnSpPr/>
            <p:nvPr/>
          </p:nvCxnSpPr>
          <p:spPr>
            <a:xfrm flipV="1">
              <a:off x="372108" y="2339008"/>
              <a:ext cx="3484275" cy="80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a:extLst>
                <a:ext uri="{FF2B5EF4-FFF2-40B4-BE49-F238E27FC236}">
                  <a16:creationId xmlns:a16="http://schemas.microsoft.com/office/drawing/2014/main" id="{633CA377-0B33-4D45-B48E-975C12923808}"/>
                </a:ext>
              </a:extLst>
            </p:cNvPr>
            <p:cNvCxnSpPr/>
            <p:nvPr/>
          </p:nvCxnSpPr>
          <p:spPr>
            <a:xfrm flipH="1" flipV="1">
              <a:off x="424071" y="84770"/>
              <a:ext cx="8020" cy="2346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BEB31096-7278-4AAB-95D0-468F17225A20}"/>
                </a:ext>
              </a:extLst>
            </p:cNvPr>
            <p:cNvCxnSpPr/>
            <p:nvPr/>
          </p:nvCxnSpPr>
          <p:spPr>
            <a:xfrm>
              <a:off x="893647" y="2282903"/>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F2BE7EDA-3FC1-4488-B8F9-83EE7ACBAB15}"/>
                </a:ext>
              </a:extLst>
            </p:cNvPr>
            <p:cNvCxnSpPr/>
            <p:nvPr/>
          </p:nvCxnSpPr>
          <p:spPr>
            <a:xfrm>
              <a:off x="1369612" y="2280680"/>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58AB245A-8C88-4659-B9C1-36B4552B7D4B}"/>
                </a:ext>
              </a:extLst>
            </p:cNvPr>
            <p:cNvCxnSpPr/>
            <p:nvPr/>
          </p:nvCxnSpPr>
          <p:spPr>
            <a:xfrm>
              <a:off x="1846693" y="2280773"/>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74EAAB32-917D-4EDD-8EFC-4C0E9C02B24E}"/>
                </a:ext>
              </a:extLst>
            </p:cNvPr>
            <p:cNvCxnSpPr/>
            <p:nvPr/>
          </p:nvCxnSpPr>
          <p:spPr>
            <a:xfrm>
              <a:off x="2320528" y="2282903"/>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C8A13F4A-EC35-4054-A651-9D6917F9B462}"/>
                </a:ext>
              </a:extLst>
            </p:cNvPr>
            <p:cNvCxnSpPr/>
            <p:nvPr/>
          </p:nvCxnSpPr>
          <p:spPr>
            <a:xfrm>
              <a:off x="2805970" y="2276418"/>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ADF89B63-8807-4BA9-B70B-10F47460697F}"/>
                </a:ext>
              </a:extLst>
            </p:cNvPr>
            <p:cNvCxnSpPr/>
            <p:nvPr/>
          </p:nvCxnSpPr>
          <p:spPr>
            <a:xfrm>
              <a:off x="3286384" y="2273175"/>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E4B50274-A0A8-4DEB-A376-3D13AB64A367}"/>
                </a:ext>
              </a:extLst>
            </p:cNvPr>
            <p:cNvCxnSpPr/>
            <p:nvPr/>
          </p:nvCxnSpPr>
          <p:spPr>
            <a:xfrm>
              <a:off x="657026" y="2282903"/>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6A039D6F-47C5-4E98-B11C-20A8EC62B896}"/>
                </a:ext>
              </a:extLst>
            </p:cNvPr>
            <p:cNvCxnSpPr/>
            <p:nvPr/>
          </p:nvCxnSpPr>
          <p:spPr>
            <a:xfrm>
              <a:off x="1132991" y="2280680"/>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25C65D5F-0CCF-48D6-B4C8-0F9F4B4DE1C5}"/>
                </a:ext>
              </a:extLst>
            </p:cNvPr>
            <p:cNvCxnSpPr/>
            <p:nvPr/>
          </p:nvCxnSpPr>
          <p:spPr>
            <a:xfrm>
              <a:off x="1610072" y="2280773"/>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9AD42D50-BB50-4C58-8C3A-13DD9A833353}"/>
                </a:ext>
              </a:extLst>
            </p:cNvPr>
            <p:cNvCxnSpPr/>
            <p:nvPr/>
          </p:nvCxnSpPr>
          <p:spPr>
            <a:xfrm>
              <a:off x="2083907" y="2282903"/>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2D89B08F-4B0D-4C37-A1D1-085C2AAE033B}"/>
                </a:ext>
              </a:extLst>
            </p:cNvPr>
            <p:cNvCxnSpPr/>
            <p:nvPr/>
          </p:nvCxnSpPr>
          <p:spPr>
            <a:xfrm>
              <a:off x="2569349" y="2276418"/>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9DE328F6-DFF1-4D41-8272-5933F906346E}"/>
                </a:ext>
              </a:extLst>
            </p:cNvPr>
            <p:cNvCxnSpPr/>
            <p:nvPr/>
          </p:nvCxnSpPr>
          <p:spPr>
            <a:xfrm>
              <a:off x="3049763" y="2273175"/>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a16="http://schemas.microsoft.com/office/drawing/2014/main" id="{4D515649-CF4B-44F3-B8B6-1F7498E18CE0}"/>
                </a:ext>
              </a:extLst>
            </p:cNvPr>
            <p:cNvCxnSpPr/>
            <p:nvPr/>
          </p:nvCxnSpPr>
          <p:spPr>
            <a:xfrm>
              <a:off x="3525980" y="2269932"/>
              <a:ext cx="0" cy="146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Přímá spojnice 27">
              <a:extLst>
                <a:ext uri="{FF2B5EF4-FFF2-40B4-BE49-F238E27FC236}">
                  <a16:creationId xmlns:a16="http://schemas.microsoft.com/office/drawing/2014/main" id="{16361D95-714B-456E-92D4-0EC686B7B9AF}"/>
                </a:ext>
              </a:extLst>
            </p:cNvPr>
            <p:cNvCxnSpPr/>
            <p:nvPr/>
          </p:nvCxnSpPr>
          <p:spPr>
            <a:xfrm>
              <a:off x="356066" y="858775"/>
              <a:ext cx="13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E9FF9A5C-F1E3-4929-A686-012E4A269364}"/>
                </a:ext>
              </a:extLst>
            </p:cNvPr>
            <p:cNvCxnSpPr/>
            <p:nvPr/>
          </p:nvCxnSpPr>
          <p:spPr>
            <a:xfrm>
              <a:off x="368097" y="1962892"/>
              <a:ext cx="13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F780E818-2F96-47E6-8E42-70B056C0315C}"/>
                </a:ext>
              </a:extLst>
            </p:cNvPr>
            <p:cNvCxnSpPr/>
            <p:nvPr/>
          </p:nvCxnSpPr>
          <p:spPr>
            <a:xfrm>
              <a:off x="364087" y="1600898"/>
              <a:ext cx="13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Přímá spojnice 30">
              <a:extLst>
                <a:ext uri="{FF2B5EF4-FFF2-40B4-BE49-F238E27FC236}">
                  <a16:creationId xmlns:a16="http://schemas.microsoft.com/office/drawing/2014/main" id="{8060C902-F30E-4C51-BCB4-2BBBB83375CA}"/>
                </a:ext>
              </a:extLst>
            </p:cNvPr>
            <p:cNvCxnSpPr/>
            <p:nvPr/>
          </p:nvCxnSpPr>
          <p:spPr>
            <a:xfrm>
              <a:off x="368098" y="1225826"/>
              <a:ext cx="13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41422332-CA45-407A-99A9-C8EF69ABC975}"/>
                </a:ext>
              </a:extLst>
            </p:cNvPr>
            <p:cNvCxnSpPr/>
            <p:nvPr/>
          </p:nvCxnSpPr>
          <p:spPr>
            <a:xfrm>
              <a:off x="356066" y="491725"/>
              <a:ext cx="13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ovéPole 60">
              <a:extLst>
                <a:ext uri="{FF2B5EF4-FFF2-40B4-BE49-F238E27FC236}">
                  <a16:creationId xmlns:a16="http://schemas.microsoft.com/office/drawing/2014/main" id="{5C329638-49AD-4506-A80C-14EF9B0594A4}"/>
                </a:ext>
              </a:extLst>
            </p:cNvPr>
            <p:cNvSpPr txBox="1"/>
            <p:nvPr/>
          </p:nvSpPr>
          <p:spPr>
            <a:xfrm>
              <a:off x="39758" y="344557"/>
              <a:ext cx="364433"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50</a:t>
              </a:r>
              <a:endParaRPr lang="cs-CZ" sz="2000">
                <a:effectLst/>
                <a:latin typeface="Times New Roman" panose="02020603050405020304" pitchFamily="18" charset="0"/>
                <a:ea typeface="Times New Roman" panose="02020603050405020304" pitchFamily="18" charset="0"/>
              </a:endParaRPr>
            </a:p>
          </p:txBody>
        </p:sp>
        <p:sp>
          <p:nvSpPr>
            <p:cNvPr id="34" name="TextovéPole 61">
              <a:extLst>
                <a:ext uri="{FF2B5EF4-FFF2-40B4-BE49-F238E27FC236}">
                  <a16:creationId xmlns:a16="http://schemas.microsoft.com/office/drawing/2014/main" id="{2A6A76C4-2107-43B5-9793-EB9F890735DD}"/>
                </a:ext>
              </a:extLst>
            </p:cNvPr>
            <p:cNvSpPr txBox="1"/>
            <p:nvPr/>
          </p:nvSpPr>
          <p:spPr>
            <a:xfrm>
              <a:off x="53010" y="708991"/>
              <a:ext cx="364433"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40</a:t>
              </a:r>
              <a:endParaRPr lang="cs-CZ" sz="2000">
                <a:effectLst/>
                <a:latin typeface="Times New Roman" panose="02020603050405020304" pitchFamily="18" charset="0"/>
                <a:ea typeface="Times New Roman" panose="02020603050405020304" pitchFamily="18" charset="0"/>
              </a:endParaRPr>
            </a:p>
          </p:txBody>
        </p:sp>
        <p:sp>
          <p:nvSpPr>
            <p:cNvPr id="35" name="TextovéPole 62">
              <a:extLst>
                <a:ext uri="{FF2B5EF4-FFF2-40B4-BE49-F238E27FC236}">
                  <a16:creationId xmlns:a16="http://schemas.microsoft.com/office/drawing/2014/main" id="{92B57DB8-9466-4B27-9E3F-E700D69087FA}"/>
                </a:ext>
              </a:extLst>
            </p:cNvPr>
            <p:cNvSpPr txBox="1"/>
            <p:nvPr/>
          </p:nvSpPr>
          <p:spPr>
            <a:xfrm>
              <a:off x="53009" y="1080052"/>
              <a:ext cx="364433"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30</a:t>
              </a:r>
              <a:endParaRPr lang="cs-CZ" sz="2000">
                <a:effectLst/>
                <a:latin typeface="Times New Roman" panose="02020603050405020304" pitchFamily="18" charset="0"/>
                <a:ea typeface="Times New Roman" panose="02020603050405020304" pitchFamily="18" charset="0"/>
              </a:endParaRPr>
            </a:p>
          </p:txBody>
        </p:sp>
        <p:sp>
          <p:nvSpPr>
            <p:cNvPr id="36" name="TextovéPole 63">
              <a:extLst>
                <a:ext uri="{FF2B5EF4-FFF2-40B4-BE49-F238E27FC236}">
                  <a16:creationId xmlns:a16="http://schemas.microsoft.com/office/drawing/2014/main" id="{91E324E3-E506-4730-98D9-3BE962C6A557}"/>
                </a:ext>
              </a:extLst>
            </p:cNvPr>
            <p:cNvSpPr txBox="1"/>
            <p:nvPr/>
          </p:nvSpPr>
          <p:spPr>
            <a:xfrm>
              <a:off x="59636" y="1444487"/>
              <a:ext cx="364433"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20</a:t>
              </a:r>
              <a:endParaRPr lang="cs-CZ" sz="2000">
                <a:effectLst/>
                <a:latin typeface="Times New Roman" panose="02020603050405020304" pitchFamily="18" charset="0"/>
                <a:ea typeface="Times New Roman" panose="02020603050405020304" pitchFamily="18" charset="0"/>
              </a:endParaRPr>
            </a:p>
          </p:txBody>
        </p:sp>
        <p:sp>
          <p:nvSpPr>
            <p:cNvPr id="37" name="TextovéPole 64">
              <a:extLst>
                <a:ext uri="{FF2B5EF4-FFF2-40B4-BE49-F238E27FC236}">
                  <a16:creationId xmlns:a16="http://schemas.microsoft.com/office/drawing/2014/main" id="{79010D0E-96EE-4A78-9589-F3B931B11287}"/>
                </a:ext>
              </a:extLst>
            </p:cNvPr>
            <p:cNvSpPr txBox="1"/>
            <p:nvPr/>
          </p:nvSpPr>
          <p:spPr>
            <a:xfrm>
              <a:off x="53009" y="1822174"/>
              <a:ext cx="364433"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10</a:t>
              </a:r>
              <a:endParaRPr lang="cs-CZ" sz="2000">
                <a:effectLst/>
                <a:latin typeface="Times New Roman" panose="02020603050405020304" pitchFamily="18" charset="0"/>
                <a:ea typeface="Times New Roman" panose="02020603050405020304" pitchFamily="18" charset="0"/>
              </a:endParaRPr>
            </a:p>
          </p:txBody>
        </p:sp>
        <p:sp>
          <p:nvSpPr>
            <p:cNvPr id="38" name="TextovéPole 65">
              <a:extLst>
                <a:ext uri="{FF2B5EF4-FFF2-40B4-BE49-F238E27FC236}">
                  <a16:creationId xmlns:a16="http://schemas.microsoft.com/office/drawing/2014/main" id="{929AF819-2B08-4D7A-9FBD-04E503BBE730}"/>
                </a:ext>
              </a:extLst>
            </p:cNvPr>
            <p:cNvSpPr txBox="1"/>
            <p:nvPr/>
          </p:nvSpPr>
          <p:spPr>
            <a:xfrm>
              <a:off x="152401" y="2405270"/>
              <a:ext cx="364433"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0</a:t>
              </a:r>
              <a:endParaRPr lang="cs-CZ" sz="2000">
                <a:effectLst/>
                <a:latin typeface="Times New Roman" panose="02020603050405020304" pitchFamily="18" charset="0"/>
                <a:ea typeface="Times New Roman" panose="02020603050405020304" pitchFamily="18" charset="0"/>
              </a:endParaRPr>
            </a:p>
          </p:txBody>
        </p:sp>
        <p:sp>
          <p:nvSpPr>
            <p:cNvPr id="39" name="TextovéPole 66">
              <a:extLst>
                <a:ext uri="{FF2B5EF4-FFF2-40B4-BE49-F238E27FC236}">
                  <a16:creationId xmlns:a16="http://schemas.microsoft.com/office/drawing/2014/main" id="{335B70CC-2A65-4726-A9B3-629FF87F2D04}"/>
                </a:ext>
              </a:extLst>
            </p:cNvPr>
            <p:cNvSpPr txBox="1"/>
            <p:nvPr/>
          </p:nvSpPr>
          <p:spPr>
            <a:xfrm>
              <a:off x="516836" y="2405270"/>
              <a:ext cx="262177"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dirty="0">
                  <a:solidFill>
                    <a:srgbClr val="000000"/>
                  </a:solidFill>
                  <a:effectLst/>
                  <a:latin typeface="Times New Roman" panose="02020603050405020304" pitchFamily="18" charset="0"/>
                  <a:ea typeface="Cambria" panose="02040503050406030204" pitchFamily="18" charset="0"/>
                </a:rPr>
                <a:t>1</a:t>
              </a:r>
              <a:endParaRPr lang="cs-CZ" sz="2000" dirty="0">
                <a:effectLst/>
                <a:latin typeface="Times New Roman" panose="02020603050405020304" pitchFamily="18" charset="0"/>
                <a:ea typeface="Times New Roman" panose="02020603050405020304" pitchFamily="18" charset="0"/>
              </a:endParaRPr>
            </a:p>
          </p:txBody>
        </p:sp>
        <p:sp>
          <p:nvSpPr>
            <p:cNvPr id="40" name="TextovéPole 67">
              <a:extLst>
                <a:ext uri="{FF2B5EF4-FFF2-40B4-BE49-F238E27FC236}">
                  <a16:creationId xmlns:a16="http://schemas.microsoft.com/office/drawing/2014/main" id="{D25F683E-0D6C-45FF-BCB0-7CE7B8172879}"/>
                </a:ext>
              </a:extLst>
            </p:cNvPr>
            <p:cNvSpPr txBox="1"/>
            <p:nvPr/>
          </p:nvSpPr>
          <p:spPr>
            <a:xfrm>
              <a:off x="775253" y="2405270"/>
              <a:ext cx="363041"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2</a:t>
              </a:r>
              <a:endParaRPr lang="cs-CZ" sz="2000" dirty="0">
                <a:effectLst/>
                <a:latin typeface="Times New Roman" panose="02020603050405020304" pitchFamily="18" charset="0"/>
                <a:ea typeface="Times New Roman" panose="02020603050405020304" pitchFamily="18" charset="0"/>
              </a:endParaRPr>
            </a:p>
          </p:txBody>
        </p:sp>
        <p:sp>
          <p:nvSpPr>
            <p:cNvPr id="41" name="TextovéPole 68">
              <a:extLst>
                <a:ext uri="{FF2B5EF4-FFF2-40B4-BE49-F238E27FC236}">
                  <a16:creationId xmlns:a16="http://schemas.microsoft.com/office/drawing/2014/main" id="{28300059-CA38-49A0-B02E-29921CD72DF5}"/>
                </a:ext>
              </a:extLst>
            </p:cNvPr>
            <p:cNvSpPr txBox="1"/>
            <p:nvPr/>
          </p:nvSpPr>
          <p:spPr>
            <a:xfrm>
              <a:off x="1007167" y="2405270"/>
              <a:ext cx="555621"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effectLst/>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3</a:t>
              </a:r>
              <a:endParaRPr lang="cs-CZ" sz="2000" dirty="0">
                <a:effectLst/>
                <a:latin typeface="Times New Roman" panose="02020603050405020304" pitchFamily="18" charset="0"/>
                <a:ea typeface="Times New Roman" panose="02020603050405020304" pitchFamily="18" charset="0"/>
              </a:endParaRPr>
            </a:p>
          </p:txBody>
        </p:sp>
        <p:sp>
          <p:nvSpPr>
            <p:cNvPr id="42" name="TextovéPole 69">
              <a:extLst>
                <a:ext uri="{FF2B5EF4-FFF2-40B4-BE49-F238E27FC236}">
                  <a16:creationId xmlns:a16="http://schemas.microsoft.com/office/drawing/2014/main" id="{A41C5834-B2C3-488A-83A5-6B8DDA604C62}"/>
                </a:ext>
              </a:extLst>
            </p:cNvPr>
            <p:cNvSpPr txBox="1"/>
            <p:nvPr/>
          </p:nvSpPr>
          <p:spPr>
            <a:xfrm>
              <a:off x="1245708" y="2405271"/>
              <a:ext cx="364433"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dirty="0">
                  <a:solidFill>
                    <a:srgbClr val="000000"/>
                  </a:solidFill>
                  <a:effectLst/>
                  <a:latin typeface="Times New Roman" panose="02020603050405020304" pitchFamily="18" charset="0"/>
                  <a:ea typeface="Cambria" panose="02040503050406030204" pitchFamily="18" charset="0"/>
                </a:rPr>
                <a:t>4</a:t>
              </a:r>
              <a:endParaRPr lang="cs-CZ" sz="2000" dirty="0">
                <a:effectLst/>
                <a:latin typeface="Times New Roman" panose="02020603050405020304" pitchFamily="18" charset="0"/>
                <a:ea typeface="Times New Roman" panose="02020603050405020304" pitchFamily="18" charset="0"/>
              </a:endParaRPr>
            </a:p>
          </p:txBody>
        </p:sp>
        <p:sp>
          <p:nvSpPr>
            <p:cNvPr id="43" name="TextovéPole 70">
              <a:extLst>
                <a:ext uri="{FF2B5EF4-FFF2-40B4-BE49-F238E27FC236}">
                  <a16:creationId xmlns:a16="http://schemas.microsoft.com/office/drawing/2014/main" id="{45AC40E4-31B4-41FC-9E27-FCE0C9F070BB}"/>
                </a:ext>
              </a:extLst>
            </p:cNvPr>
            <p:cNvSpPr txBox="1"/>
            <p:nvPr/>
          </p:nvSpPr>
          <p:spPr>
            <a:xfrm>
              <a:off x="1484246" y="2405272"/>
              <a:ext cx="364433"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5</a:t>
              </a:r>
              <a:endParaRPr lang="cs-CZ" sz="2000" dirty="0">
                <a:effectLst/>
                <a:latin typeface="Times New Roman" panose="02020603050405020304" pitchFamily="18" charset="0"/>
                <a:ea typeface="Times New Roman" panose="02020603050405020304" pitchFamily="18" charset="0"/>
              </a:endParaRPr>
            </a:p>
          </p:txBody>
        </p:sp>
        <p:sp>
          <p:nvSpPr>
            <p:cNvPr id="44" name="TextovéPole 71">
              <a:extLst>
                <a:ext uri="{FF2B5EF4-FFF2-40B4-BE49-F238E27FC236}">
                  <a16:creationId xmlns:a16="http://schemas.microsoft.com/office/drawing/2014/main" id="{FD36709B-189D-48EB-9541-13FA436B21FE}"/>
                </a:ext>
              </a:extLst>
            </p:cNvPr>
            <p:cNvSpPr txBox="1"/>
            <p:nvPr/>
          </p:nvSpPr>
          <p:spPr>
            <a:xfrm>
              <a:off x="1722785" y="2405271"/>
              <a:ext cx="399327"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effectLst/>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6</a:t>
              </a:r>
              <a:endParaRPr lang="cs-CZ" sz="2000" dirty="0">
                <a:effectLst/>
                <a:latin typeface="Times New Roman" panose="02020603050405020304" pitchFamily="18" charset="0"/>
                <a:ea typeface="Times New Roman" panose="02020603050405020304" pitchFamily="18" charset="0"/>
              </a:endParaRPr>
            </a:p>
          </p:txBody>
        </p:sp>
        <p:sp>
          <p:nvSpPr>
            <p:cNvPr id="45" name="TextovéPole 72">
              <a:extLst>
                <a:ext uri="{FF2B5EF4-FFF2-40B4-BE49-F238E27FC236}">
                  <a16:creationId xmlns:a16="http://schemas.microsoft.com/office/drawing/2014/main" id="{F9C56D99-D1D9-476E-996A-5FC70991EF73}"/>
                </a:ext>
              </a:extLst>
            </p:cNvPr>
            <p:cNvSpPr txBox="1"/>
            <p:nvPr/>
          </p:nvSpPr>
          <p:spPr>
            <a:xfrm>
              <a:off x="1961323" y="2411896"/>
              <a:ext cx="279199"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effectLst/>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7</a:t>
              </a:r>
              <a:endParaRPr lang="cs-CZ" sz="2000" dirty="0">
                <a:effectLst/>
                <a:latin typeface="Times New Roman" panose="02020603050405020304" pitchFamily="18" charset="0"/>
                <a:ea typeface="Times New Roman" panose="02020603050405020304" pitchFamily="18" charset="0"/>
              </a:endParaRPr>
            </a:p>
          </p:txBody>
        </p:sp>
        <p:sp>
          <p:nvSpPr>
            <p:cNvPr id="46" name="TextovéPole 73">
              <a:extLst>
                <a:ext uri="{FF2B5EF4-FFF2-40B4-BE49-F238E27FC236}">
                  <a16:creationId xmlns:a16="http://schemas.microsoft.com/office/drawing/2014/main" id="{BD5D5F8F-CC5E-4DE8-9D3E-682F144B73C2}"/>
                </a:ext>
              </a:extLst>
            </p:cNvPr>
            <p:cNvSpPr txBox="1"/>
            <p:nvPr/>
          </p:nvSpPr>
          <p:spPr>
            <a:xfrm>
              <a:off x="2193238" y="2411898"/>
              <a:ext cx="296105"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effectLst/>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8</a:t>
              </a:r>
              <a:endParaRPr lang="cs-CZ" sz="2000" dirty="0">
                <a:effectLst/>
                <a:latin typeface="Times New Roman" panose="02020603050405020304" pitchFamily="18" charset="0"/>
                <a:ea typeface="Times New Roman" panose="02020603050405020304" pitchFamily="18" charset="0"/>
              </a:endParaRPr>
            </a:p>
          </p:txBody>
        </p:sp>
        <p:sp>
          <p:nvSpPr>
            <p:cNvPr id="47" name="TextovéPole 74">
              <a:extLst>
                <a:ext uri="{FF2B5EF4-FFF2-40B4-BE49-F238E27FC236}">
                  <a16:creationId xmlns:a16="http://schemas.microsoft.com/office/drawing/2014/main" id="{B3D228C8-EEC7-460E-B9C4-C3D7228F1CF0}"/>
                </a:ext>
              </a:extLst>
            </p:cNvPr>
            <p:cNvSpPr txBox="1"/>
            <p:nvPr/>
          </p:nvSpPr>
          <p:spPr>
            <a:xfrm>
              <a:off x="2458281" y="2411897"/>
              <a:ext cx="304797"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effectLst/>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9</a:t>
              </a:r>
              <a:endParaRPr lang="cs-CZ" sz="2000" dirty="0">
                <a:effectLst/>
                <a:latin typeface="Times New Roman" panose="02020603050405020304" pitchFamily="18" charset="0"/>
                <a:ea typeface="Times New Roman" panose="02020603050405020304" pitchFamily="18" charset="0"/>
              </a:endParaRPr>
            </a:p>
          </p:txBody>
        </p:sp>
        <p:sp>
          <p:nvSpPr>
            <p:cNvPr id="48" name="TextovéPole 75">
              <a:extLst>
                <a:ext uri="{FF2B5EF4-FFF2-40B4-BE49-F238E27FC236}">
                  <a16:creationId xmlns:a16="http://schemas.microsoft.com/office/drawing/2014/main" id="{C4AD5FAC-CEA4-4B96-967E-3CC7CE19C065}"/>
                </a:ext>
              </a:extLst>
            </p:cNvPr>
            <p:cNvSpPr txBox="1"/>
            <p:nvPr/>
          </p:nvSpPr>
          <p:spPr>
            <a:xfrm>
              <a:off x="2630558" y="2411897"/>
              <a:ext cx="357808"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effectLst/>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10</a:t>
              </a:r>
              <a:endParaRPr lang="cs-CZ" sz="2000" dirty="0">
                <a:effectLst/>
                <a:latin typeface="Times New Roman" panose="02020603050405020304" pitchFamily="18" charset="0"/>
                <a:ea typeface="Times New Roman" panose="02020603050405020304" pitchFamily="18" charset="0"/>
              </a:endParaRPr>
            </a:p>
          </p:txBody>
        </p:sp>
        <p:sp>
          <p:nvSpPr>
            <p:cNvPr id="49" name="TextovéPole 76">
              <a:extLst>
                <a:ext uri="{FF2B5EF4-FFF2-40B4-BE49-F238E27FC236}">
                  <a16:creationId xmlns:a16="http://schemas.microsoft.com/office/drawing/2014/main" id="{8B58A618-417A-46CB-833F-ABC7A1A2E49A}"/>
                </a:ext>
              </a:extLst>
            </p:cNvPr>
            <p:cNvSpPr txBox="1"/>
            <p:nvPr/>
          </p:nvSpPr>
          <p:spPr>
            <a:xfrm>
              <a:off x="2875722" y="2411898"/>
              <a:ext cx="364435"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effectLst/>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11</a:t>
              </a:r>
              <a:endParaRPr lang="cs-CZ" sz="2000" dirty="0">
                <a:effectLst/>
                <a:latin typeface="Times New Roman" panose="02020603050405020304" pitchFamily="18" charset="0"/>
                <a:ea typeface="Times New Roman" panose="02020603050405020304" pitchFamily="18" charset="0"/>
              </a:endParaRPr>
            </a:p>
          </p:txBody>
        </p:sp>
        <p:sp>
          <p:nvSpPr>
            <p:cNvPr id="50" name="TextovéPole 77">
              <a:extLst>
                <a:ext uri="{FF2B5EF4-FFF2-40B4-BE49-F238E27FC236}">
                  <a16:creationId xmlns:a16="http://schemas.microsoft.com/office/drawing/2014/main" id="{67CC5CF3-6E0B-4348-8176-620ED0957DA3}"/>
                </a:ext>
              </a:extLst>
            </p:cNvPr>
            <p:cNvSpPr txBox="1"/>
            <p:nvPr/>
          </p:nvSpPr>
          <p:spPr>
            <a:xfrm>
              <a:off x="3120889" y="2411898"/>
              <a:ext cx="357808"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effectLst/>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12</a:t>
              </a:r>
              <a:endParaRPr lang="cs-CZ" sz="2000" dirty="0">
                <a:effectLst/>
                <a:latin typeface="Times New Roman" panose="02020603050405020304" pitchFamily="18" charset="0"/>
                <a:ea typeface="Times New Roman" panose="02020603050405020304" pitchFamily="18" charset="0"/>
              </a:endParaRPr>
            </a:p>
          </p:txBody>
        </p:sp>
        <p:sp>
          <p:nvSpPr>
            <p:cNvPr id="51" name="TextovéPole 78">
              <a:extLst>
                <a:ext uri="{FF2B5EF4-FFF2-40B4-BE49-F238E27FC236}">
                  <a16:creationId xmlns:a16="http://schemas.microsoft.com/office/drawing/2014/main" id="{1265902A-0224-4C15-AFD3-D05BC5640CB6}"/>
                </a:ext>
              </a:extLst>
            </p:cNvPr>
            <p:cNvSpPr txBox="1"/>
            <p:nvPr/>
          </p:nvSpPr>
          <p:spPr>
            <a:xfrm>
              <a:off x="3352802" y="2411898"/>
              <a:ext cx="357808"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500" dirty="0">
                  <a:solidFill>
                    <a:srgbClr val="000000"/>
                  </a:solidFill>
                  <a:effectLst/>
                  <a:latin typeface="Times New Roman" panose="02020603050405020304" pitchFamily="18" charset="0"/>
                  <a:ea typeface="Cambria" panose="02040503050406030204" pitchFamily="18" charset="0"/>
                </a:rPr>
                <a:t>   </a:t>
              </a:r>
              <a:r>
                <a:rPr lang="cs-CZ" sz="2000" dirty="0">
                  <a:solidFill>
                    <a:srgbClr val="000000"/>
                  </a:solidFill>
                  <a:effectLst/>
                  <a:latin typeface="Times New Roman" panose="02020603050405020304" pitchFamily="18" charset="0"/>
                  <a:ea typeface="Cambria" panose="02040503050406030204" pitchFamily="18" charset="0"/>
                </a:rPr>
                <a:t>13</a:t>
              </a:r>
              <a:endParaRPr lang="cs-CZ" sz="2000" dirty="0">
                <a:effectLst/>
                <a:latin typeface="Times New Roman" panose="02020603050405020304" pitchFamily="18" charset="0"/>
                <a:ea typeface="Times New Roman" panose="02020603050405020304" pitchFamily="18" charset="0"/>
              </a:endParaRPr>
            </a:p>
          </p:txBody>
        </p:sp>
        <p:sp>
          <p:nvSpPr>
            <p:cNvPr id="52" name="TextovéPole 80">
              <a:extLst>
                <a:ext uri="{FF2B5EF4-FFF2-40B4-BE49-F238E27FC236}">
                  <a16:creationId xmlns:a16="http://schemas.microsoft.com/office/drawing/2014/main" id="{632F729A-9D4E-4393-A9EA-196280048A17}"/>
                </a:ext>
              </a:extLst>
            </p:cNvPr>
            <p:cNvSpPr txBox="1"/>
            <p:nvPr/>
          </p:nvSpPr>
          <p:spPr>
            <a:xfrm>
              <a:off x="0" y="0"/>
              <a:ext cx="457199"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i="1">
                  <a:solidFill>
                    <a:srgbClr val="000000"/>
                  </a:solidFill>
                  <a:effectLst/>
                  <a:latin typeface="Times New Roman" panose="02020603050405020304" pitchFamily="18" charset="0"/>
                  <a:ea typeface="Cambria" panose="02040503050406030204" pitchFamily="18" charset="0"/>
                </a:rPr>
                <a:t>TC</a:t>
              </a:r>
              <a:endParaRPr lang="cs-CZ" sz="2000">
                <a:effectLst/>
                <a:latin typeface="Times New Roman" panose="02020603050405020304" pitchFamily="18" charset="0"/>
                <a:ea typeface="Times New Roman" panose="02020603050405020304" pitchFamily="18" charset="0"/>
              </a:endParaRPr>
            </a:p>
          </p:txBody>
        </p:sp>
        <p:sp>
          <p:nvSpPr>
            <p:cNvPr id="53" name="TextovéPole 81">
              <a:extLst>
                <a:ext uri="{FF2B5EF4-FFF2-40B4-BE49-F238E27FC236}">
                  <a16:creationId xmlns:a16="http://schemas.microsoft.com/office/drawing/2014/main" id="{279CBB40-37E3-4ACF-B1F6-35524E4FDCCC}"/>
                </a:ext>
              </a:extLst>
            </p:cNvPr>
            <p:cNvSpPr txBox="1"/>
            <p:nvPr/>
          </p:nvSpPr>
          <p:spPr>
            <a:xfrm>
              <a:off x="3637722" y="2332384"/>
              <a:ext cx="457199" cy="33792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i="1">
                  <a:solidFill>
                    <a:srgbClr val="000000"/>
                  </a:solidFill>
                  <a:effectLst/>
                  <a:latin typeface="Times New Roman" panose="02020603050405020304" pitchFamily="18" charset="0"/>
                  <a:ea typeface="Cambria" panose="02040503050406030204" pitchFamily="18" charset="0"/>
                </a:rPr>
                <a:t>q</a:t>
              </a:r>
              <a:endParaRPr lang="cs-CZ" sz="2000">
                <a:effectLst/>
                <a:latin typeface="Times New Roman" panose="02020603050405020304" pitchFamily="18" charset="0"/>
                <a:ea typeface="Times New Roman" panose="02020603050405020304" pitchFamily="18" charset="0"/>
              </a:endParaRPr>
            </a:p>
          </p:txBody>
        </p:sp>
        <p:cxnSp>
          <p:nvCxnSpPr>
            <p:cNvPr id="54" name="Přímá spojnice 53">
              <a:extLst>
                <a:ext uri="{FF2B5EF4-FFF2-40B4-BE49-F238E27FC236}">
                  <a16:creationId xmlns:a16="http://schemas.microsoft.com/office/drawing/2014/main" id="{33EA5004-B032-40E5-974A-CC5051EF09F5}"/>
                </a:ext>
              </a:extLst>
            </p:cNvPr>
            <p:cNvCxnSpPr/>
            <p:nvPr/>
          </p:nvCxnSpPr>
          <p:spPr>
            <a:xfrm flipV="1">
              <a:off x="427383" y="410817"/>
              <a:ext cx="3356113" cy="154387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Přímá spojnice 54">
              <a:extLst>
                <a:ext uri="{FF2B5EF4-FFF2-40B4-BE49-F238E27FC236}">
                  <a16:creationId xmlns:a16="http://schemas.microsoft.com/office/drawing/2014/main" id="{743CBA51-C70F-4F30-84B5-1C895E748804}"/>
                </a:ext>
              </a:extLst>
            </p:cNvPr>
            <p:cNvCxnSpPr/>
            <p:nvPr/>
          </p:nvCxnSpPr>
          <p:spPr>
            <a:xfrm flipV="1">
              <a:off x="414131" y="722243"/>
              <a:ext cx="3375991" cy="10601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Přímá spojnice 55">
              <a:extLst>
                <a:ext uri="{FF2B5EF4-FFF2-40B4-BE49-F238E27FC236}">
                  <a16:creationId xmlns:a16="http://schemas.microsoft.com/office/drawing/2014/main" id="{06D5FA45-85F0-4D65-A114-007FDB71148F}"/>
                </a:ext>
              </a:extLst>
            </p:cNvPr>
            <p:cNvCxnSpPr/>
            <p:nvPr/>
          </p:nvCxnSpPr>
          <p:spPr>
            <a:xfrm flipV="1">
              <a:off x="424731" y="882015"/>
              <a:ext cx="3297600" cy="53280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Přímá spojnice 56">
              <a:extLst>
                <a:ext uri="{FF2B5EF4-FFF2-40B4-BE49-F238E27FC236}">
                  <a16:creationId xmlns:a16="http://schemas.microsoft.com/office/drawing/2014/main" id="{1AC41C16-E14E-4EAD-8064-4013B78A2A1F}"/>
                </a:ext>
              </a:extLst>
            </p:cNvPr>
            <p:cNvCxnSpPr/>
            <p:nvPr/>
          </p:nvCxnSpPr>
          <p:spPr>
            <a:xfrm flipV="1">
              <a:off x="1611591" y="735909"/>
              <a:ext cx="9525" cy="1555681"/>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46F1ECC8-ABFA-4F13-9977-F5B69DBF3745}"/>
                </a:ext>
              </a:extLst>
            </p:cNvPr>
            <p:cNvCxnSpPr/>
            <p:nvPr/>
          </p:nvCxnSpPr>
          <p:spPr>
            <a:xfrm flipV="1">
              <a:off x="2805970" y="770074"/>
              <a:ext cx="1036" cy="156230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9" name="TextovéPole 111">
              <a:extLst>
                <a:ext uri="{FF2B5EF4-FFF2-40B4-BE49-F238E27FC236}">
                  <a16:creationId xmlns:a16="http://schemas.microsoft.com/office/drawing/2014/main" id="{615B52BE-3913-4D12-AA91-7357CDD3A0A5}"/>
                </a:ext>
              </a:extLst>
            </p:cNvPr>
            <p:cNvSpPr txBox="1"/>
            <p:nvPr/>
          </p:nvSpPr>
          <p:spPr>
            <a:xfrm>
              <a:off x="861391" y="1901687"/>
              <a:ext cx="457199"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B</a:t>
              </a:r>
              <a:endParaRPr lang="cs-CZ" sz="2000">
                <a:effectLst/>
                <a:latin typeface="Times New Roman" panose="02020603050405020304" pitchFamily="18" charset="0"/>
                <a:ea typeface="Times New Roman" panose="02020603050405020304" pitchFamily="18" charset="0"/>
              </a:endParaRPr>
            </a:p>
          </p:txBody>
        </p:sp>
        <p:sp>
          <p:nvSpPr>
            <p:cNvPr id="60" name="TextovéPole 112">
              <a:extLst>
                <a:ext uri="{FF2B5EF4-FFF2-40B4-BE49-F238E27FC236}">
                  <a16:creationId xmlns:a16="http://schemas.microsoft.com/office/drawing/2014/main" id="{8DDA938B-9D9C-4E47-B77C-A7AB5C3662C4}"/>
                </a:ext>
              </a:extLst>
            </p:cNvPr>
            <p:cNvSpPr txBox="1"/>
            <p:nvPr/>
          </p:nvSpPr>
          <p:spPr>
            <a:xfrm>
              <a:off x="2083910" y="1904195"/>
              <a:ext cx="457199"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C</a:t>
              </a:r>
              <a:endParaRPr lang="cs-CZ" sz="2000">
                <a:effectLst/>
                <a:latin typeface="Times New Roman" panose="02020603050405020304" pitchFamily="18" charset="0"/>
                <a:ea typeface="Times New Roman" panose="02020603050405020304" pitchFamily="18" charset="0"/>
              </a:endParaRPr>
            </a:p>
          </p:txBody>
        </p:sp>
        <p:sp>
          <p:nvSpPr>
            <p:cNvPr id="61" name="TextovéPole 113">
              <a:extLst>
                <a:ext uri="{FF2B5EF4-FFF2-40B4-BE49-F238E27FC236}">
                  <a16:creationId xmlns:a16="http://schemas.microsoft.com/office/drawing/2014/main" id="{1D6CA446-7933-4763-BBA2-6972BEBA294B}"/>
                </a:ext>
              </a:extLst>
            </p:cNvPr>
            <p:cNvSpPr txBox="1"/>
            <p:nvPr/>
          </p:nvSpPr>
          <p:spPr>
            <a:xfrm>
              <a:off x="3233530" y="1901687"/>
              <a:ext cx="457199"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A</a:t>
              </a:r>
              <a:endParaRPr lang="cs-CZ" sz="2000">
                <a:effectLst/>
                <a:latin typeface="Times New Roman" panose="02020603050405020304" pitchFamily="18" charset="0"/>
                <a:ea typeface="Times New Roman" panose="02020603050405020304" pitchFamily="18" charset="0"/>
              </a:endParaRPr>
            </a:p>
          </p:txBody>
        </p:sp>
        <p:sp>
          <p:nvSpPr>
            <p:cNvPr id="62" name="TextovéPole 114">
              <a:extLst>
                <a:ext uri="{FF2B5EF4-FFF2-40B4-BE49-F238E27FC236}">
                  <a16:creationId xmlns:a16="http://schemas.microsoft.com/office/drawing/2014/main" id="{2FBFDD82-122C-4F52-993E-8EFA1DD58AC3}"/>
                </a:ext>
              </a:extLst>
            </p:cNvPr>
            <p:cNvSpPr txBox="1"/>
            <p:nvPr/>
          </p:nvSpPr>
          <p:spPr>
            <a:xfrm>
              <a:off x="3774020" y="722940"/>
              <a:ext cx="457199"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A</a:t>
              </a:r>
              <a:endParaRPr lang="cs-CZ" sz="2000">
                <a:effectLst/>
                <a:latin typeface="Times New Roman" panose="02020603050405020304" pitchFamily="18" charset="0"/>
                <a:ea typeface="Times New Roman" panose="02020603050405020304" pitchFamily="18" charset="0"/>
              </a:endParaRPr>
            </a:p>
          </p:txBody>
        </p:sp>
        <p:sp>
          <p:nvSpPr>
            <p:cNvPr id="63" name="TextovéPole 115">
              <a:extLst>
                <a:ext uri="{FF2B5EF4-FFF2-40B4-BE49-F238E27FC236}">
                  <a16:creationId xmlns:a16="http://schemas.microsoft.com/office/drawing/2014/main" id="{E2425C8E-7AA2-46DE-93E1-84DCDC4FB916}"/>
                </a:ext>
              </a:extLst>
            </p:cNvPr>
            <p:cNvSpPr txBox="1"/>
            <p:nvPr/>
          </p:nvSpPr>
          <p:spPr>
            <a:xfrm>
              <a:off x="3793898" y="225984"/>
              <a:ext cx="457199"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dirty="0">
                  <a:solidFill>
                    <a:srgbClr val="000000"/>
                  </a:solidFill>
                  <a:effectLst/>
                  <a:latin typeface="Times New Roman" panose="02020603050405020304" pitchFamily="18" charset="0"/>
                  <a:ea typeface="Cambria" panose="02040503050406030204" pitchFamily="18" charset="0"/>
                </a:rPr>
                <a:t>B</a:t>
              </a:r>
              <a:endParaRPr lang="cs-CZ" sz="2000" dirty="0">
                <a:effectLst/>
                <a:latin typeface="Times New Roman" panose="02020603050405020304" pitchFamily="18" charset="0"/>
                <a:ea typeface="Times New Roman" panose="02020603050405020304" pitchFamily="18" charset="0"/>
              </a:endParaRPr>
            </a:p>
          </p:txBody>
        </p:sp>
        <p:sp>
          <p:nvSpPr>
            <p:cNvPr id="64" name="TextovéPole 116">
              <a:extLst>
                <a:ext uri="{FF2B5EF4-FFF2-40B4-BE49-F238E27FC236}">
                  <a16:creationId xmlns:a16="http://schemas.microsoft.com/office/drawing/2014/main" id="{F1F1B2A1-6F73-41D7-A698-FBCD0F3D2534}"/>
                </a:ext>
              </a:extLst>
            </p:cNvPr>
            <p:cNvSpPr txBox="1"/>
            <p:nvPr/>
          </p:nvSpPr>
          <p:spPr>
            <a:xfrm>
              <a:off x="3780646" y="557288"/>
              <a:ext cx="457199" cy="2716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cs-CZ" sz="2000">
                  <a:solidFill>
                    <a:srgbClr val="000000"/>
                  </a:solidFill>
                  <a:effectLst/>
                  <a:latin typeface="Times New Roman" panose="02020603050405020304" pitchFamily="18" charset="0"/>
                  <a:ea typeface="Cambria" panose="02040503050406030204" pitchFamily="18" charset="0"/>
                </a:rPr>
                <a:t>C</a:t>
              </a:r>
              <a:endParaRPr lang="cs-CZ" sz="2000">
                <a:effectLst/>
                <a:latin typeface="Times New Roman" panose="02020603050405020304" pitchFamily="18" charset="0"/>
                <a:ea typeface="Times New Roman" panose="02020603050405020304" pitchFamily="18" charset="0"/>
              </a:endParaRPr>
            </a:p>
          </p:txBody>
        </p:sp>
      </p:grpSp>
      <p:sp>
        <p:nvSpPr>
          <p:cNvPr id="65" name="Zástupný symbol pro zápatí 1">
            <a:extLst>
              <a:ext uri="{FF2B5EF4-FFF2-40B4-BE49-F238E27FC236}">
                <a16:creationId xmlns:a16="http://schemas.microsoft.com/office/drawing/2014/main" id="{67F0EDF5-7C3F-4FA1-A130-DB35BD3332CA}"/>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1998199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29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976506"/>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Multiple criteria evaluation of alternatives</a:t>
                </a:r>
              </a:p>
              <a:p>
                <a:pPr marL="896400" lvl="1" indent="-284400">
                  <a:lnSpc>
                    <a:spcPct val="110000"/>
                  </a:lnSpc>
                </a:pPr>
                <a:r>
                  <a:rPr lang="en-US" dirty="0"/>
                  <a:t>Locations are evaluated in terms of several criteria.</a:t>
                </a:r>
              </a:p>
              <a:p>
                <a:pPr marL="896400" lvl="1" indent="-284400">
                  <a:lnSpc>
                    <a:spcPct val="110000"/>
                  </a:lnSpc>
                </a:pPr>
                <a:r>
                  <a:rPr lang="en-US" dirty="0"/>
                  <a:t>Weighted Sum Approach (WSA):</a:t>
                </a:r>
              </a:p>
              <a:p>
                <a:pPr marL="1278000" lvl="1" indent="-284400">
                  <a:lnSpc>
                    <a:spcPct val="110000"/>
                  </a:lnSpc>
                </a:pPr>
                <a:r>
                  <a:rPr lang="en-US" dirty="0"/>
                  <a:t>Evaluation of </a:t>
                </a:r>
                <a:r>
                  <a:rPr lang="en-US" sz="1700" i="1" dirty="0" err="1">
                    <a:latin typeface="Times New Roman" panose="02020603050405020304" pitchFamily="18" charset="0"/>
                    <a:cs typeface="Times New Roman" panose="02020603050405020304" pitchFamily="18" charset="0"/>
                  </a:rPr>
                  <a:t>i</a:t>
                </a:r>
                <a:r>
                  <a:rPr lang="en-US" dirty="0"/>
                  <a:t>–</a:t>
                </a:r>
                <a:r>
                  <a:rPr lang="en-US" dirty="0" err="1"/>
                  <a:t>th</a:t>
                </a:r>
                <a:r>
                  <a:rPr lang="en-US" dirty="0"/>
                  <a:t> alternative according to</a:t>
                </a:r>
                <a:r>
                  <a:rPr lang="en-US" sz="1700" i="1" dirty="0">
                    <a:latin typeface="Times New Roman" panose="02020603050405020304" pitchFamily="18" charset="0"/>
                    <a:cs typeface="Times New Roman" panose="02020603050405020304" pitchFamily="18" charset="0"/>
                  </a:rPr>
                  <a:t> j</a:t>
                </a:r>
                <a:r>
                  <a:rPr lang="en-US" dirty="0"/>
                  <a:t>–</a:t>
                </a:r>
                <a:r>
                  <a:rPr lang="en-US" dirty="0" err="1"/>
                  <a:t>th</a:t>
                </a:r>
                <a:r>
                  <a:rPr lang="en-US" dirty="0"/>
                  <a:t> criterion: </a:t>
                </a:r>
              </a:p>
              <a:p>
                <a:pPr marL="1062000" lvl="1" indent="0">
                  <a:lnSpc>
                    <a:spcPct val="110000"/>
                  </a:lnSpc>
                  <a:buNone/>
                </a:pPr>
                <a:r>
                  <a:rPr lang="en-US" sz="1600" dirty="0"/>
                  <a:t>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𝑦</m:t>
                        </m:r>
                      </m:e>
                      <m:sub>
                        <m:r>
                          <a:rPr lang="en-US" sz="1700" i="1" smtClean="0">
                            <a:latin typeface="Cambria Math" panose="02040503050406030204" pitchFamily="18" charset="0"/>
                          </a:rPr>
                          <m:t>𝑖𝑗</m:t>
                        </m:r>
                        <m:r>
                          <a:rPr lang="en-US" sz="1700" b="0" i="1" smtClean="0">
                            <a:latin typeface="Cambria Math" panose="02040503050406030204" pitchFamily="18" charset="0"/>
                          </a:rPr>
                          <m:t> </m:t>
                        </m:r>
                      </m:sub>
                    </m:sSub>
                  </m:oMath>
                </a14:m>
                <a:r>
                  <a:rPr lang="en-US" sz="1700" dirty="0">
                    <a:latin typeface="Times New Roman" panose="02020603050405020304" pitchFamily="18" charset="0"/>
                    <a:ea typeface="Times New Roman" panose="02020603050405020304" pitchFamily="18" charset="0"/>
                    <a:cs typeface="Times New Roman" panose="02020603050405020304" pitchFamily="18" charset="0"/>
                  </a:rPr>
                  <a:t> for </a:t>
                </a:r>
                <a14:m>
                  <m:oMath xmlns:m="http://schemas.openxmlformats.org/officeDocument/2006/math">
                    <m:r>
                      <a:rPr lang="en-US" sz="1700" i="1" smtClean="0">
                        <a:latin typeface="Cambria Math" panose="02040503050406030204" pitchFamily="18" charset="0"/>
                      </a:rPr>
                      <m:t>𝑖</m:t>
                    </m:r>
                    <m:r>
                      <a:rPr lang="en-US" sz="1700" i="1" smtClean="0">
                        <a:latin typeface="Cambria Math" panose="02040503050406030204" pitchFamily="18" charset="0"/>
                      </a:rPr>
                      <m:t>=1,2,…,</m:t>
                    </m:r>
                    <m:r>
                      <a:rPr lang="en-US" sz="1700" i="1" smtClean="0">
                        <a:latin typeface="Cambria Math" panose="02040503050406030204" pitchFamily="18" charset="0"/>
                      </a:rPr>
                      <m:t>𝑛</m:t>
                    </m:r>
                    <m:r>
                      <a:rPr lang="en-US" sz="1700" i="1" smtClean="0">
                        <a:latin typeface="Cambria Math" panose="02040503050406030204" pitchFamily="18" charset="0"/>
                      </a:rPr>
                      <m:t>;</m:t>
                    </m:r>
                    <m:r>
                      <a:rPr lang="en-US" sz="1700" i="1" smtClean="0">
                        <a:latin typeface="Cambria Math" panose="02040503050406030204" pitchFamily="18" charset="0"/>
                      </a:rPr>
                      <m:t>𝑗</m:t>
                    </m:r>
                    <m:r>
                      <a:rPr lang="en-US" sz="1700" i="1" smtClean="0">
                        <a:latin typeface="Cambria Math" panose="02040503050406030204" pitchFamily="18" charset="0"/>
                      </a:rPr>
                      <m:t>=1,2,…,</m:t>
                    </m:r>
                    <m:r>
                      <a:rPr lang="en-US" sz="1700" i="1" smtClean="0">
                        <a:latin typeface="Cambria Math" panose="02040503050406030204" pitchFamily="18" charset="0"/>
                      </a:rPr>
                      <m:t>𝑘</m:t>
                    </m:r>
                    <m:r>
                      <a:rPr lang="en-US" sz="1700" i="1" smtClean="0">
                        <a:latin typeface="Cambria Math" panose="02040503050406030204" pitchFamily="18" charset="0"/>
                      </a:rPr>
                      <m:t>.</m:t>
                    </m:r>
                  </m:oMath>
                </a14:m>
                <a:r>
                  <a:rPr lang="en-US" sz="1700" dirty="0">
                    <a:latin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ea typeface="Times New Roman" panose="02020603050405020304" pitchFamily="18" charset="0"/>
                  <a:cs typeface="Times New Roman" panose="02020603050405020304" pitchFamily="18" charset="0"/>
                </a:endParaRPr>
              </a:p>
              <a:p>
                <a:pPr marL="1278000" lvl="1" indent="-284400">
                  <a:lnSpc>
                    <a:spcPct val="110000"/>
                  </a:lnSpc>
                </a:pPr>
                <a:r>
                  <a:rPr lang="en-US" dirty="0"/>
                  <a:t>Weight of </a:t>
                </a:r>
                <a:r>
                  <a:rPr lang="en-US" sz="1700" i="1" dirty="0">
                    <a:latin typeface="Times New Roman" panose="02020603050405020304" pitchFamily="18" charset="0"/>
                    <a:cs typeface="Times New Roman" panose="02020603050405020304" pitchFamily="18" charset="0"/>
                  </a:rPr>
                  <a:t>j</a:t>
                </a:r>
                <a:r>
                  <a:rPr lang="en-US" dirty="0"/>
                  <a:t>–</a:t>
                </a:r>
                <a:r>
                  <a:rPr lang="en-US" dirty="0" err="1"/>
                  <a:t>th</a:t>
                </a:r>
                <a:r>
                  <a:rPr lang="en-US" dirty="0"/>
                  <a:t> criterion:</a:t>
                </a:r>
              </a:p>
              <a:p>
                <a:pPr marL="1062000" lvl="1" indent="0">
                  <a:lnSpc>
                    <a:spcPct val="110000"/>
                  </a:lnSpc>
                  <a:buNone/>
                </a:pPr>
                <a:r>
                  <a:rPr lang="en-US" sz="1700" dirty="0"/>
                  <a:t>	</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𝑣</m:t>
                        </m:r>
                      </m:e>
                      <m:sub>
                        <m:r>
                          <a:rPr lang="en-US" sz="1700" i="1" smtClean="0">
                            <a:latin typeface="Cambria Math" panose="02040503050406030204" pitchFamily="18" charset="0"/>
                          </a:rPr>
                          <m:t>𝑗</m:t>
                        </m:r>
                        <m:r>
                          <a:rPr lang="en-US" sz="1700" i="1" smtClean="0">
                            <a:latin typeface="Cambria Math" panose="02040503050406030204" pitchFamily="18" charset="0"/>
                          </a:rPr>
                          <m:t> </m:t>
                        </m:r>
                      </m:sub>
                    </m:sSub>
                    <m:r>
                      <a:rPr lang="en-US" sz="1700" b="0" i="1" smtClean="0">
                        <a:latin typeface="Cambria Math" panose="02040503050406030204" pitchFamily="18" charset="0"/>
                      </a:rPr>
                      <m:t>&gt;0</m:t>
                    </m:r>
                  </m:oMath>
                </a14:m>
                <a:r>
                  <a:rPr lang="en-US" sz="1700" dirty="0">
                    <a:latin typeface="Times New Roman" panose="02020603050405020304" pitchFamily="18" charset="0"/>
                    <a:ea typeface="Times New Roman" panose="02020603050405020304" pitchFamily="18" charset="0"/>
                    <a:cs typeface="Times New Roman" panose="02020603050405020304" pitchFamily="18" charset="0"/>
                  </a:rPr>
                  <a:t>  for </a:t>
                </a:r>
                <a14:m>
                  <m:oMath xmlns:m="http://schemas.openxmlformats.org/officeDocument/2006/math">
                    <m:r>
                      <a:rPr lang="en-US" sz="1700" i="1" smtClean="0">
                        <a:latin typeface="Cambria Math" panose="02040503050406030204" pitchFamily="18" charset="0"/>
                      </a:rPr>
                      <m:t>𝑗</m:t>
                    </m:r>
                    <m:r>
                      <a:rPr lang="en-US" sz="1700" i="1" smtClean="0">
                        <a:latin typeface="Cambria Math" panose="02040503050406030204" pitchFamily="18" charset="0"/>
                      </a:rPr>
                      <m:t>=1,2,…,</m:t>
                    </m:r>
                    <m:r>
                      <a:rPr lang="en-US" sz="1700" i="1" smtClean="0">
                        <a:latin typeface="Cambria Math" panose="02040503050406030204" pitchFamily="18" charset="0"/>
                      </a:rPr>
                      <m:t>𝑘</m:t>
                    </m:r>
                  </m:oMath>
                </a14:m>
                <a:r>
                  <a:rPr lang="en-US" sz="17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pPr marL="1346400" lvl="1" indent="-284400">
                  <a:lnSpc>
                    <a:spcPct val="110000"/>
                  </a:lnSpc>
                </a:pPr>
                <a:endParaRPr lang="en-US" dirty="0"/>
              </a:p>
              <a:p>
                <a:pPr marL="1346400" lvl="1" indent="-284400">
                  <a:lnSpc>
                    <a:spcPct val="110000"/>
                  </a:lnSpc>
                </a:pPr>
                <a:endParaRPr lang="en-US" dirty="0"/>
              </a:p>
              <a:p>
                <a:pPr marL="1346400" lvl="1" indent="-284400">
                  <a:lnSpc>
                    <a:spcPct val="110000"/>
                  </a:lnSpc>
                </a:pPr>
                <a:endParaRPr lang="en-US" dirty="0"/>
              </a:p>
              <a:p>
                <a:pPr marL="1278000" lvl="1" indent="-284400">
                  <a:lnSpc>
                    <a:spcPct val="110000"/>
                  </a:lnSpc>
                </a:pPr>
                <a:r>
                  <a:rPr lang="en-US" dirty="0"/>
                  <a:t>Weighted sum:</a:t>
                </a:r>
              </a:p>
              <a:p>
                <a:pPr marL="1346400" lvl="1" indent="-284400">
                  <a:lnSpc>
                    <a:spcPct val="110000"/>
                  </a:lnSpc>
                </a:pPr>
                <a:endParaRPr lang="en-US"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8" y="1647546"/>
                <a:ext cx="11317006" cy="3976506"/>
              </a:xfrm>
              <a:blipFill>
                <a:blip r:embed="rId2"/>
                <a:stretch>
                  <a:fillRect l="-216" t="-306"/>
                </a:stretch>
              </a:blipFill>
            </p:spPr>
            <p:txBody>
              <a:bodyPr/>
              <a:lstStyle/>
              <a:p>
                <a:r>
                  <a:rPr lang="cs-CZ">
                    <a:noFill/>
                  </a:rPr>
                  <a:t> </a:t>
                </a:r>
              </a:p>
            </p:txBody>
          </p:sp>
        </mc:Fallback>
      </mc:AlternateContent>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DCC6B687-DA0D-4142-8654-F551C0F30C42}"/>
                  </a:ext>
                </a:extLst>
              </p:cNvPr>
              <p:cNvSpPr/>
              <p:nvPr/>
            </p:nvSpPr>
            <p:spPr>
              <a:xfrm>
                <a:off x="2215955" y="4110678"/>
                <a:ext cx="3255956" cy="862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smtClean="0">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𝑘</m:t>
                          </m:r>
                        </m:sup>
                        <m:e>
                          <m:sSub>
                            <m:sSubPr>
                              <m:ctrlPr>
                                <a:rPr lang="cs-CZ" sz="1700" i="1">
                                  <a:latin typeface="Cambria Math" panose="02040503050406030204" pitchFamily="18" charset="0"/>
                                </a:rPr>
                              </m:ctrlPr>
                            </m:sSubPr>
                            <m:e>
                              <m:r>
                                <a:rPr lang="cs-CZ" sz="1700" i="1">
                                  <a:latin typeface="Cambria Math" panose="02040503050406030204" pitchFamily="18" charset="0"/>
                                </a:rPr>
                                <m:t>𝑣</m:t>
                              </m:r>
                            </m:e>
                            <m:sub>
                              <m:r>
                                <a:rPr lang="cs-CZ" sz="1700" i="1">
                                  <a:latin typeface="Cambria Math" panose="02040503050406030204" pitchFamily="18" charset="0"/>
                                </a:rPr>
                                <m:t>𝑗</m:t>
                              </m:r>
                            </m:sub>
                          </m:sSub>
                        </m:e>
                      </m:nary>
                      <m:r>
                        <a:rPr lang="cs-CZ" sz="1700" i="0">
                          <a:latin typeface="Cambria Math" panose="02040503050406030204" pitchFamily="18" charset="0"/>
                        </a:rPr>
                        <m:t>=1</m:t>
                      </m:r>
                      <m:r>
                        <a:rPr lang="cs-CZ" sz="1700" b="0" i="0" smtClean="0">
                          <a:latin typeface="Cambria Math" panose="02040503050406030204" pitchFamily="18" charset="0"/>
                        </a:rPr>
                        <m:t> </m:t>
                      </m:r>
                      <m:d>
                        <m:dPr>
                          <m:ctrlPr>
                            <a:rPr lang="cs-CZ" sz="1700" b="0" i="1" smtClean="0">
                              <a:latin typeface="Cambria Math" panose="02040503050406030204" pitchFamily="18" charset="0"/>
                            </a:rPr>
                          </m:ctrlPr>
                        </m:dPr>
                        <m:e>
                          <m:r>
                            <m:rPr>
                              <m:sty m:val="p"/>
                            </m:rPr>
                            <a:rPr lang="cs-CZ" sz="1700" b="0" i="0" smtClean="0">
                              <a:latin typeface="Cambria Math" panose="02040503050406030204" pitchFamily="18" charset="0"/>
                            </a:rPr>
                            <m:t>normalized</m:t>
                          </m:r>
                          <m:r>
                            <a:rPr lang="cs-CZ" sz="1700" b="0" i="0" smtClean="0">
                              <a:latin typeface="Cambria Math" panose="02040503050406030204" pitchFamily="18" charset="0"/>
                            </a:rPr>
                            <m:t> </m:t>
                          </m:r>
                          <m:r>
                            <m:rPr>
                              <m:sty m:val="p"/>
                            </m:rPr>
                            <a:rPr lang="cs-CZ" sz="1700" b="0" i="0" smtClean="0">
                              <a:latin typeface="Cambria Math" panose="02040503050406030204" pitchFamily="18" charset="0"/>
                            </a:rPr>
                            <m:t>weights</m:t>
                          </m:r>
                        </m:e>
                      </m:d>
                      <m:r>
                        <a:rPr lang="cs-CZ" sz="1700" b="0" i="0" smtClean="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DCC6B687-DA0D-4142-8654-F551C0F30C42}"/>
                  </a:ext>
                </a:extLst>
              </p:cNvPr>
              <p:cNvSpPr>
                <a:spLocks noRot="1" noChangeAspect="1" noMove="1" noResize="1" noEditPoints="1" noAdjustHandles="1" noChangeArrowheads="1" noChangeShapeType="1" noTextEdit="1"/>
              </p:cNvSpPr>
              <p:nvPr/>
            </p:nvSpPr>
            <p:spPr>
              <a:xfrm>
                <a:off x="2215955" y="4110678"/>
                <a:ext cx="3255956" cy="862800"/>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3F24126B-581C-4225-BF9A-3B3E8DFB295D}"/>
                  </a:ext>
                </a:extLst>
              </p:cNvPr>
              <p:cNvSpPr/>
              <p:nvPr/>
            </p:nvSpPr>
            <p:spPr>
              <a:xfrm>
                <a:off x="2215955" y="5359962"/>
                <a:ext cx="3169329" cy="862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rPr>
                          </m:ctrlPr>
                        </m:sSubPr>
                        <m:e>
                          <m:r>
                            <a:rPr lang="cs-CZ" sz="1700" i="1">
                              <a:latin typeface="Cambria Math" panose="02040503050406030204" pitchFamily="18" charset="0"/>
                            </a:rPr>
                            <m:t>𝑢</m:t>
                          </m:r>
                        </m:e>
                        <m:sub>
                          <m:r>
                            <a:rPr lang="cs-CZ" sz="1700" i="1">
                              <a:latin typeface="Cambria Math" panose="02040503050406030204" pitchFamily="18" charset="0"/>
                            </a:rPr>
                            <m:t>𝑖</m:t>
                          </m:r>
                        </m:sub>
                      </m:sSub>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𝑘</m:t>
                          </m:r>
                        </m:sup>
                        <m:e>
                          <m:sSub>
                            <m:sSubPr>
                              <m:ctrlPr>
                                <a:rPr lang="cs-CZ" sz="1700" i="1">
                                  <a:latin typeface="Cambria Math" panose="02040503050406030204" pitchFamily="18" charset="0"/>
                                </a:rPr>
                              </m:ctrlPr>
                            </m:sSubPr>
                            <m:e>
                              <m:r>
                                <a:rPr lang="cs-CZ" sz="1700" i="1">
                                  <a:latin typeface="Cambria Math" panose="02040503050406030204" pitchFamily="18" charset="0"/>
                                </a:rPr>
                                <m:t>𝑣</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𝑦</m:t>
                              </m:r>
                            </m:e>
                            <m:sub>
                              <m:r>
                                <a:rPr lang="cs-CZ" sz="1700" i="1">
                                  <a:latin typeface="Cambria Math" panose="02040503050406030204" pitchFamily="18" charset="0"/>
                                </a:rPr>
                                <m:t>𝑖𝑗</m:t>
                              </m:r>
                            </m:sub>
                          </m:sSub>
                        </m:e>
                      </m:nary>
                      <m:r>
                        <a:rPr lang="cs-CZ" sz="1700" i="0">
                          <a:latin typeface="Cambria Math" panose="02040503050406030204" pitchFamily="18" charset="0"/>
                        </a:rPr>
                        <m:t>  </m:t>
                      </m:r>
                      <m:r>
                        <m:rPr>
                          <m:nor/>
                        </m:rPr>
                        <a:rPr lang="cs-CZ" sz="1700" b="0" i="0" smtClean="0">
                          <a:latin typeface="Cambria Math" panose="02040503050406030204" pitchFamily="18" charset="0"/>
                        </a:rPr>
                        <m:t>for</m:t>
                      </m:r>
                      <m:r>
                        <m:rPr>
                          <m:nor/>
                        </m:rPr>
                        <a:rPr lang="cs-CZ" sz="1700" b="0" i="0" smtClean="0">
                          <a:latin typeface="Cambria Math" panose="02040503050406030204" pitchFamily="18" charset="0"/>
                        </a:rPr>
                        <m:t>  </m:t>
                      </m:r>
                      <m:r>
                        <a:rPr lang="cs-CZ" sz="1700" i="1">
                          <a:latin typeface="Cambria Math" panose="02040503050406030204" pitchFamily="18" charset="0"/>
                        </a:rPr>
                        <m:t>𝑖</m:t>
                      </m:r>
                      <m:r>
                        <a:rPr lang="cs-CZ" sz="1700" i="0">
                          <a:latin typeface="Cambria Math" panose="02040503050406030204" pitchFamily="18" charset="0"/>
                        </a:rPr>
                        <m:t>=1,2,…,</m:t>
                      </m:r>
                      <m:r>
                        <a:rPr lang="cs-CZ" sz="1700" i="1">
                          <a:latin typeface="Cambria Math" panose="02040503050406030204" pitchFamily="18" charset="0"/>
                        </a:rPr>
                        <m:t>𝑛</m:t>
                      </m:r>
                      <m:r>
                        <a:rPr lang="cs-CZ" sz="1700" i="0">
                          <a:latin typeface="Cambria Math" panose="02040503050406030204" pitchFamily="18" charset="0"/>
                        </a:rPr>
                        <m:t>.</m:t>
                      </m:r>
                    </m:oMath>
                  </m:oMathPara>
                </a14:m>
                <a:endParaRPr lang="cs-CZ" sz="1700" dirty="0"/>
              </a:p>
            </p:txBody>
          </p:sp>
        </mc:Choice>
        <mc:Fallback xmlns="">
          <p:sp>
            <p:nvSpPr>
              <p:cNvPr id="14" name="Obdélník 13">
                <a:extLst>
                  <a:ext uri="{FF2B5EF4-FFF2-40B4-BE49-F238E27FC236}">
                    <a16:creationId xmlns:a16="http://schemas.microsoft.com/office/drawing/2014/main" id="{3F24126B-581C-4225-BF9A-3B3E8DFB295D}"/>
                  </a:ext>
                </a:extLst>
              </p:cNvPr>
              <p:cNvSpPr>
                <a:spLocks noRot="1" noChangeAspect="1" noMove="1" noResize="1" noEditPoints="1" noAdjustHandles="1" noChangeArrowheads="1" noChangeShapeType="1" noTextEdit="1"/>
              </p:cNvSpPr>
              <p:nvPr/>
            </p:nvSpPr>
            <p:spPr>
              <a:xfrm>
                <a:off x="2215955" y="5359962"/>
                <a:ext cx="3169329" cy="862800"/>
              </a:xfrm>
              <a:prstGeom prst="rect">
                <a:avLst/>
              </a:prstGeom>
              <a:blipFill>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54395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a:xfrm>
            <a:off x="444500" y="2973322"/>
            <a:ext cx="6535739" cy="1217677"/>
          </a:xfrm>
        </p:spPr>
        <p:txBody>
          <a:bodyPr>
            <a:normAutofit fontScale="90000"/>
          </a:bodyPr>
          <a:lstStyle/>
          <a:p>
            <a:r>
              <a:rPr lang="en-US" dirty="0"/>
              <a:t>Basic terminology of</a:t>
            </a:r>
            <a:br>
              <a:rPr lang="en-US" dirty="0"/>
            </a:br>
            <a:r>
              <a:rPr lang="en-US" dirty="0"/>
              <a:t>production systems</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dirty="0"/>
              <a:t>1</a:t>
            </a:r>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cs-CZ" dirty="0"/>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cs-CZ" smtClean="0"/>
              <a:t>3</a:t>
            </a:fld>
            <a:endParaRPr lang="cs-CZ" dirty="0"/>
          </a:p>
        </p:txBody>
      </p:sp>
      <p:pic>
        <p:nvPicPr>
          <p:cNvPr id="54" name="Zástupný symbol obrázku 53">
            <a:extLst>
              <a:ext uri="{FF2B5EF4-FFF2-40B4-BE49-F238E27FC236}">
                <a16:creationId xmlns:a16="http://schemas.microsoft.com/office/drawing/2014/main" id="{6121677C-F0FE-4F2B-A6CD-10CF30E19C98}"/>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1686" r="11686"/>
          <a:stretch/>
        </p:blipFill>
        <p:spPr>
          <a:xfrm>
            <a:off x="7749459" y="0"/>
            <a:ext cx="4442541" cy="6180138"/>
          </a:xfrm>
        </p:spPr>
      </p:pic>
    </p:spTree>
    <p:extLst>
      <p:ext uri="{BB962C8B-B14F-4D97-AF65-F5344CB8AC3E}">
        <p14:creationId xmlns:p14="http://schemas.microsoft.com/office/powerpoint/2010/main" val="2214447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976506"/>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Multiple criteria evaluation of alternatives</a:t>
            </a:r>
          </a:p>
          <a:p>
            <a:pPr marL="896400" lvl="1" indent="-284400">
              <a:lnSpc>
                <a:spcPct val="110000"/>
              </a:lnSpc>
            </a:pPr>
            <a:r>
              <a:rPr lang="en-US" dirty="0"/>
              <a:t>Example</a:t>
            </a:r>
          </a:p>
          <a:p>
            <a:pPr marL="1278000" lvl="1" indent="-284400">
              <a:lnSpc>
                <a:spcPct val="110000"/>
              </a:lnSpc>
            </a:pPr>
            <a:r>
              <a:rPr lang="en-US" dirty="0"/>
              <a:t>Three potential locations for the new facility are given: A, B and C. Each option is evaluated according to seven criteria. The table shows the scores for each option according to the criteria and the weight of the criteria. The company is to select the location with the highest multi-criteria score.</a:t>
            </a:r>
          </a:p>
          <a:p>
            <a:pPr marL="1346400" lvl="1" indent="-284400">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graphicFrame>
            <p:nvGraphicFramePr>
              <p:cNvPr id="11" name="Tabulka 10">
                <a:extLst>
                  <a:ext uri="{FF2B5EF4-FFF2-40B4-BE49-F238E27FC236}">
                    <a16:creationId xmlns:a16="http://schemas.microsoft.com/office/drawing/2014/main" id="{624A4EA0-1654-4040-AC8E-C2EAC4549549}"/>
                  </a:ext>
                </a:extLst>
              </p:cNvPr>
              <p:cNvGraphicFramePr>
                <a:graphicFrameLocks noGrp="1"/>
              </p:cNvGraphicFramePr>
              <p:nvPr>
                <p:extLst>
                  <p:ext uri="{D42A27DB-BD31-4B8C-83A1-F6EECF244321}">
                    <p14:modId xmlns:p14="http://schemas.microsoft.com/office/powerpoint/2010/main" val="3713346580"/>
                  </p:ext>
                </p:extLst>
              </p:nvPr>
            </p:nvGraphicFramePr>
            <p:xfrm>
              <a:off x="1803639" y="3294924"/>
              <a:ext cx="7619600" cy="1503680"/>
            </p:xfrm>
            <a:graphic>
              <a:graphicData uri="http://schemas.openxmlformats.org/drawingml/2006/table">
                <a:tbl>
                  <a:tblPr firstRow="1" firstCol="1" bandRow="1"/>
                  <a:tblGrid>
                    <a:gridCol w="1201248">
                      <a:extLst>
                        <a:ext uri="{9D8B030D-6E8A-4147-A177-3AD203B41FA5}">
                          <a16:colId xmlns:a16="http://schemas.microsoft.com/office/drawing/2014/main" val="631150044"/>
                        </a:ext>
                      </a:extLst>
                    </a:gridCol>
                    <a:gridCol w="1133065">
                      <a:extLst>
                        <a:ext uri="{9D8B030D-6E8A-4147-A177-3AD203B41FA5}">
                          <a16:colId xmlns:a16="http://schemas.microsoft.com/office/drawing/2014/main" val="3986197535"/>
                        </a:ext>
                      </a:extLst>
                    </a:gridCol>
                    <a:gridCol w="764087">
                      <a:extLst>
                        <a:ext uri="{9D8B030D-6E8A-4147-A177-3AD203B41FA5}">
                          <a16:colId xmlns:a16="http://schemas.microsoft.com/office/drawing/2014/main" val="3900226312"/>
                        </a:ext>
                      </a:extLst>
                    </a:gridCol>
                    <a:gridCol w="1023745">
                      <a:extLst>
                        <a:ext uri="{9D8B030D-6E8A-4147-A177-3AD203B41FA5}">
                          <a16:colId xmlns:a16="http://schemas.microsoft.com/office/drawing/2014/main" val="3366630032"/>
                        </a:ext>
                      </a:extLst>
                    </a:gridCol>
                    <a:gridCol w="881255">
                      <a:extLst>
                        <a:ext uri="{9D8B030D-6E8A-4147-A177-3AD203B41FA5}">
                          <a16:colId xmlns:a16="http://schemas.microsoft.com/office/drawing/2014/main" val="2485543520"/>
                        </a:ext>
                      </a:extLst>
                    </a:gridCol>
                    <a:gridCol w="1047959">
                      <a:extLst>
                        <a:ext uri="{9D8B030D-6E8A-4147-A177-3AD203B41FA5}">
                          <a16:colId xmlns:a16="http://schemas.microsoft.com/office/drawing/2014/main" val="1010135923"/>
                        </a:ext>
                      </a:extLst>
                    </a:gridCol>
                    <a:gridCol w="653841">
                      <a:extLst>
                        <a:ext uri="{9D8B030D-6E8A-4147-A177-3AD203B41FA5}">
                          <a16:colId xmlns:a16="http://schemas.microsoft.com/office/drawing/2014/main" val="2374670518"/>
                        </a:ext>
                      </a:extLst>
                    </a:gridCol>
                    <a:gridCol w="914400">
                      <a:extLst>
                        <a:ext uri="{9D8B030D-6E8A-4147-A177-3AD203B41FA5}">
                          <a16:colId xmlns:a16="http://schemas.microsoft.com/office/drawing/2014/main" val="2709719526"/>
                        </a:ext>
                      </a:extLst>
                    </a:gridCol>
                  </a:tblGrid>
                  <a:tr h="189901">
                    <a:tc gridSpan="8">
                      <a:txBody>
                        <a:bodyPr/>
                        <a:lstStyle/>
                        <a:p>
                          <a:pPr algn="l">
                            <a:spcAft>
                              <a:spcPts val="20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16073655"/>
                      </a:ext>
                    </a:extLst>
                  </a:tr>
                  <a:tr h="21463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Location</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Material</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Wages</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Water</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Transport</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Climate</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Taxes</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14:m>
                            <m:oMathPara xmlns:m="http://schemas.openxmlformats.org/officeDocument/2006/math">
                              <m:oMathParaPr>
                                <m:jc m:val="centerGroup"/>
                              </m:oMathParaPr>
                              <m:oMath xmlns:m="http://schemas.openxmlformats.org/officeDocument/2006/math">
                                <m:sSub>
                                  <m:sSubPr>
                                    <m:ctrlPr>
                                      <a:rPr lang="en-US" sz="1700" i="1" noProof="0"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noProof="0" smtClean="0">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1700" i="1" noProof="0" smtClean="0">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en-US" sz="17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155892"/>
                      </a:ext>
                    </a:extLst>
                  </a:tr>
                  <a:tr h="207645">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A</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100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80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50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40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45301977"/>
                      </a:ext>
                    </a:extLst>
                  </a:tr>
                  <a:tr h="207645">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B</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80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90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70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40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72</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67792838"/>
                      </a:ext>
                    </a:extLst>
                  </a:tr>
                  <a:tr h="21463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C</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50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70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80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80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50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70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69</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2653862"/>
                      </a:ext>
                    </a:extLst>
                  </a:tr>
                  <a:tr h="21463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Weights</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0,10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0,05</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0,40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0,10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0,20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0,15</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dirty="0">
                              <a:effectLst/>
                              <a:latin typeface="Arial" panose="020B0604020202020204" pitchFamily="34" charset="0"/>
                              <a:ea typeface="Calibri" panose="020F0502020204030204" pitchFamily="34" charset="0"/>
                              <a:cs typeface="Arial" panose="020B0604020202020204" pitchFamily="34" charset="0"/>
                            </a:rPr>
                            <a:t> </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98658980"/>
                      </a:ext>
                    </a:extLst>
                  </a:tr>
                </a:tbl>
              </a:graphicData>
            </a:graphic>
          </p:graphicFrame>
        </mc:Choice>
        <mc:Fallback xmlns="">
          <p:graphicFrame>
            <p:nvGraphicFramePr>
              <p:cNvPr id="11" name="Tabulka 10">
                <a:extLst>
                  <a:ext uri="{FF2B5EF4-FFF2-40B4-BE49-F238E27FC236}">
                    <a16:creationId xmlns:a16="http://schemas.microsoft.com/office/drawing/2014/main" id="{624A4EA0-1654-4040-AC8E-C2EAC4549549}"/>
                  </a:ext>
                </a:extLst>
              </p:cNvPr>
              <p:cNvGraphicFramePr>
                <a:graphicFrameLocks noGrp="1"/>
              </p:cNvGraphicFramePr>
              <p:nvPr>
                <p:extLst>
                  <p:ext uri="{D42A27DB-BD31-4B8C-83A1-F6EECF244321}">
                    <p14:modId xmlns:p14="http://schemas.microsoft.com/office/powerpoint/2010/main" val="3713346580"/>
                  </p:ext>
                </p:extLst>
              </p:nvPr>
            </p:nvGraphicFramePr>
            <p:xfrm>
              <a:off x="1803639" y="3294924"/>
              <a:ext cx="7619600" cy="1503680"/>
            </p:xfrm>
            <a:graphic>
              <a:graphicData uri="http://schemas.openxmlformats.org/drawingml/2006/table">
                <a:tbl>
                  <a:tblPr firstRow="1" firstCol="1" bandRow="1"/>
                  <a:tblGrid>
                    <a:gridCol w="1201248">
                      <a:extLst>
                        <a:ext uri="{9D8B030D-6E8A-4147-A177-3AD203B41FA5}">
                          <a16:colId xmlns:a16="http://schemas.microsoft.com/office/drawing/2014/main" val="631150044"/>
                        </a:ext>
                      </a:extLst>
                    </a:gridCol>
                    <a:gridCol w="1133065">
                      <a:extLst>
                        <a:ext uri="{9D8B030D-6E8A-4147-A177-3AD203B41FA5}">
                          <a16:colId xmlns:a16="http://schemas.microsoft.com/office/drawing/2014/main" val="3986197535"/>
                        </a:ext>
                      </a:extLst>
                    </a:gridCol>
                    <a:gridCol w="764087">
                      <a:extLst>
                        <a:ext uri="{9D8B030D-6E8A-4147-A177-3AD203B41FA5}">
                          <a16:colId xmlns:a16="http://schemas.microsoft.com/office/drawing/2014/main" val="3900226312"/>
                        </a:ext>
                      </a:extLst>
                    </a:gridCol>
                    <a:gridCol w="1023745">
                      <a:extLst>
                        <a:ext uri="{9D8B030D-6E8A-4147-A177-3AD203B41FA5}">
                          <a16:colId xmlns:a16="http://schemas.microsoft.com/office/drawing/2014/main" val="3366630032"/>
                        </a:ext>
                      </a:extLst>
                    </a:gridCol>
                    <a:gridCol w="881255">
                      <a:extLst>
                        <a:ext uri="{9D8B030D-6E8A-4147-A177-3AD203B41FA5}">
                          <a16:colId xmlns:a16="http://schemas.microsoft.com/office/drawing/2014/main" val="2485543520"/>
                        </a:ext>
                      </a:extLst>
                    </a:gridCol>
                    <a:gridCol w="1047959">
                      <a:extLst>
                        <a:ext uri="{9D8B030D-6E8A-4147-A177-3AD203B41FA5}">
                          <a16:colId xmlns:a16="http://schemas.microsoft.com/office/drawing/2014/main" val="1010135923"/>
                        </a:ext>
                      </a:extLst>
                    </a:gridCol>
                    <a:gridCol w="653841">
                      <a:extLst>
                        <a:ext uri="{9D8B030D-6E8A-4147-A177-3AD203B41FA5}">
                          <a16:colId xmlns:a16="http://schemas.microsoft.com/office/drawing/2014/main" val="2374670518"/>
                        </a:ext>
                      </a:extLst>
                    </a:gridCol>
                    <a:gridCol w="914400">
                      <a:extLst>
                        <a:ext uri="{9D8B030D-6E8A-4147-A177-3AD203B41FA5}">
                          <a16:colId xmlns:a16="http://schemas.microsoft.com/office/drawing/2014/main" val="2709719526"/>
                        </a:ext>
                      </a:extLst>
                    </a:gridCol>
                  </a:tblGrid>
                  <a:tr h="243840">
                    <a:tc gridSpan="8">
                      <a:txBody>
                        <a:bodyPr/>
                        <a:lstStyle/>
                        <a:p>
                          <a:pPr algn="l">
                            <a:spcAft>
                              <a:spcPts val="200"/>
                            </a:spcAft>
                          </a:pP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716073655"/>
                      </a:ext>
                    </a:extLst>
                  </a:tr>
                  <a:tr h="28448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Location</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Material</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Wages</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Water</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Transport</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Climate</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Taxes</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endParaRPr lang="cs-CZ"/>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2"/>
                          <a:stretch>
                            <a:fillRect l="-734000" t="-85106" r="-667" b="-385106"/>
                          </a:stretch>
                        </a:blipFill>
                      </a:tcPr>
                    </a:tc>
                    <a:extLst>
                      <a:ext uri="{0D108BD9-81ED-4DB2-BD59-A6C34878D82A}">
                        <a16:rowId xmlns:a16="http://schemas.microsoft.com/office/drawing/2014/main" val="2528155892"/>
                      </a:ext>
                    </a:extLst>
                  </a:tr>
                  <a:tr h="24384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A</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100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80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50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40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45301977"/>
                      </a:ext>
                    </a:extLst>
                  </a:tr>
                  <a:tr h="24384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B</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80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90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70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40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72</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167792838"/>
                      </a:ext>
                    </a:extLst>
                  </a:tr>
                  <a:tr h="24384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C</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50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70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80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80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50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70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69</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2653862"/>
                      </a:ext>
                    </a:extLst>
                  </a:tr>
                  <a:tr h="243840">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Weights</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0,10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0,05</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0,40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0,10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0,20</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a:effectLst/>
                              <a:latin typeface="Arial" panose="020B0604020202020204" pitchFamily="34" charset="0"/>
                              <a:ea typeface="Calibri" panose="020F0502020204030204" pitchFamily="34" charset="0"/>
                              <a:cs typeface="Arial" panose="020B0604020202020204" pitchFamily="34" charset="0"/>
                            </a:rPr>
                            <a:t>0,15</a:t>
                          </a:r>
                          <a:endParaRPr lang="en-US" sz="1600" noProof="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spcAft>
                              <a:spcPts val="200"/>
                            </a:spcAft>
                          </a:pPr>
                          <a:r>
                            <a:rPr lang="en-US" sz="1600" noProof="0" dirty="0">
                              <a:effectLst/>
                              <a:latin typeface="Arial" panose="020B0604020202020204" pitchFamily="34" charset="0"/>
                              <a:ea typeface="Calibri" panose="020F0502020204030204" pitchFamily="34" charset="0"/>
                              <a:cs typeface="Arial" panose="020B0604020202020204" pitchFamily="34" charset="0"/>
                            </a:rPr>
                            <a:t> </a:t>
                          </a:r>
                          <a:endParaRPr lang="en-US" sz="1600" noProof="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98658980"/>
                      </a:ext>
                    </a:extLst>
                  </a:tr>
                </a:tbl>
              </a:graphicData>
            </a:graphic>
          </p:graphicFrame>
        </mc:Fallback>
      </mc:AlternateContent>
    </p:spTree>
    <p:extLst>
      <p:ext uri="{BB962C8B-B14F-4D97-AF65-F5344CB8AC3E}">
        <p14:creationId xmlns:p14="http://schemas.microsoft.com/office/powerpoint/2010/main" val="1277775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976506"/>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Method of gravity center</a:t>
            </a:r>
          </a:p>
          <a:p>
            <a:pPr marL="896400" lvl="1" indent="-284400">
              <a:lnSpc>
                <a:spcPct val="110000"/>
              </a:lnSpc>
            </a:pPr>
            <a:r>
              <a:rPr lang="en-US" dirty="0"/>
              <a:t>Knowledge of existing network of parts of the system, i.e. coordinates of their locations: </a:t>
            </a:r>
          </a:p>
          <a:p>
            <a:pPr marL="896400" lvl="1" indent="-284400">
              <a:lnSpc>
                <a:spcPct val="110000"/>
              </a:lnSpc>
            </a:pPr>
            <a:r>
              <a:rPr lang="en-US" dirty="0"/>
              <a:t>Placement of the new facility in the center of gravity of the grid with coordinates:</a:t>
            </a:r>
          </a:p>
          <a:p>
            <a:pPr marL="381000" lvl="1" indent="0">
              <a:lnSpc>
                <a:spcPct val="110000"/>
              </a:lnSpc>
              <a:buNone/>
            </a:pPr>
            <a:endParaRPr lang="en-US" dirty="0"/>
          </a:p>
          <a:p>
            <a:pPr lvl="1">
              <a:lnSpc>
                <a:spcPct val="110000"/>
              </a:lnSpc>
            </a:pPr>
            <a:endParaRPr lang="en-US" dirty="0"/>
          </a:p>
          <a:p>
            <a:pPr lvl="1">
              <a:lnSpc>
                <a:spcPct val="110000"/>
              </a:lnSpc>
            </a:pPr>
            <a:endParaRPr lang="en-US" dirty="0"/>
          </a:p>
          <a:p>
            <a:pPr marL="896400" lvl="1" indent="-284400">
              <a:lnSpc>
                <a:spcPct val="110000"/>
              </a:lnSpc>
            </a:pPr>
            <a:r>
              <a:rPr lang="en-US" dirty="0"/>
              <a:t>Knowledge of transport volumes between facilities and the new facility: </a:t>
            </a:r>
          </a:p>
          <a:p>
            <a:pPr marL="896400" lvl="1" indent="-284400">
              <a:lnSpc>
                <a:spcPct val="110000"/>
              </a:lnSpc>
            </a:pPr>
            <a:r>
              <a:rPr lang="en-US" dirty="0"/>
              <a:t>Weights:</a:t>
            </a:r>
          </a:p>
          <a:p>
            <a:pPr lvl="1">
              <a:lnSpc>
                <a:spcPct val="110000"/>
              </a:lnSpc>
            </a:pPr>
            <a:endParaRPr lang="en-US" dirty="0"/>
          </a:p>
          <a:p>
            <a:pPr lvl="1">
              <a:lnSpc>
                <a:spcPct val="110000"/>
              </a:lnSpc>
            </a:pPr>
            <a:endParaRPr lang="en-US" dirty="0"/>
          </a:p>
          <a:p>
            <a:pPr marL="896400" lvl="1" indent="-284400">
              <a:lnSpc>
                <a:spcPct val="110000"/>
              </a:lnSpc>
            </a:pPr>
            <a:r>
              <a:rPr lang="en-US" dirty="0"/>
              <a:t>Coordinates of gravity center:</a:t>
            </a:r>
          </a:p>
          <a:p>
            <a:pPr lvl="1">
              <a:lnSpc>
                <a:spcPct val="110000"/>
              </a:lnSpc>
            </a:pPr>
            <a:endParaRPr lang="en-US" dirty="0"/>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FCE87FAB-E387-4958-94BE-628DD9C45C0E}"/>
                  </a:ext>
                </a:extLst>
              </p:cNvPr>
              <p:cNvSpPr>
                <a:spLocks noChangeAspect="1"/>
              </p:cNvSpPr>
              <p:nvPr/>
            </p:nvSpPr>
            <p:spPr>
              <a:xfrm>
                <a:off x="8696343" y="1943485"/>
                <a:ext cx="3552992" cy="384721"/>
              </a:xfrm>
              <a:prstGeom prst="rect">
                <a:avLst/>
              </a:prstGeom>
            </p:spPr>
            <p:txBody>
              <a:bodyPr wrap="square">
                <a:spAutoFit/>
              </a:bodyPr>
              <a:lstStyle/>
              <a:p>
                <a:pPr marL="542925" algn="just">
                  <a:spcAft>
                    <a:spcPts val="600"/>
                  </a:spcAft>
                </a:pPr>
                <a14:m>
                  <m:oMath xmlns:m="http://schemas.openxmlformats.org/officeDocument/2006/math">
                    <m:sSub>
                      <m:sSubPr>
                        <m:ctrlPr>
                          <a:rPr lang="cs-CZ" sz="1900" i="1" smtClean="0">
                            <a:latin typeface="Cambria Math" panose="02040503050406030204" pitchFamily="18" charset="0"/>
                          </a:rPr>
                        </m:ctrlPr>
                      </m:sSubPr>
                      <m:e>
                        <m:r>
                          <a:rPr lang="cs-CZ" sz="1900" i="1">
                            <a:latin typeface="Cambria Math" panose="02040503050406030204" pitchFamily="18" charset="0"/>
                          </a:rPr>
                          <m:t>𝑥</m:t>
                        </m:r>
                      </m:e>
                      <m:sub>
                        <m:r>
                          <a:rPr lang="cs-CZ" sz="1900" i="1">
                            <a:latin typeface="Cambria Math" panose="02040503050406030204" pitchFamily="18" charset="0"/>
                          </a:rPr>
                          <m:t>𝑖</m:t>
                        </m:r>
                      </m:sub>
                    </m:sSub>
                    <m:r>
                      <a:rPr lang="cs-CZ" sz="1900">
                        <a:latin typeface="Cambria Math" panose="02040503050406030204" pitchFamily="18" charset="0"/>
                      </a:rPr>
                      <m:t> </m:t>
                    </m:r>
                  </m:oMath>
                </a14:m>
                <a:r>
                  <a:rPr lang="cs-CZ" sz="1900" dirty="0">
                    <a:latin typeface="Times New Roman" panose="02020603050405020304" pitchFamily="18" charset="0"/>
                    <a:ea typeface="Times New Roman" panose="02020603050405020304" pitchFamily="18" charset="0"/>
                  </a:rPr>
                  <a:t>a </a:t>
                </a:r>
                <a14:m>
                  <m:oMath xmlns:m="http://schemas.openxmlformats.org/officeDocument/2006/math">
                    <m:sSub>
                      <m:sSubPr>
                        <m:ctrlPr>
                          <a:rPr lang="cs-CZ" sz="1900" i="1">
                            <a:latin typeface="Cambria Math" panose="02040503050406030204" pitchFamily="18" charset="0"/>
                          </a:rPr>
                        </m:ctrlPr>
                      </m:sSubPr>
                      <m:e>
                        <m:r>
                          <a:rPr lang="cs-CZ" sz="1900" i="1">
                            <a:latin typeface="Cambria Math" panose="02040503050406030204" pitchFamily="18" charset="0"/>
                          </a:rPr>
                          <m:t>𝑦</m:t>
                        </m:r>
                      </m:e>
                      <m:sub>
                        <m:r>
                          <a:rPr lang="cs-CZ" sz="1900" i="1">
                            <a:latin typeface="Cambria Math" panose="02040503050406030204" pitchFamily="18" charset="0"/>
                          </a:rPr>
                          <m:t>𝑖</m:t>
                        </m:r>
                      </m:sub>
                    </m:sSub>
                    <m:r>
                      <a:rPr lang="cs-CZ" sz="1900" i="1">
                        <a:latin typeface="Cambria Math" panose="02040503050406030204" pitchFamily="18" charset="0"/>
                      </a:rPr>
                      <m:t> </m:t>
                    </m:r>
                  </m:oMath>
                </a14:m>
                <a:r>
                  <a:rPr lang="cs-CZ" sz="1900" dirty="0">
                    <a:latin typeface="Times New Roman" panose="02020603050405020304" pitchFamily="18" charset="0"/>
                    <a:ea typeface="Times New Roman" panose="02020603050405020304" pitchFamily="18" charset="0"/>
                  </a:rPr>
                  <a:t>for </a:t>
                </a:r>
                <a14:m>
                  <m:oMath xmlns:m="http://schemas.openxmlformats.org/officeDocument/2006/math">
                    <m:r>
                      <a:rPr lang="cs-CZ" sz="1900" b="0" i="1" smtClean="0">
                        <a:latin typeface="Cambria Math" panose="02040503050406030204" pitchFamily="18" charset="0"/>
                      </a:rPr>
                      <m:t>𝑖</m:t>
                    </m:r>
                    <m:r>
                      <a:rPr lang="cs-CZ" sz="1900" i="1">
                        <a:latin typeface="Cambria Math" panose="02040503050406030204" pitchFamily="18" charset="0"/>
                      </a:rPr>
                      <m:t>=1,2,…,</m:t>
                    </m:r>
                    <m:r>
                      <a:rPr lang="cs-CZ" sz="1900" b="0" i="1" smtClean="0">
                        <a:latin typeface="Cambria Math" panose="02040503050406030204" pitchFamily="18" charset="0"/>
                      </a:rPr>
                      <m:t>𝑛</m:t>
                    </m:r>
                    <m:r>
                      <a:rPr lang="cs-CZ" sz="1900" b="0" i="0" smtClean="0">
                        <a:latin typeface="Cambria Math" panose="02040503050406030204" pitchFamily="18" charset="0"/>
                      </a:rPr>
                      <m:t>.</m:t>
                    </m:r>
                  </m:oMath>
                </a14:m>
                <a:endParaRPr lang="cs-CZ" sz="1900" dirty="0">
                  <a:latin typeface="Times New Roman" panose="02020603050405020304" pitchFamily="18" charset="0"/>
                  <a:ea typeface="Times New Roman" panose="02020603050405020304" pitchFamily="18" charset="0"/>
                </a:endParaRPr>
              </a:p>
            </p:txBody>
          </p:sp>
        </mc:Choice>
        <mc:Fallback xmlns="">
          <p:sp>
            <p:nvSpPr>
              <p:cNvPr id="12" name="Obdélník 11">
                <a:extLst>
                  <a:ext uri="{FF2B5EF4-FFF2-40B4-BE49-F238E27FC236}">
                    <a16:creationId xmlns:a16="http://schemas.microsoft.com/office/drawing/2014/main" id="{FCE87FAB-E387-4958-94BE-628DD9C45C0E}"/>
                  </a:ext>
                </a:extLst>
              </p:cNvPr>
              <p:cNvSpPr>
                <a:spLocks noRot="1" noChangeAspect="1" noMove="1" noResize="1" noEditPoints="1" noAdjustHandles="1" noChangeArrowheads="1" noChangeShapeType="1" noTextEdit="1"/>
              </p:cNvSpPr>
              <p:nvPr/>
            </p:nvSpPr>
            <p:spPr>
              <a:xfrm>
                <a:off x="8696343" y="1943485"/>
                <a:ext cx="3552992" cy="384721"/>
              </a:xfrm>
              <a:prstGeom prst="rect">
                <a:avLst/>
              </a:prstGeom>
              <a:blipFill>
                <a:blip r:embed="rId2"/>
                <a:stretch>
                  <a:fillRect t="-7937" b="-2698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6B4EF37D-585B-4BAF-AC2A-AA30A3362530}"/>
                  </a:ext>
                </a:extLst>
              </p:cNvPr>
              <p:cNvSpPr/>
              <p:nvPr/>
            </p:nvSpPr>
            <p:spPr>
              <a:xfrm>
                <a:off x="1539171" y="2656049"/>
                <a:ext cx="3405869" cy="890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900" i="1">
                              <a:latin typeface="Cambria Math" panose="02040503050406030204" pitchFamily="18" charset="0"/>
                            </a:rPr>
                          </m:ctrlPr>
                        </m:accPr>
                        <m:e>
                          <m:r>
                            <a:rPr lang="cs-CZ" sz="1900" i="1">
                              <a:latin typeface="Cambria Math" panose="02040503050406030204" pitchFamily="18" charset="0"/>
                            </a:rPr>
                            <m:t>𝑥</m:t>
                          </m:r>
                        </m:e>
                      </m:acc>
                      <m:r>
                        <a:rPr lang="cs-CZ" sz="1900" i="0">
                          <a:latin typeface="Cambria Math" panose="02040503050406030204" pitchFamily="18" charset="0"/>
                        </a:rPr>
                        <m:t>=</m:t>
                      </m:r>
                      <m:f>
                        <m:fPr>
                          <m:ctrlPr>
                            <a:rPr lang="cs-CZ" sz="1900" i="1">
                              <a:latin typeface="Cambria Math" panose="02040503050406030204" pitchFamily="18" charset="0"/>
                            </a:rPr>
                          </m:ctrlPr>
                        </m:fPr>
                        <m:num>
                          <m:r>
                            <a:rPr lang="cs-CZ" sz="1900" i="0">
                              <a:latin typeface="Cambria Math" panose="02040503050406030204" pitchFamily="18" charset="0"/>
                            </a:rPr>
                            <m:t>1</m:t>
                          </m:r>
                        </m:num>
                        <m:den>
                          <m:r>
                            <a:rPr lang="cs-CZ" sz="1900" i="1">
                              <a:latin typeface="Cambria Math" panose="02040503050406030204" pitchFamily="18" charset="0"/>
                            </a:rPr>
                            <m:t>𝑛</m:t>
                          </m:r>
                        </m:den>
                      </m:f>
                      <m:nary>
                        <m:naryPr>
                          <m:chr m:val="∑"/>
                          <m:limLoc m:val="undOvr"/>
                          <m:ctrlPr>
                            <a:rPr lang="cs-CZ" sz="1900" i="1">
                              <a:latin typeface="Cambria Math" panose="02040503050406030204" pitchFamily="18" charset="0"/>
                            </a:rPr>
                          </m:ctrlPr>
                        </m:naryPr>
                        <m:sub>
                          <m:r>
                            <a:rPr lang="cs-CZ" sz="1900" i="1">
                              <a:latin typeface="Cambria Math" panose="02040503050406030204" pitchFamily="18" charset="0"/>
                            </a:rPr>
                            <m:t>𝑖</m:t>
                          </m:r>
                          <m:r>
                            <a:rPr lang="cs-CZ" sz="1900" i="0">
                              <a:latin typeface="Cambria Math" panose="02040503050406030204" pitchFamily="18" charset="0"/>
                            </a:rPr>
                            <m:t>=1</m:t>
                          </m:r>
                        </m:sub>
                        <m:sup>
                          <m:r>
                            <a:rPr lang="cs-CZ" sz="1900" i="1">
                              <a:latin typeface="Cambria Math" panose="02040503050406030204" pitchFamily="18" charset="0"/>
                            </a:rPr>
                            <m:t>𝑛</m:t>
                          </m:r>
                        </m:sup>
                        <m:e>
                          <m:sSub>
                            <m:sSubPr>
                              <m:ctrlPr>
                                <a:rPr lang="cs-CZ" sz="1900" i="1">
                                  <a:latin typeface="Cambria Math" panose="02040503050406030204" pitchFamily="18" charset="0"/>
                                </a:rPr>
                              </m:ctrlPr>
                            </m:sSubPr>
                            <m:e>
                              <m:r>
                                <a:rPr lang="cs-CZ" sz="1900" i="1">
                                  <a:latin typeface="Cambria Math" panose="02040503050406030204" pitchFamily="18" charset="0"/>
                                </a:rPr>
                                <m:t>𝑥</m:t>
                              </m:r>
                            </m:e>
                            <m:sub>
                              <m:r>
                                <a:rPr lang="cs-CZ" sz="1900" i="1">
                                  <a:latin typeface="Cambria Math" panose="02040503050406030204" pitchFamily="18" charset="0"/>
                                </a:rPr>
                                <m:t>𝑖</m:t>
                              </m:r>
                            </m:sub>
                          </m:sSub>
                        </m:e>
                      </m:nary>
                      <m:r>
                        <a:rPr lang="cs-CZ" sz="1900" i="0">
                          <a:latin typeface="Cambria Math" panose="02040503050406030204" pitchFamily="18" charset="0"/>
                        </a:rPr>
                        <m:t>         </m:t>
                      </m:r>
                      <m:acc>
                        <m:accPr>
                          <m:chr m:val="̅"/>
                          <m:ctrlPr>
                            <a:rPr lang="cs-CZ" sz="1900" i="1">
                              <a:latin typeface="Cambria Math" panose="02040503050406030204" pitchFamily="18" charset="0"/>
                            </a:rPr>
                          </m:ctrlPr>
                        </m:accPr>
                        <m:e>
                          <m:r>
                            <a:rPr lang="cs-CZ" sz="1900" i="1">
                              <a:latin typeface="Cambria Math" panose="02040503050406030204" pitchFamily="18" charset="0"/>
                            </a:rPr>
                            <m:t>𝑦</m:t>
                          </m:r>
                        </m:e>
                      </m:acc>
                      <m:r>
                        <a:rPr lang="cs-CZ" sz="1900" i="0">
                          <a:latin typeface="Cambria Math" panose="02040503050406030204" pitchFamily="18" charset="0"/>
                        </a:rPr>
                        <m:t>=</m:t>
                      </m:r>
                      <m:f>
                        <m:fPr>
                          <m:ctrlPr>
                            <a:rPr lang="cs-CZ" sz="1900" i="1">
                              <a:latin typeface="Cambria Math" panose="02040503050406030204" pitchFamily="18" charset="0"/>
                            </a:rPr>
                          </m:ctrlPr>
                        </m:fPr>
                        <m:num>
                          <m:r>
                            <a:rPr lang="cs-CZ" sz="1900" i="0">
                              <a:latin typeface="Cambria Math" panose="02040503050406030204" pitchFamily="18" charset="0"/>
                            </a:rPr>
                            <m:t>1</m:t>
                          </m:r>
                        </m:num>
                        <m:den>
                          <m:r>
                            <a:rPr lang="cs-CZ" sz="1900" i="1">
                              <a:latin typeface="Cambria Math" panose="02040503050406030204" pitchFamily="18" charset="0"/>
                            </a:rPr>
                            <m:t>𝑛</m:t>
                          </m:r>
                        </m:den>
                      </m:f>
                      <m:nary>
                        <m:naryPr>
                          <m:chr m:val="∑"/>
                          <m:limLoc m:val="undOvr"/>
                          <m:ctrlPr>
                            <a:rPr lang="cs-CZ" sz="1900" i="1">
                              <a:latin typeface="Cambria Math" panose="02040503050406030204" pitchFamily="18" charset="0"/>
                            </a:rPr>
                          </m:ctrlPr>
                        </m:naryPr>
                        <m:sub>
                          <m:r>
                            <a:rPr lang="cs-CZ" sz="1900" i="1">
                              <a:latin typeface="Cambria Math" panose="02040503050406030204" pitchFamily="18" charset="0"/>
                            </a:rPr>
                            <m:t>𝑖</m:t>
                          </m:r>
                          <m:r>
                            <a:rPr lang="cs-CZ" sz="1900" i="0">
                              <a:latin typeface="Cambria Math" panose="02040503050406030204" pitchFamily="18" charset="0"/>
                            </a:rPr>
                            <m:t>=1</m:t>
                          </m:r>
                        </m:sub>
                        <m:sup>
                          <m:r>
                            <a:rPr lang="cs-CZ" sz="1900" i="1">
                              <a:latin typeface="Cambria Math" panose="02040503050406030204" pitchFamily="18" charset="0"/>
                            </a:rPr>
                            <m:t>𝑛</m:t>
                          </m:r>
                        </m:sup>
                        <m:e>
                          <m:sSub>
                            <m:sSubPr>
                              <m:ctrlPr>
                                <a:rPr lang="cs-CZ" sz="1900" i="1">
                                  <a:latin typeface="Cambria Math" panose="02040503050406030204" pitchFamily="18" charset="0"/>
                                </a:rPr>
                              </m:ctrlPr>
                            </m:sSubPr>
                            <m:e>
                              <m:r>
                                <a:rPr lang="cs-CZ" sz="1900" i="1">
                                  <a:latin typeface="Cambria Math" panose="02040503050406030204" pitchFamily="18" charset="0"/>
                                </a:rPr>
                                <m:t>𝑦</m:t>
                              </m:r>
                            </m:e>
                            <m:sub>
                              <m:r>
                                <a:rPr lang="cs-CZ" sz="1900" i="1">
                                  <a:latin typeface="Cambria Math" panose="02040503050406030204" pitchFamily="18" charset="0"/>
                                </a:rPr>
                                <m:t>𝑖</m:t>
                              </m:r>
                            </m:sub>
                          </m:sSub>
                        </m:e>
                      </m:nary>
                      <m:r>
                        <a:rPr lang="cs-CZ" sz="1900" i="0">
                          <a:latin typeface="Cambria Math" panose="02040503050406030204" pitchFamily="18" charset="0"/>
                        </a:rPr>
                        <m:t> . </m:t>
                      </m:r>
                    </m:oMath>
                  </m:oMathPara>
                </a14:m>
                <a:endParaRPr lang="cs-CZ" sz="1900" dirty="0"/>
              </a:p>
            </p:txBody>
          </p:sp>
        </mc:Choice>
        <mc:Fallback xmlns="">
          <p:sp>
            <p:nvSpPr>
              <p:cNvPr id="15" name="Obdélník 14">
                <a:extLst>
                  <a:ext uri="{FF2B5EF4-FFF2-40B4-BE49-F238E27FC236}">
                    <a16:creationId xmlns:a16="http://schemas.microsoft.com/office/drawing/2014/main" id="{6B4EF37D-585B-4BAF-AC2A-AA30A3362530}"/>
                  </a:ext>
                </a:extLst>
              </p:cNvPr>
              <p:cNvSpPr>
                <a:spLocks noRot="1" noChangeAspect="1" noMove="1" noResize="1" noEditPoints="1" noAdjustHandles="1" noChangeArrowheads="1" noChangeShapeType="1" noTextEdit="1"/>
              </p:cNvSpPr>
              <p:nvPr/>
            </p:nvSpPr>
            <p:spPr>
              <a:xfrm>
                <a:off x="1539171" y="2656049"/>
                <a:ext cx="3405869" cy="890628"/>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CB1BC3FD-F067-487E-A803-1D0255388B0B}"/>
                  </a:ext>
                </a:extLst>
              </p:cNvPr>
              <p:cNvSpPr>
                <a:spLocks noChangeAspect="1"/>
              </p:cNvSpPr>
              <p:nvPr/>
            </p:nvSpPr>
            <p:spPr>
              <a:xfrm>
                <a:off x="7285422" y="3591407"/>
                <a:ext cx="2919627" cy="384721"/>
              </a:xfrm>
              <a:prstGeom prst="rect">
                <a:avLst/>
              </a:prstGeom>
            </p:spPr>
            <p:txBody>
              <a:bodyPr wrap="square">
                <a:spAutoFit/>
              </a:bodyPr>
              <a:lstStyle/>
              <a:p>
                <a:pPr marL="542925" algn="just">
                  <a:spcAft>
                    <a:spcPts val="600"/>
                  </a:spcAft>
                </a:pPr>
                <a14:m>
                  <m:oMath xmlns:m="http://schemas.openxmlformats.org/officeDocument/2006/math">
                    <m:sSub>
                      <m:sSubPr>
                        <m:ctrlPr>
                          <a:rPr lang="cs-CZ" sz="1900" i="1" smtClean="0">
                            <a:latin typeface="Cambria Math" panose="02040503050406030204" pitchFamily="18" charset="0"/>
                          </a:rPr>
                        </m:ctrlPr>
                      </m:sSubPr>
                      <m:e>
                        <m:r>
                          <a:rPr lang="cs-CZ" sz="1900" b="0" i="1" smtClean="0">
                            <a:latin typeface="Cambria Math" panose="02040503050406030204" pitchFamily="18" charset="0"/>
                          </a:rPr>
                          <m:t>𝑞</m:t>
                        </m:r>
                      </m:e>
                      <m:sub>
                        <m:r>
                          <a:rPr lang="cs-CZ" sz="1900" i="1">
                            <a:latin typeface="Cambria Math" panose="02040503050406030204" pitchFamily="18" charset="0"/>
                          </a:rPr>
                          <m:t>𝑖</m:t>
                        </m:r>
                      </m:sub>
                    </m:sSub>
                    <m:r>
                      <a:rPr lang="cs-CZ" sz="1900">
                        <a:latin typeface="Cambria Math" panose="02040503050406030204" pitchFamily="18" charset="0"/>
                      </a:rPr>
                      <m:t> </m:t>
                    </m:r>
                    <m:r>
                      <m:rPr>
                        <m:sty m:val="p"/>
                      </m:rPr>
                      <a:rPr lang="cs-CZ" sz="1900" b="0" i="0" smtClean="0">
                        <a:latin typeface="Cambria Math" panose="02040503050406030204" pitchFamily="18" charset="0"/>
                      </a:rPr>
                      <m:t>for</m:t>
                    </m:r>
                  </m:oMath>
                </a14:m>
                <a:r>
                  <a:rPr lang="cs-CZ" sz="1900" dirty="0">
                    <a:latin typeface="Times New Roman" panose="02020603050405020304" pitchFamily="18" charset="0"/>
                    <a:ea typeface="Times New Roman" panose="02020603050405020304" pitchFamily="18" charset="0"/>
                  </a:rPr>
                  <a:t> </a:t>
                </a:r>
                <a14:m>
                  <m:oMath xmlns:m="http://schemas.openxmlformats.org/officeDocument/2006/math">
                    <m:r>
                      <a:rPr lang="cs-CZ" sz="1900" b="0" i="1" smtClean="0">
                        <a:latin typeface="Cambria Math" panose="02040503050406030204" pitchFamily="18" charset="0"/>
                      </a:rPr>
                      <m:t>𝑖</m:t>
                    </m:r>
                    <m:r>
                      <a:rPr lang="cs-CZ" sz="1900" i="1">
                        <a:latin typeface="Cambria Math" panose="02040503050406030204" pitchFamily="18" charset="0"/>
                      </a:rPr>
                      <m:t>=1,2,…,</m:t>
                    </m:r>
                    <m:r>
                      <a:rPr lang="cs-CZ" sz="1900" b="0" i="1" smtClean="0">
                        <a:latin typeface="Cambria Math" panose="02040503050406030204" pitchFamily="18" charset="0"/>
                      </a:rPr>
                      <m:t>𝑛</m:t>
                    </m:r>
                    <m:r>
                      <a:rPr lang="cs-CZ" sz="1900" b="0" i="0" smtClean="0">
                        <a:latin typeface="Cambria Math" panose="02040503050406030204" pitchFamily="18" charset="0"/>
                      </a:rPr>
                      <m:t>.</m:t>
                    </m:r>
                  </m:oMath>
                </a14:m>
                <a:endParaRPr lang="cs-CZ" sz="1900" dirty="0">
                  <a:latin typeface="Times New Roman" panose="02020603050405020304" pitchFamily="18" charset="0"/>
                  <a:ea typeface="Times New Roman" panose="02020603050405020304" pitchFamily="18" charset="0"/>
                </a:endParaRPr>
              </a:p>
            </p:txBody>
          </p:sp>
        </mc:Choice>
        <mc:Fallback xmlns="">
          <p:sp>
            <p:nvSpPr>
              <p:cNvPr id="16" name="Obdélník 15">
                <a:extLst>
                  <a:ext uri="{FF2B5EF4-FFF2-40B4-BE49-F238E27FC236}">
                    <a16:creationId xmlns:a16="http://schemas.microsoft.com/office/drawing/2014/main" id="{CB1BC3FD-F067-487E-A803-1D0255388B0B}"/>
                  </a:ext>
                </a:extLst>
              </p:cNvPr>
              <p:cNvSpPr>
                <a:spLocks noRot="1" noChangeAspect="1" noMove="1" noResize="1" noEditPoints="1" noAdjustHandles="1" noChangeArrowheads="1" noChangeShapeType="1" noTextEdit="1"/>
              </p:cNvSpPr>
              <p:nvPr/>
            </p:nvSpPr>
            <p:spPr>
              <a:xfrm>
                <a:off x="7285422" y="3591407"/>
                <a:ext cx="2919627" cy="384721"/>
              </a:xfrm>
              <a:prstGeom prst="rect">
                <a:avLst/>
              </a:prstGeom>
              <a:blipFill>
                <a:blip r:embed="rId4"/>
                <a:stretch>
                  <a:fillRect b="-793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FEC01FFE-3D9D-466F-9BF3-FF527376D36C}"/>
                  </a:ext>
                </a:extLst>
              </p:cNvPr>
              <p:cNvSpPr/>
              <p:nvPr/>
            </p:nvSpPr>
            <p:spPr>
              <a:xfrm>
                <a:off x="1539171" y="4282023"/>
                <a:ext cx="2891304" cy="636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900" i="1">
                              <a:latin typeface="Cambria Math" panose="02040503050406030204" pitchFamily="18" charset="0"/>
                            </a:rPr>
                          </m:ctrlPr>
                        </m:sSubPr>
                        <m:e>
                          <m:r>
                            <a:rPr lang="cs-CZ" sz="1900" i="1">
                              <a:latin typeface="Cambria Math" panose="02040503050406030204" pitchFamily="18" charset="0"/>
                            </a:rPr>
                            <m:t>𝑣</m:t>
                          </m:r>
                        </m:e>
                        <m:sub>
                          <m:r>
                            <a:rPr lang="cs-CZ" sz="1900" i="1">
                              <a:latin typeface="Cambria Math" panose="02040503050406030204" pitchFamily="18" charset="0"/>
                            </a:rPr>
                            <m:t>𝑖</m:t>
                          </m:r>
                        </m:sub>
                      </m:sSub>
                      <m:r>
                        <a:rPr lang="cs-CZ" sz="1900" i="0">
                          <a:latin typeface="Cambria Math" panose="02040503050406030204" pitchFamily="18" charset="0"/>
                        </a:rPr>
                        <m:t>=</m:t>
                      </m:r>
                      <m:f>
                        <m:fPr>
                          <m:ctrlPr>
                            <a:rPr lang="cs-CZ" sz="1900" i="1">
                              <a:latin typeface="Cambria Math" panose="02040503050406030204" pitchFamily="18" charset="0"/>
                            </a:rPr>
                          </m:ctrlPr>
                        </m:fPr>
                        <m:num>
                          <m:sSub>
                            <m:sSubPr>
                              <m:ctrlPr>
                                <a:rPr lang="cs-CZ" sz="1900" i="1">
                                  <a:latin typeface="Cambria Math" panose="02040503050406030204" pitchFamily="18" charset="0"/>
                                </a:rPr>
                              </m:ctrlPr>
                            </m:sSubPr>
                            <m:e>
                              <m:r>
                                <a:rPr lang="cs-CZ" sz="1900" i="1">
                                  <a:latin typeface="Cambria Math" panose="02040503050406030204" pitchFamily="18" charset="0"/>
                                </a:rPr>
                                <m:t>𝑞</m:t>
                              </m:r>
                            </m:e>
                            <m:sub>
                              <m:r>
                                <a:rPr lang="cs-CZ" sz="1900" i="1">
                                  <a:latin typeface="Cambria Math" panose="02040503050406030204" pitchFamily="18" charset="0"/>
                                </a:rPr>
                                <m:t>𝑖</m:t>
                              </m:r>
                            </m:sub>
                          </m:sSub>
                        </m:num>
                        <m:den>
                          <m:r>
                            <a:rPr lang="cs-CZ" sz="1900" i="1">
                              <a:latin typeface="Cambria Math" panose="02040503050406030204" pitchFamily="18" charset="0"/>
                            </a:rPr>
                            <m:t>𝑄</m:t>
                          </m:r>
                        </m:den>
                      </m:f>
                      <m:r>
                        <a:rPr lang="cs-CZ" sz="1900" i="0">
                          <a:latin typeface="Cambria Math" panose="02040503050406030204" pitchFamily="18" charset="0"/>
                        </a:rPr>
                        <m:t>          </m:t>
                      </m:r>
                      <m:r>
                        <a:rPr lang="cs-CZ" sz="1900" i="1">
                          <a:latin typeface="Cambria Math" panose="02040503050406030204" pitchFamily="18" charset="0"/>
                        </a:rPr>
                        <m:t>𝑖</m:t>
                      </m:r>
                      <m:r>
                        <a:rPr lang="cs-CZ" sz="1900" i="0">
                          <a:latin typeface="Cambria Math" panose="02040503050406030204" pitchFamily="18" charset="0"/>
                        </a:rPr>
                        <m:t>=1,2,…,</m:t>
                      </m:r>
                      <m:r>
                        <a:rPr lang="cs-CZ" sz="1900" i="1">
                          <a:latin typeface="Cambria Math" panose="02040503050406030204" pitchFamily="18" charset="0"/>
                        </a:rPr>
                        <m:t>𝑛</m:t>
                      </m:r>
                      <m:r>
                        <a:rPr lang="cs-CZ" sz="1900" i="0">
                          <a:latin typeface="Cambria Math" panose="02040503050406030204" pitchFamily="18" charset="0"/>
                        </a:rPr>
                        <m:t>,</m:t>
                      </m:r>
                    </m:oMath>
                  </m:oMathPara>
                </a14:m>
                <a:endParaRPr lang="cs-CZ" sz="1900" dirty="0"/>
              </a:p>
            </p:txBody>
          </p:sp>
        </mc:Choice>
        <mc:Fallback xmlns="">
          <p:sp>
            <p:nvSpPr>
              <p:cNvPr id="17" name="Obdélník 16">
                <a:extLst>
                  <a:ext uri="{FF2B5EF4-FFF2-40B4-BE49-F238E27FC236}">
                    <a16:creationId xmlns:a16="http://schemas.microsoft.com/office/drawing/2014/main" id="{FEC01FFE-3D9D-466F-9BF3-FF527376D36C}"/>
                  </a:ext>
                </a:extLst>
              </p:cNvPr>
              <p:cNvSpPr>
                <a:spLocks noRot="1" noChangeAspect="1" noMove="1" noResize="1" noEditPoints="1" noAdjustHandles="1" noChangeArrowheads="1" noChangeShapeType="1" noTextEdit="1"/>
              </p:cNvSpPr>
              <p:nvPr/>
            </p:nvSpPr>
            <p:spPr>
              <a:xfrm>
                <a:off x="1539171" y="4282023"/>
                <a:ext cx="2891304" cy="636649"/>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6C702E63-8930-417E-AD6E-027F4D243428}"/>
                  </a:ext>
                </a:extLst>
              </p:cNvPr>
              <p:cNvSpPr/>
              <p:nvPr/>
            </p:nvSpPr>
            <p:spPr>
              <a:xfrm>
                <a:off x="5070654" y="4140050"/>
                <a:ext cx="1431674" cy="890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900" i="1" smtClean="0">
                          <a:latin typeface="Cambria Math" panose="02040503050406030204" pitchFamily="18" charset="0"/>
                        </a:rPr>
                        <m:t>𝑄</m:t>
                      </m:r>
                      <m:r>
                        <a:rPr lang="cs-CZ" sz="1900" i="0">
                          <a:latin typeface="Cambria Math" panose="02040503050406030204" pitchFamily="18" charset="0"/>
                        </a:rPr>
                        <m:t>=</m:t>
                      </m:r>
                      <m:nary>
                        <m:naryPr>
                          <m:chr m:val="∑"/>
                          <m:limLoc m:val="undOvr"/>
                          <m:ctrlPr>
                            <a:rPr lang="cs-CZ" sz="1900" i="1" smtClean="0">
                              <a:latin typeface="Cambria Math" panose="02040503050406030204" pitchFamily="18" charset="0"/>
                            </a:rPr>
                          </m:ctrlPr>
                        </m:naryPr>
                        <m:sub>
                          <m:r>
                            <a:rPr lang="cs-CZ" sz="1900" i="1">
                              <a:latin typeface="Cambria Math" panose="02040503050406030204" pitchFamily="18" charset="0"/>
                            </a:rPr>
                            <m:t>𝑖</m:t>
                          </m:r>
                          <m:r>
                            <a:rPr lang="cs-CZ" sz="1900" i="0">
                              <a:latin typeface="Cambria Math" panose="02040503050406030204" pitchFamily="18" charset="0"/>
                            </a:rPr>
                            <m:t>=1</m:t>
                          </m:r>
                        </m:sub>
                        <m:sup>
                          <m:r>
                            <a:rPr lang="cs-CZ" sz="1900" i="1">
                              <a:latin typeface="Cambria Math" panose="02040503050406030204" pitchFamily="18" charset="0"/>
                            </a:rPr>
                            <m:t>𝑛</m:t>
                          </m:r>
                        </m:sup>
                        <m:e>
                          <m:sSub>
                            <m:sSubPr>
                              <m:ctrlPr>
                                <a:rPr lang="cs-CZ" sz="1900" i="1">
                                  <a:latin typeface="Cambria Math" panose="02040503050406030204" pitchFamily="18" charset="0"/>
                                </a:rPr>
                              </m:ctrlPr>
                            </m:sSubPr>
                            <m:e>
                              <m:r>
                                <a:rPr lang="cs-CZ" sz="1900" i="1">
                                  <a:latin typeface="Cambria Math" panose="02040503050406030204" pitchFamily="18" charset="0"/>
                                </a:rPr>
                                <m:t>𝑞</m:t>
                              </m:r>
                            </m:e>
                            <m:sub>
                              <m:r>
                                <a:rPr lang="cs-CZ" sz="1900" i="1">
                                  <a:latin typeface="Cambria Math" panose="02040503050406030204" pitchFamily="18" charset="0"/>
                                </a:rPr>
                                <m:t>𝑖</m:t>
                              </m:r>
                            </m:sub>
                          </m:sSub>
                          <m:r>
                            <a:rPr lang="cs-CZ" sz="1900" i="0">
                              <a:latin typeface="Cambria Math" panose="02040503050406030204" pitchFamily="18" charset="0"/>
                            </a:rPr>
                            <m:t> </m:t>
                          </m:r>
                          <m:r>
                            <a:rPr lang="cs-CZ" sz="1900" b="0" i="1" smtClean="0">
                              <a:latin typeface="Cambria Math" panose="02040503050406030204" pitchFamily="18" charset="0"/>
                            </a:rPr>
                            <m:t>.</m:t>
                          </m:r>
                        </m:e>
                      </m:nary>
                    </m:oMath>
                  </m:oMathPara>
                </a14:m>
                <a:endParaRPr lang="cs-CZ" sz="1900" dirty="0"/>
              </a:p>
            </p:txBody>
          </p:sp>
        </mc:Choice>
        <mc:Fallback xmlns="">
          <p:sp>
            <p:nvSpPr>
              <p:cNvPr id="18" name="Obdélník 17">
                <a:extLst>
                  <a:ext uri="{FF2B5EF4-FFF2-40B4-BE49-F238E27FC236}">
                    <a16:creationId xmlns:a16="http://schemas.microsoft.com/office/drawing/2014/main" id="{6C702E63-8930-417E-AD6E-027F4D243428}"/>
                  </a:ext>
                </a:extLst>
              </p:cNvPr>
              <p:cNvSpPr>
                <a:spLocks noRot="1" noChangeAspect="1" noMove="1" noResize="1" noEditPoints="1" noAdjustHandles="1" noChangeArrowheads="1" noChangeShapeType="1" noTextEdit="1"/>
              </p:cNvSpPr>
              <p:nvPr/>
            </p:nvSpPr>
            <p:spPr>
              <a:xfrm>
                <a:off x="5070654" y="4140050"/>
                <a:ext cx="1431674" cy="890628"/>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69F48EA9-6B38-4130-88AD-6463F95CB726}"/>
                  </a:ext>
                </a:extLst>
              </p:cNvPr>
              <p:cNvSpPr/>
              <p:nvPr/>
            </p:nvSpPr>
            <p:spPr>
              <a:xfrm>
                <a:off x="1539171" y="5283159"/>
                <a:ext cx="3403368" cy="8906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900" i="1">
                              <a:latin typeface="Cambria Math" panose="02040503050406030204" pitchFamily="18" charset="0"/>
                            </a:rPr>
                          </m:ctrlPr>
                        </m:accPr>
                        <m:e>
                          <m:r>
                            <a:rPr lang="cs-CZ" sz="1900" i="1">
                              <a:latin typeface="Cambria Math" panose="02040503050406030204" pitchFamily="18" charset="0"/>
                            </a:rPr>
                            <m:t>𝑥</m:t>
                          </m:r>
                        </m:e>
                      </m:acc>
                      <m:r>
                        <a:rPr lang="cs-CZ" sz="1900" i="0">
                          <a:latin typeface="Cambria Math" panose="02040503050406030204" pitchFamily="18" charset="0"/>
                        </a:rPr>
                        <m:t>=</m:t>
                      </m:r>
                      <m:nary>
                        <m:naryPr>
                          <m:chr m:val="∑"/>
                          <m:limLoc m:val="undOvr"/>
                          <m:ctrlPr>
                            <a:rPr lang="cs-CZ" sz="1900" i="1">
                              <a:latin typeface="Cambria Math" panose="02040503050406030204" pitchFamily="18" charset="0"/>
                            </a:rPr>
                          </m:ctrlPr>
                        </m:naryPr>
                        <m:sub>
                          <m:r>
                            <a:rPr lang="cs-CZ" sz="1900" i="1">
                              <a:latin typeface="Cambria Math" panose="02040503050406030204" pitchFamily="18" charset="0"/>
                            </a:rPr>
                            <m:t>𝑖</m:t>
                          </m:r>
                          <m:r>
                            <a:rPr lang="cs-CZ" sz="1900" i="0">
                              <a:latin typeface="Cambria Math" panose="02040503050406030204" pitchFamily="18" charset="0"/>
                            </a:rPr>
                            <m:t>=1</m:t>
                          </m:r>
                        </m:sub>
                        <m:sup>
                          <m:r>
                            <a:rPr lang="cs-CZ" sz="1900" i="1">
                              <a:latin typeface="Cambria Math" panose="02040503050406030204" pitchFamily="18" charset="0"/>
                            </a:rPr>
                            <m:t>𝑛</m:t>
                          </m:r>
                        </m:sup>
                        <m:e>
                          <m:sSub>
                            <m:sSubPr>
                              <m:ctrlPr>
                                <a:rPr lang="cs-CZ" sz="1900" i="1">
                                  <a:latin typeface="Cambria Math" panose="02040503050406030204" pitchFamily="18" charset="0"/>
                                </a:rPr>
                              </m:ctrlPr>
                            </m:sSubPr>
                            <m:e>
                              <m:r>
                                <a:rPr lang="cs-CZ" sz="1900" i="1">
                                  <a:latin typeface="Cambria Math" panose="02040503050406030204" pitchFamily="18" charset="0"/>
                                </a:rPr>
                                <m:t>𝑣</m:t>
                              </m:r>
                            </m:e>
                            <m:sub>
                              <m:r>
                                <a:rPr lang="cs-CZ" sz="1900" i="1">
                                  <a:latin typeface="Cambria Math" panose="02040503050406030204" pitchFamily="18" charset="0"/>
                                </a:rPr>
                                <m:t>𝑖</m:t>
                              </m:r>
                            </m:sub>
                          </m:sSub>
                          <m:sSub>
                            <m:sSubPr>
                              <m:ctrlPr>
                                <a:rPr lang="cs-CZ" sz="1900" i="1">
                                  <a:latin typeface="Cambria Math" panose="02040503050406030204" pitchFamily="18" charset="0"/>
                                </a:rPr>
                              </m:ctrlPr>
                            </m:sSubPr>
                            <m:e>
                              <m:r>
                                <a:rPr lang="cs-CZ" sz="1900" i="1">
                                  <a:latin typeface="Cambria Math" panose="02040503050406030204" pitchFamily="18" charset="0"/>
                                </a:rPr>
                                <m:t>𝑥</m:t>
                              </m:r>
                            </m:e>
                            <m:sub>
                              <m:r>
                                <a:rPr lang="cs-CZ" sz="1900" i="1">
                                  <a:latin typeface="Cambria Math" panose="02040503050406030204" pitchFamily="18" charset="0"/>
                                </a:rPr>
                                <m:t>𝑖</m:t>
                              </m:r>
                            </m:sub>
                          </m:sSub>
                        </m:e>
                      </m:nary>
                      <m:r>
                        <a:rPr lang="cs-CZ" sz="1900" i="0">
                          <a:latin typeface="Cambria Math" panose="02040503050406030204" pitchFamily="18" charset="0"/>
                        </a:rPr>
                        <m:t>         </m:t>
                      </m:r>
                      <m:acc>
                        <m:accPr>
                          <m:chr m:val="̅"/>
                          <m:ctrlPr>
                            <a:rPr lang="cs-CZ" sz="1900" i="1">
                              <a:latin typeface="Cambria Math" panose="02040503050406030204" pitchFamily="18" charset="0"/>
                            </a:rPr>
                          </m:ctrlPr>
                        </m:accPr>
                        <m:e>
                          <m:r>
                            <a:rPr lang="cs-CZ" sz="1900" i="1">
                              <a:latin typeface="Cambria Math" panose="02040503050406030204" pitchFamily="18" charset="0"/>
                            </a:rPr>
                            <m:t>𝑦</m:t>
                          </m:r>
                        </m:e>
                      </m:acc>
                      <m:r>
                        <a:rPr lang="cs-CZ" sz="1900" i="0">
                          <a:latin typeface="Cambria Math" panose="02040503050406030204" pitchFamily="18" charset="0"/>
                        </a:rPr>
                        <m:t>=</m:t>
                      </m:r>
                      <m:nary>
                        <m:naryPr>
                          <m:chr m:val="∑"/>
                          <m:limLoc m:val="undOvr"/>
                          <m:ctrlPr>
                            <a:rPr lang="cs-CZ" sz="1900" i="1">
                              <a:latin typeface="Cambria Math" panose="02040503050406030204" pitchFamily="18" charset="0"/>
                            </a:rPr>
                          </m:ctrlPr>
                        </m:naryPr>
                        <m:sub>
                          <m:r>
                            <a:rPr lang="cs-CZ" sz="1900" i="1">
                              <a:latin typeface="Cambria Math" panose="02040503050406030204" pitchFamily="18" charset="0"/>
                            </a:rPr>
                            <m:t>𝑖</m:t>
                          </m:r>
                          <m:r>
                            <a:rPr lang="cs-CZ" sz="1900" i="0">
                              <a:latin typeface="Cambria Math" panose="02040503050406030204" pitchFamily="18" charset="0"/>
                            </a:rPr>
                            <m:t>=1</m:t>
                          </m:r>
                        </m:sub>
                        <m:sup>
                          <m:r>
                            <a:rPr lang="cs-CZ" sz="1900" i="1">
                              <a:latin typeface="Cambria Math" panose="02040503050406030204" pitchFamily="18" charset="0"/>
                            </a:rPr>
                            <m:t>𝑛</m:t>
                          </m:r>
                        </m:sup>
                        <m:e>
                          <m:sSub>
                            <m:sSubPr>
                              <m:ctrlPr>
                                <a:rPr lang="cs-CZ" sz="1900" i="1">
                                  <a:latin typeface="Cambria Math" panose="02040503050406030204" pitchFamily="18" charset="0"/>
                                </a:rPr>
                              </m:ctrlPr>
                            </m:sSubPr>
                            <m:e>
                              <m:r>
                                <a:rPr lang="cs-CZ" sz="1900" i="1">
                                  <a:latin typeface="Cambria Math" panose="02040503050406030204" pitchFamily="18" charset="0"/>
                                </a:rPr>
                                <m:t>𝑣</m:t>
                              </m:r>
                            </m:e>
                            <m:sub>
                              <m:r>
                                <a:rPr lang="cs-CZ" sz="1900" i="1">
                                  <a:latin typeface="Cambria Math" panose="02040503050406030204" pitchFamily="18" charset="0"/>
                                </a:rPr>
                                <m:t>𝑖</m:t>
                              </m:r>
                            </m:sub>
                          </m:sSub>
                          <m:sSub>
                            <m:sSubPr>
                              <m:ctrlPr>
                                <a:rPr lang="cs-CZ" sz="1900" i="1">
                                  <a:latin typeface="Cambria Math" panose="02040503050406030204" pitchFamily="18" charset="0"/>
                                </a:rPr>
                              </m:ctrlPr>
                            </m:sSubPr>
                            <m:e>
                              <m:r>
                                <a:rPr lang="cs-CZ" sz="1900" i="1">
                                  <a:latin typeface="Cambria Math" panose="02040503050406030204" pitchFamily="18" charset="0"/>
                                </a:rPr>
                                <m:t>𝑦</m:t>
                              </m:r>
                            </m:e>
                            <m:sub>
                              <m:r>
                                <a:rPr lang="cs-CZ" sz="1900" i="1">
                                  <a:latin typeface="Cambria Math" panose="02040503050406030204" pitchFamily="18" charset="0"/>
                                </a:rPr>
                                <m:t>𝑖</m:t>
                              </m:r>
                            </m:sub>
                          </m:sSub>
                        </m:e>
                      </m:nary>
                      <m:r>
                        <a:rPr lang="cs-CZ" sz="1900" i="0">
                          <a:latin typeface="Cambria Math" panose="02040503050406030204" pitchFamily="18" charset="0"/>
                        </a:rPr>
                        <m:t> .</m:t>
                      </m:r>
                    </m:oMath>
                  </m:oMathPara>
                </a14:m>
                <a:endParaRPr lang="cs-CZ" sz="1900" dirty="0"/>
              </a:p>
            </p:txBody>
          </p:sp>
        </mc:Choice>
        <mc:Fallback xmlns="">
          <p:sp>
            <p:nvSpPr>
              <p:cNvPr id="19" name="Obdélník 18">
                <a:extLst>
                  <a:ext uri="{FF2B5EF4-FFF2-40B4-BE49-F238E27FC236}">
                    <a16:creationId xmlns:a16="http://schemas.microsoft.com/office/drawing/2014/main" id="{69F48EA9-6B38-4130-88AD-6463F95CB726}"/>
                  </a:ext>
                </a:extLst>
              </p:cNvPr>
              <p:cNvSpPr>
                <a:spLocks noRot="1" noChangeAspect="1" noMove="1" noResize="1" noEditPoints="1" noAdjustHandles="1" noChangeArrowheads="1" noChangeShapeType="1" noTextEdit="1"/>
              </p:cNvSpPr>
              <p:nvPr/>
            </p:nvSpPr>
            <p:spPr>
              <a:xfrm>
                <a:off x="1539171" y="5283159"/>
                <a:ext cx="3403368" cy="890628"/>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837920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976506"/>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Method of gravity center</a:t>
            </a:r>
          </a:p>
          <a:p>
            <a:pPr marL="896400" lvl="1" indent="-284400">
              <a:lnSpc>
                <a:spcPct val="110000"/>
              </a:lnSpc>
            </a:pPr>
            <a:r>
              <a:rPr lang="en-US"/>
              <a:t>Example – continued</a:t>
            </a:r>
          </a:p>
          <a:p>
            <a:pPr marL="1346400" lvl="1" indent="-284400">
              <a:lnSpc>
                <a:spcPct val="110000"/>
              </a:lnSpc>
            </a:pPr>
            <a:endParaRPr lang="en-US"/>
          </a:p>
          <a:p>
            <a:pPr lvl="1">
              <a:lnSpc>
                <a:spcPct val="110000"/>
              </a:lnSpc>
            </a:pPr>
            <a:endParaRPr lang="en-US"/>
          </a:p>
          <a:p>
            <a:pPr lvl="1">
              <a:lnSpc>
                <a:spcPct val="110000"/>
              </a:lnSpc>
            </a:pPr>
            <a:endParaRPr lang="en-US"/>
          </a:p>
          <a:p>
            <a:pPr lvl="1">
              <a:lnSpc>
                <a:spcPct val="110000"/>
              </a:lnSpc>
            </a:pPr>
            <a:endParaRPr lang="en-US"/>
          </a:p>
          <a:p>
            <a:pPr lvl="1">
              <a:lnSpc>
                <a:spcPct val="110000"/>
              </a:lnSpc>
            </a:pPr>
            <a:endParaRPr lang="en-US"/>
          </a:p>
          <a:p>
            <a:pPr lvl="1">
              <a:lnSpc>
                <a:spcPct val="110000"/>
              </a:lnSpc>
            </a:pPr>
            <a:endParaRPr lang="en-US"/>
          </a:p>
          <a:p>
            <a:pPr lvl="1">
              <a:lnSpc>
                <a:spcPct val="110000"/>
              </a:lnSpc>
            </a:pPr>
            <a:endParaRPr lang="en-US"/>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D15CB68F-30C0-4B54-BEAB-AD2FF10D8DB3}"/>
              </a:ext>
            </a:extLst>
          </p:cNvPr>
          <p:cNvPicPr>
            <a:picLocks noChangeAspect="1"/>
          </p:cNvPicPr>
          <p:nvPr/>
        </p:nvPicPr>
        <p:blipFill>
          <a:blip r:embed="rId2"/>
          <a:stretch>
            <a:fillRect/>
          </a:stretch>
        </p:blipFill>
        <p:spPr>
          <a:xfrm>
            <a:off x="1529430" y="2274321"/>
            <a:ext cx="4021491" cy="3899466"/>
          </a:xfrm>
          <a:prstGeom prst="rect">
            <a:avLst/>
          </a:prstGeom>
        </p:spPr>
      </p:pic>
      <p:sp>
        <p:nvSpPr>
          <p:cNvPr id="87" name="Bublinový popisek: zahnutá čára 86">
            <a:extLst>
              <a:ext uri="{FF2B5EF4-FFF2-40B4-BE49-F238E27FC236}">
                <a16:creationId xmlns:a16="http://schemas.microsoft.com/office/drawing/2014/main" id="{59BADBD2-CEE0-4E21-9703-B72A83CE1CC8}"/>
              </a:ext>
            </a:extLst>
          </p:cNvPr>
          <p:cNvSpPr/>
          <p:nvPr/>
        </p:nvSpPr>
        <p:spPr>
          <a:xfrm>
            <a:off x="6096000" y="2727375"/>
            <a:ext cx="2280285" cy="830997"/>
          </a:xfrm>
          <a:prstGeom prst="borderCallout2">
            <a:avLst>
              <a:gd name="adj1" fmla="val 39225"/>
              <a:gd name="adj2" fmla="val -1619"/>
              <a:gd name="adj3" fmla="val 39186"/>
              <a:gd name="adj4" fmla="val -26094"/>
              <a:gd name="adj5" fmla="val 172690"/>
              <a:gd name="adj6" fmla="val -113137"/>
            </a:avLst>
          </a:prstGeo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a:solidFill>
                  <a:schemeClr val="tx1"/>
                </a:solidFill>
                <a:latin typeface="Arial" panose="020B0604020202020204" pitchFamily="34" charset="0"/>
                <a:cs typeface="Arial" panose="020B0604020202020204" pitchFamily="34" charset="0"/>
              </a:rPr>
              <a:t>Gravity center without transport volumes: (6;6)</a:t>
            </a:r>
          </a:p>
        </p:txBody>
      </p:sp>
      <p:sp>
        <p:nvSpPr>
          <p:cNvPr id="88" name="Bublinový popisek: zahnutá čára 87">
            <a:extLst>
              <a:ext uri="{FF2B5EF4-FFF2-40B4-BE49-F238E27FC236}">
                <a16:creationId xmlns:a16="http://schemas.microsoft.com/office/drawing/2014/main" id="{15F158C7-B58B-4347-AF2E-0F5CA3414BD3}"/>
              </a:ext>
            </a:extLst>
          </p:cNvPr>
          <p:cNvSpPr/>
          <p:nvPr/>
        </p:nvSpPr>
        <p:spPr>
          <a:xfrm>
            <a:off x="6102283" y="5038778"/>
            <a:ext cx="1790832" cy="830997"/>
          </a:xfrm>
          <a:prstGeom prst="borderCallout2">
            <a:avLst>
              <a:gd name="adj1" fmla="val 39225"/>
              <a:gd name="adj2" fmla="val -1619"/>
              <a:gd name="adj3" fmla="val 39186"/>
              <a:gd name="adj4" fmla="val -26094"/>
              <a:gd name="adj5" fmla="val -63102"/>
              <a:gd name="adj6" fmla="val -112556"/>
            </a:avLst>
          </a:prstGeom>
          <a:solidFill>
            <a:schemeClr val="bg1">
              <a:lumMod val="95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a:solidFill>
                  <a:schemeClr val="tx1"/>
                </a:solidFill>
                <a:latin typeface="Arial" panose="020B0604020202020204" pitchFamily="34" charset="0"/>
                <a:cs typeface="Arial" panose="020B0604020202020204" pitchFamily="34" charset="0"/>
              </a:rPr>
              <a:t>Weighted gravity center: </a:t>
            </a:r>
            <a:br>
              <a:rPr lang="en-US" sz="1600">
                <a:solidFill>
                  <a:schemeClr val="tx1"/>
                </a:solidFill>
                <a:latin typeface="Arial" panose="020B0604020202020204" pitchFamily="34" charset="0"/>
                <a:cs typeface="Arial" panose="020B0604020202020204" pitchFamily="34" charset="0"/>
              </a:rPr>
            </a:br>
            <a:r>
              <a:rPr lang="en-US" sz="1600">
                <a:solidFill>
                  <a:schemeClr val="tx1"/>
                </a:solidFill>
                <a:latin typeface="Arial" panose="020B0604020202020204" pitchFamily="34" charset="0"/>
                <a:cs typeface="Arial" panose="020B0604020202020204" pitchFamily="34" charset="0"/>
              </a:rPr>
              <a:t>(8,1;5,3)</a:t>
            </a:r>
          </a:p>
        </p:txBody>
      </p:sp>
    </p:spTree>
    <p:extLst>
      <p:ext uri="{BB962C8B-B14F-4D97-AF65-F5344CB8AC3E}">
        <p14:creationId xmlns:p14="http://schemas.microsoft.com/office/powerpoint/2010/main" val="3299760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4526241"/>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Facility location problem – modified transportation problem</a:t>
            </a:r>
          </a:p>
          <a:p>
            <a:pPr marL="896400" lvl="1" indent="-284400">
              <a:lnSpc>
                <a:spcPct val="110000"/>
              </a:lnSpc>
            </a:pPr>
            <a:r>
              <a:rPr lang="en-US" dirty="0"/>
              <a:t>Set of </a:t>
            </a:r>
            <a:r>
              <a:rPr lang="en-US" sz="1900" i="1" dirty="0">
                <a:latin typeface="Times New Roman" panose="02020603050405020304" pitchFamily="18" charset="0"/>
                <a:cs typeface="Times New Roman" panose="02020603050405020304" pitchFamily="18" charset="0"/>
              </a:rPr>
              <a:t>m</a:t>
            </a:r>
            <a:r>
              <a:rPr lang="en-US" dirty="0"/>
              <a:t> potential locations for new facilities:</a:t>
            </a:r>
          </a:p>
          <a:p>
            <a:pPr lvl="1">
              <a:lnSpc>
                <a:spcPct val="110000"/>
              </a:lnSpc>
            </a:pPr>
            <a:endParaRPr lang="en-US" dirty="0"/>
          </a:p>
          <a:p>
            <a:pPr lvl="1">
              <a:lnSpc>
                <a:spcPct val="110000"/>
              </a:lnSpc>
            </a:pPr>
            <a:endParaRPr lang="en-US" dirty="0"/>
          </a:p>
          <a:p>
            <a:pPr marL="896400" lvl="1" indent="-284400">
              <a:lnSpc>
                <a:spcPct val="110000"/>
              </a:lnSpc>
            </a:pPr>
            <a:r>
              <a:rPr lang="en-US" dirty="0"/>
              <a:t>Set of </a:t>
            </a:r>
            <a:r>
              <a:rPr lang="en-US" sz="1900" i="1" dirty="0">
                <a:latin typeface="Times New Roman" panose="02020603050405020304" pitchFamily="18" charset="0"/>
                <a:cs typeface="Times New Roman" panose="02020603050405020304" pitchFamily="18" charset="0"/>
              </a:rPr>
              <a:t>n</a:t>
            </a:r>
            <a:r>
              <a:rPr lang="en-US" dirty="0"/>
              <a:t> destinations (customers or internal customers):</a:t>
            </a:r>
          </a:p>
          <a:p>
            <a:pPr lvl="1">
              <a:lnSpc>
                <a:spcPct val="110000"/>
              </a:lnSpc>
            </a:pPr>
            <a:endParaRPr lang="en-US" dirty="0"/>
          </a:p>
          <a:p>
            <a:pPr marL="896400" lvl="1" indent="-284400">
              <a:lnSpc>
                <a:spcPct val="110000"/>
              </a:lnSpc>
            </a:pPr>
            <a:r>
              <a:rPr lang="en-US" dirty="0"/>
              <a:t>Transportation costs:</a:t>
            </a:r>
          </a:p>
          <a:p>
            <a:pPr marL="381000" lvl="1" indent="0">
              <a:lnSpc>
                <a:spcPct val="110000"/>
              </a:lnSpc>
              <a:buNone/>
            </a:pPr>
            <a:endParaRPr lang="en-US" dirty="0"/>
          </a:p>
          <a:p>
            <a:pPr marL="896400" lvl="1" indent="-284400">
              <a:lnSpc>
                <a:spcPct val="110000"/>
              </a:lnSpc>
            </a:pPr>
            <a:r>
              <a:rPr lang="en-US" dirty="0"/>
              <a:t>Variables:</a:t>
            </a:r>
          </a:p>
          <a:p>
            <a:pPr lvl="1">
              <a:lnSpc>
                <a:spcPct val="110000"/>
              </a:lnSpc>
            </a:pPr>
            <a:endParaRPr lang="en-US" dirty="0"/>
          </a:p>
          <a:p>
            <a:pPr lvl="1">
              <a:lnSpc>
                <a:spcPct val="110000"/>
              </a:lnSpc>
            </a:pPr>
            <a:endParaRPr lang="en-US" dirty="0"/>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19F3E868-366B-45A9-90D6-F00D7C577F73}"/>
                  </a:ext>
                </a:extLst>
              </p:cNvPr>
              <p:cNvSpPr>
                <a:spLocks noChangeAspect="1"/>
              </p:cNvSpPr>
              <p:nvPr/>
            </p:nvSpPr>
            <p:spPr>
              <a:xfrm>
                <a:off x="1142860" y="2335179"/>
                <a:ext cx="6350328" cy="369332"/>
              </a:xfrm>
              <a:prstGeom prst="rect">
                <a:avLst/>
              </a:prstGeom>
            </p:spPr>
            <p:txBody>
              <a:bodyPr wrap="square">
                <a:spAutoFit/>
              </a:bodyPr>
              <a:lstStyle/>
              <a:p>
                <a:pPr marL="542925">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𝑖</m:t>
                        </m:r>
                      </m:sub>
                    </m:sSub>
                    <m:r>
                      <a:rPr lang="en-US">
                        <a:latin typeface="Cambria Math" panose="02040503050406030204" pitchFamily="18" charset="0"/>
                      </a:rPr>
                      <m:t> </m:t>
                    </m:r>
                    <m:r>
                      <a:rPr lang="en-US" b="0" i="0" smtClean="0">
                        <a:latin typeface="Cambria Math" panose="02040503050406030204" pitchFamily="18" charset="0"/>
                      </a:rPr>
                      <m:t>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capacity of the facility in location </a:t>
                </a:r>
                <a14:m>
                  <m:oMath xmlns:m="http://schemas.openxmlformats.org/officeDocument/2006/math">
                    <m:r>
                      <a:rPr lang="en-US" b="0" i="1" smtClean="0">
                        <a:latin typeface="Cambria Math" panose="02040503050406030204" pitchFamily="18" charset="0"/>
                      </a:rPr>
                      <m:t>𝑖</m:t>
                    </m:r>
                    <m:r>
                      <a:rPr lang="en-US" i="1" smtClean="0">
                        <a:latin typeface="Cambria Math" panose="02040503050406030204" pitchFamily="18" charset="0"/>
                      </a:rPr>
                      <m:t>,</m:t>
                    </m:r>
                  </m:oMath>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4" name="Obdélník 13">
                <a:extLst>
                  <a:ext uri="{FF2B5EF4-FFF2-40B4-BE49-F238E27FC236}">
                    <a16:creationId xmlns:a16="http://schemas.microsoft.com/office/drawing/2014/main" id="{19F3E868-366B-45A9-90D6-F00D7C577F73}"/>
                  </a:ext>
                </a:extLst>
              </p:cNvPr>
              <p:cNvSpPr>
                <a:spLocks noRot="1" noChangeAspect="1" noMove="1" noResize="1" noEditPoints="1" noAdjustHandles="1" noChangeArrowheads="1" noChangeShapeType="1" noTextEdit="1"/>
              </p:cNvSpPr>
              <p:nvPr/>
            </p:nvSpPr>
            <p:spPr>
              <a:xfrm>
                <a:off x="1142860" y="2335179"/>
                <a:ext cx="6350328" cy="369332"/>
              </a:xfrm>
              <a:prstGeom prst="rect">
                <a:avLst/>
              </a:prstGeom>
              <a:blipFill>
                <a:blip r:embed="rId2"/>
                <a:stretch>
                  <a:fillRect t="-8197" b="-2459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E684BCAB-9322-4D4B-B9AF-CB65F6047FAF}"/>
                  </a:ext>
                </a:extLst>
              </p:cNvPr>
              <p:cNvSpPr>
                <a:spLocks noChangeAspect="1"/>
              </p:cNvSpPr>
              <p:nvPr/>
            </p:nvSpPr>
            <p:spPr>
              <a:xfrm>
                <a:off x="1142862" y="2681961"/>
                <a:ext cx="6558418" cy="369332"/>
              </a:xfrm>
              <a:prstGeom prst="rect">
                <a:avLst/>
              </a:prstGeom>
            </p:spPr>
            <p:txBody>
              <a:bodyPr wrap="square">
                <a:spAutoFit/>
              </a:bodyPr>
              <a:lstStyle/>
              <a:p>
                <a:pPr marL="542925">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𝑖</m:t>
                        </m:r>
                      </m:sub>
                    </m:sSub>
                    <m:r>
                      <a:rPr lang="en-US">
                        <a:latin typeface="Cambria Math" panose="02040503050406030204" pitchFamily="18" charset="0"/>
                      </a:rPr>
                      <m:t>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fixed cost for the use of location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oMath>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0" name="Obdélník 19">
                <a:extLst>
                  <a:ext uri="{FF2B5EF4-FFF2-40B4-BE49-F238E27FC236}">
                    <a16:creationId xmlns:a16="http://schemas.microsoft.com/office/drawing/2014/main" id="{E684BCAB-9322-4D4B-B9AF-CB65F6047FAF}"/>
                  </a:ext>
                </a:extLst>
              </p:cNvPr>
              <p:cNvSpPr>
                <a:spLocks noRot="1" noChangeAspect="1" noMove="1" noResize="1" noEditPoints="1" noAdjustHandles="1" noChangeArrowheads="1" noChangeShapeType="1" noTextEdit="1"/>
              </p:cNvSpPr>
              <p:nvPr/>
            </p:nvSpPr>
            <p:spPr>
              <a:xfrm>
                <a:off x="1142862" y="2681961"/>
                <a:ext cx="6558418" cy="369332"/>
              </a:xfrm>
              <a:prstGeom prst="rect">
                <a:avLst/>
              </a:prstGeom>
              <a:blipFill>
                <a:blip r:embed="rId3"/>
                <a:stretch>
                  <a:fillRect t="-9836" b="-2459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Obdélník 20">
                <a:extLst>
                  <a:ext uri="{FF2B5EF4-FFF2-40B4-BE49-F238E27FC236}">
                    <a16:creationId xmlns:a16="http://schemas.microsoft.com/office/drawing/2014/main" id="{7AE7DB40-0B90-4A31-B7FA-C9B4E48C76E1}"/>
                  </a:ext>
                </a:extLst>
              </p:cNvPr>
              <p:cNvSpPr>
                <a:spLocks noChangeAspect="1"/>
              </p:cNvSpPr>
              <p:nvPr/>
            </p:nvSpPr>
            <p:spPr>
              <a:xfrm>
                <a:off x="5178869" y="2425660"/>
                <a:ext cx="2413817" cy="461663"/>
              </a:xfrm>
              <a:prstGeom prst="rect">
                <a:avLst/>
              </a:prstGeom>
            </p:spPr>
            <p:txBody>
              <a:bodyPr wrap="square">
                <a:spAutoFit/>
              </a:bodyPr>
              <a:lstStyle/>
              <a:p>
                <a:pPr marL="542925" algn="just">
                  <a:spcAft>
                    <a:spcPts val="600"/>
                  </a:spcAft>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𝑖</m:t>
                      </m:r>
                      <m:r>
                        <a:rPr lang="cs-CZ" i="1">
                          <a:latin typeface="Cambria Math" panose="02040503050406030204" pitchFamily="18" charset="0"/>
                        </a:rPr>
                        <m:t>=1,2,…,</m:t>
                      </m:r>
                      <m:r>
                        <a:rPr lang="cs-CZ" b="0" i="1" smtClean="0">
                          <a:latin typeface="Cambria Math" panose="02040503050406030204" pitchFamily="18" charset="0"/>
                        </a:rPr>
                        <m:t>𝑚</m:t>
                      </m:r>
                      <m:r>
                        <a:rPr lang="cs-CZ" b="0" i="0" smtClean="0">
                          <a:latin typeface="Cambria Math" panose="02040503050406030204" pitchFamily="18" charset="0"/>
                        </a:rPr>
                        <m:t>.</m:t>
                      </m:r>
                    </m:oMath>
                  </m:oMathPara>
                </a14:m>
                <a:endParaRPr lang="cs-CZ"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1" name="Obdélník 20">
                <a:extLst>
                  <a:ext uri="{FF2B5EF4-FFF2-40B4-BE49-F238E27FC236}">
                    <a16:creationId xmlns:a16="http://schemas.microsoft.com/office/drawing/2014/main" id="{7AE7DB40-0B90-4A31-B7FA-C9B4E48C76E1}"/>
                  </a:ext>
                </a:extLst>
              </p:cNvPr>
              <p:cNvSpPr>
                <a:spLocks noRot="1" noChangeAspect="1" noMove="1" noResize="1" noEditPoints="1" noAdjustHandles="1" noChangeArrowheads="1" noChangeShapeType="1" noTextEdit="1"/>
              </p:cNvSpPr>
              <p:nvPr/>
            </p:nvSpPr>
            <p:spPr>
              <a:xfrm>
                <a:off x="5178869" y="2425660"/>
                <a:ext cx="2413817" cy="461663"/>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Obdélník 21">
                <a:extLst>
                  <a:ext uri="{FF2B5EF4-FFF2-40B4-BE49-F238E27FC236}">
                    <a16:creationId xmlns:a16="http://schemas.microsoft.com/office/drawing/2014/main" id="{7AF88FCC-00A7-4E93-BA1D-2092C68DEF2F}"/>
                  </a:ext>
                </a:extLst>
              </p:cNvPr>
              <p:cNvSpPr>
                <a:spLocks noChangeAspect="1"/>
              </p:cNvSpPr>
              <p:nvPr/>
            </p:nvSpPr>
            <p:spPr>
              <a:xfrm>
                <a:off x="1125719" y="3389260"/>
                <a:ext cx="6350328" cy="391646"/>
              </a:xfrm>
              <a:prstGeom prst="rect">
                <a:avLst/>
              </a:prstGeom>
            </p:spPr>
            <p:txBody>
              <a:bodyPr wrap="square">
                <a:spAutoFit/>
              </a:bodyPr>
              <a:lstStyle/>
              <a:p>
                <a:pPr marL="542925">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𝑗</m:t>
                        </m:r>
                      </m:sub>
                    </m:sSub>
                    <m:r>
                      <a:rPr lang="en-US">
                        <a:latin typeface="Cambria Math" panose="02040503050406030204" pitchFamily="18" charset="0"/>
                      </a:rPr>
                      <m:t> </m:t>
                    </m:r>
                    <m:r>
                      <a:rPr lang="en-US" b="0" i="0" smtClean="0">
                        <a:latin typeface="Cambria Math" panose="02040503050406030204" pitchFamily="18" charset="0"/>
                      </a:rPr>
                      <m:t>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demand of destination </a:t>
                </a:r>
                <a14:m>
                  <m:oMath xmlns:m="http://schemas.openxmlformats.org/officeDocument/2006/math">
                    <m:r>
                      <a:rPr lang="en-US" b="0" i="1" smtClean="0">
                        <a:latin typeface="Cambria Math" panose="02040503050406030204" pitchFamily="18" charset="0"/>
                      </a:rPr>
                      <m:t>𝑗</m:t>
                    </m:r>
                    <m:r>
                      <a:rPr lang="en-US" i="1" smtClean="0">
                        <a:latin typeface="Cambria Math" panose="02040503050406030204" pitchFamily="18" charset="0"/>
                      </a:rPr>
                      <m:t>,</m:t>
                    </m:r>
                  </m:oMath>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2" name="Obdélník 21">
                <a:extLst>
                  <a:ext uri="{FF2B5EF4-FFF2-40B4-BE49-F238E27FC236}">
                    <a16:creationId xmlns:a16="http://schemas.microsoft.com/office/drawing/2014/main" id="{7AF88FCC-00A7-4E93-BA1D-2092C68DEF2F}"/>
                  </a:ext>
                </a:extLst>
              </p:cNvPr>
              <p:cNvSpPr>
                <a:spLocks noRot="1" noChangeAspect="1" noMove="1" noResize="1" noEditPoints="1" noAdjustHandles="1" noChangeArrowheads="1" noChangeShapeType="1" noTextEdit="1"/>
              </p:cNvSpPr>
              <p:nvPr/>
            </p:nvSpPr>
            <p:spPr>
              <a:xfrm>
                <a:off x="1125719" y="3389260"/>
                <a:ext cx="6350328" cy="391646"/>
              </a:xfrm>
              <a:prstGeom prst="rect">
                <a:avLst/>
              </a:prstGeom>
              <a:blipFill>
                <a:blip r:embed="rId5"/>
                <a:stretch>
                  <a:fillRect t="-9375" b="-1875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Obdélník 22">
                <a:extLst>
                  <a:ext uri="{FF2B5EF4-FFF2-40B4-BE49-F238E27FC236}">
                    <a16:creationId xmlns:a16="http://schemas.microsoft.com/office/drawing/2014/main" id="{D41940F5-C393-45AF-94DE-E24523BD1410}"/>
                  </a:ext>
                </a:extLst>
              </p:cNvPr>
              <p:cNvSpPr>
                <a:spLocks noChangeAspect="1"/>
              </p:cNvSpPr>
              <p:nvPr/>
            </p:nvSpPr>
            <p:spPr>
              <a:xfrm>
                <a:off x="3970616" y="3388995"/>
                <a:ext cx="2413817" cy="461663"/>
              </a:xfrm>
              <a:prstGeom prst="rect">
                <a:avLst/>
              </a:prstGeom>
            </p:spPr>
            <p:txBody>
              <a:bodyPr wrap="square">
                <a:spAutoFit/>
              </a:bodyPr>
              <a:lstStyle/>
              <a:p>
                <a:pPr marL="542925" algn="just">
                  <a:spcAft>
                    <a:spcPts val="600"/>
                  </a:spcAft>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𝑗</m:t>
                      </m:r>
                      <m:r>
                        <a:rPr lang="en-US" i="1">
                          <a:latin typeface="Cambria Math" panose="02040503050406030204" pitchFamily="18" charset="0"/>
                        </a:rPr>
                        <m:t>=1,2,…,</m:t>
                      </m:r>
                      <m:r>
                        <a:rPr lang="en-US" b="0" i="1" smtClean="0">
                          <a:latin typeface="Cambria Math" panose="02040503050406030204" pitchFamily="18" charset="0"/>
                        </a:rPr>
                        <m:t>𝑛</m:t>
                      </m:r>
                      <m:r>
                        <a:rPr lang="en-US" b="0" i="0" smtClean="0">
                          <a:latin typeface="Cambria Math" panose="02040503050406030204" pitchFamily="18" charset="0"/>
                        </a:rPr>
                        <m:t>.</m:t>
                      </m:r>
                    </m:oMath>
                  </m:oMathPara>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Obdélník 22">
                <a:extLst>
                  <a:ext uri="{FF2B5EF4-FFF2-40B4-BE49-F238E27FC236}">
                    <a16:creationId xmlns:a16="http://schemas.microsoft.com/office/drawing/2014/main" id="{D41940F5-C393-45AF-94DE-E24523BD1410}"/>
                  </a:ext>
                </a:extLst>
              </p:cNvPr>
              <p:cNvSpPr>
                <a:spLocks noRot="1" noChangeAspect="1" noMove="1" noResize="1" noEditPoints="1" noAdjustHandles="1" noChangeArrowheads="1" noChangeShapeType="1" noTextEdit="1"/>
              </p:cNvSpPr>
              <p:nvPr/>
            </p:nvSpPr>
            <p:spPr>
              <a:xfrm>
                <a:off x="3970616" y="3388995"/>
                <a:ext cx="2413817" cy="461663"/>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Obdélník 24">
                <a:extLst>
                  <a:ext uri="{FF2B5EF4-FFF2-40B4-BE49-F238E27FC236}">
                    <a16:creationId xmlns:a16="http://schemas.microsoft.com/office/drawing/2014/main" id="{547BFCAB-D250-4E5B-8FB4-A4F32483CC7B}"/>
                  </a:ext>
                </a:extLst>
              </p:cNvPr>
              <p:cNvSpPr>
                <a:spLocks noChangeAspect="1"/>
              </p:cNvSpPr>
              <p:nvPr/>
            </p:nvSpPr>
            <p:spPr>
              <a:xfrm>
                <a:off x="1142860" y="5384597"/>
                <a:ext cx="6453391" cy="668645"/>
              </a:xfrm>
              <a:prstGeom prst="rect">
                <a:avLst/>
              </a:prstGeom>
            </p:spPr>
            <p:txBody>
              <a:bodyPr wrap="square">
                <a:spAutoFit/>
              </a:bodyPr>
              <a:lstStyle/>
              <a:p>
                <a:pPr marL="1160463" indent="-617538">
                  <a:spcAft>
                    <a:spcPts val="600"/>
                  </a:spcAft>
                  <a:tabLst>
                    <a:tab pos="1160463" algn="l"/>
                  </a:tabLs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𝑖𝑗</m:t>
                        </m:r>
                      </m:sub>
                    </m:sSub>
                    <m:r>
                      <a:rPr lang="en-US">
                        <a:latin typeface="Cambria Math" panose="02040503050406030204" pitchFamily="18" charset="0"/>
                      </a:rPr>
                      <m:t>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amount of product transported from the facility placed in location </a:t>
                </a:r>
                <a14:m>
                  <m:oMath xmlns:m="http://schemas.openxmlformats.org/officeDocument/2006/math">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m:t>
                    </m:r>
                  </m:oMath>
                </a14:m>
                <a:r>
                  <a:rPr lang="en-US" dirty="0">
                    <a:latin typeface="Cambria Math" panose="02040503050406030204" pitchFamily="18" charset="0"/>
                    <a:ea typeface="Cambria Math" panose="02040503050406030204" pitchFamily="18" charset="0"/>
                    <a:cs typeface="Times New Roman" panose="02020603050405020304" pitchFamily="18" charset="0"/>
                  </a:rPr>
                  <a:t>to destination </a:t>
                </a:r>
                <a14:m>
                  <m:oMath xmlns:m="http://schemas.openxmlformats.org/officeDocument/2006/math">
                    <m:r>
                      <a:rPr lang="en-US" b="0" i="1" smtClean="0">
                        <a:latin typeface="Cambria Math" panose="02040503050406030204" pitchFamily="18" charset="0"/>
                        <a:ea typeface="Cambria Math" panose="02040503050406030204" pitchFamily="18" charset="0"/>
                      </a:rPr>
                      <m:t>𝑗</m:t>
                    </m:r>
                    <m:r>
                      <a:rPr lang="en-US" i="1" smtClean="0">
                        <a:latin typeface="Cambria Math" panose="02040503050406030204" pitchFamily="18" charset="0"/>
                        <a:ea typeface="Cambria Math" panose="02040503050406030204" pitchFamily="18" charset="0"/>
                      </a:rPr>
                      <m:t>,</m:t>
                    </m:r>
                  </m:oMath>
                </a14:m>
                <a:endParaRPr lang="en-US"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5" name="Obdélník 24">
                <a:extLst>
                  <a:ext uri="{FF2B5EF4-FFF2-40B4-BE49-F238E27FC236}">
                    <a16:creationId xmlns:a16="http://schemas.microsoft.com/office/drawing/2014/main" id="{547BFCAB-D250-4E5B-8FB4-A4F32483CC7B}"/>
                  </a:ext>
                </a:extLst>
              </p:cNvPr>
              <p:cNvSpPr>
                <a:spLocks noRot="1" noChangeAspect="1" noMove="1" noResize="1" noEditPoints="1" noAdjustHandles="1" noChangeArrowheads="1" noChangeShapeType="1" noTextEdit="1"/>
              </p:cNvSpPr>
              <p:nvPr/>
            </p:nvSpPr>
            <p:spPr>
              <a:xfrm>
                <a:off x="1142860" y="5384597"/>
                <a:ext cx="6453391" cy="668645"/>
              </a:xfrm>
              <a:prstGeom prst="rect">
                <a:avLst/>
              </a:prstGeom>
              <a:blipFill>
                <a:blip r:embed="rId7"/>
                <a:stretch>
                  <a:fillRect t="-5455" b="-1272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Obdélník 25">
                <a:extLst>
                  <a:ext uri="{FF2B5EF4-FFF2-40B4-BE49-F238E27FC236}">
                    <a16:creationId xmlns:a16="http://schemas.microsoft.com/office/drawing/2014/main" id="{49A1DB61-FE7D-4575-8D17-6009E73E5F26}"/>
                  </a:ext>
                </a:extLst>
              </p:cNvPr>
              <p:cNvSpPr>
                <a:spLocks noChangeAspect="1"/>
              </p:cNvSpPr>
              <p:nvPr/>
            </p:nvSpPr>
            <p:spPr>
              <a:xfrm>
                <a:off x="6706892" y="5735478"/>
                <a:ext cx="2413817" cy="461663"/>
              </a:xfrm>
              <a:prstGeom prst="rect">
                <a:avLst/>
              </a:prstGeom>
            </p:spPr>
            <p:txBody>
              <a:bodyPr wrap="square">
                <a:spAutoFit/>
              </a:bodyPr>
              <a:lstStyle/>
              <a:p>
                <a:pPr marL="542925" algn="just">
                  <a:spcAft>
                    <a:spcPts val="600"/>
                  </a:spcAft>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𝑗</m:t>
                      </m:r>
                      <m:r>
                        <a:rPr lang="cs-CZ" i="1">
                          <a:latin typeface="Cambria Math" panose="02040503050406030204" pitchFamily="18" charset="0"/>
                        </a:rPr>
                        <m:t>=1,2,…,</m:t>
                      </m:r>
                      <m:r>
                        <a:rPr lang="cs-CZ" b="0" i="1" smtClean="0">
                          <a:latin typeface="Cambria Math" panose="02040503050406030204" pitchFamily="18" charset="0"/>
                        </a:rPr>
                        <m:t>𝑛</m:t>
                      </m:r>
                      <m:r>
                        <a:rPr lang="cs-CZ" b="0" i="0" smtClean="0">
                          <a:latin typeface="Cambria Math" panose="02040503050406030204" pitchFamily="18" charset="0"/>
                        </a:rPr>
                        <m:t>.</m:t>
                      </m:r>
                    </m:oMath>
                  </m:oMathPara>
                </a14:m>
                <a:endParaRPr lang="cs-CZ"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6" name="Obdélník 25">
                <a:extLst>
                  <a:ext uri="{FF2B5EF4-FFF2-40B4-BE49-F238E27FC236}">
                    <a16:creationId xmlns:a16="http://schemas.microsoft.com/office/drawing/2014/main" id="{49A1DB61-FE7D-4575-8D17-6009E73E5F26}"/>
                  </a:ext>
                </a:extLst>
              </p:cNvPr>
              <p:cNvSpPr>
                <a:spLocks noRot="1" noChangeAspect="1" noMove="1" noResize="1" noEditPoints="1" noAdjustHandles="1" noChangeArrowheads="1" noChangeShapeType="1" noTextEdit="1"/>
              </p:cNvSpPr>
              <p:nvPr/>
            </p:nvSpPr>
            <p:spPr>
              <a:xfrm>
                <a:off x="6706892" y="5735478"/>
                <a:ext cx="2413817" cy="461663"/>
              </a:xfrm>
              <a:prstGeom prst="rect">
                <a:avLst/>
              </a:prstGeom>
              <a:blipFill>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Obdélník 26">
                <a:extLst>
                  <a:ext uri="{FF2B5EF4-FFF2-40B4-BE49-F238E27FC236}">
                    <a16:creationId xmlns:a16="http://schemas.microsoft.com/office/drawing/2014/main" id="{BBED9959-ED38-40FE-9916-572B1E70CAAD}"/>
                  </a:ext>
                </a:extLst>
              </p:cNvPr>
              <p:cNvSpPr>
                <a:spLocks noChangeAspect="1"/>
              </p:cNvSpPr>
              <p:nvPr/>
            </p:nvSpPr>
            <p:spPr>
              <a:xfrm>
                <a:off x="6696795" y="5393220"/>
                <a:ext cx="2413817" cy="461663"/>
              </a:xfrm>
              <a:prstGeom prst="rect">
                <a:avLst/>
              </a:prstGeom>
            </p:spPr>
            <p:txBody>
              <a:bodyPr wrap="square">
                <a:spAutoFit/>
              </a:bodyPr>
              <a:lstStyle/>
              <a:p>
                <a:pPr marL="542925" algn="just">
                  <a:spcAft>
                    <a:spcPts val="600"/>
                  </a:spcAft>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𝑖</m:t>
                      </m:r>
                      <m:r>
                        <a:rPr lang="cs-CZ" i="1">
                          <a:latin typeface="Cambria Math" panose="02040503050406030204" pitchFamily="18" charset="0"/>
                        </a:rPr>
                        <m:t>=1,2,…,</m:t>
                      </m:r>
                      <m:r>
                        <a:rPr lang="cs-CZ" b="0" i="1" smtClean="0">
                          <a:latin typeface="Cambria Math" panose="02040503050406030204" pitchFamily="18" charset="0"/>
                        </a:rPr>
                        <m:t>𝑚</m:t>
                      </m:r>
                      <m:r>
                        <a:rPr lang="cs-CZ" b="0" i="0" smtClean="0">
                          <a:latin typeface="Cambria Math" panose="02040503050406030204" pitchFamily="18" charset="0"/>
                        </a:rPr>
                        <m:t>,</m:t>
                      </m:r>
                    </m:oMath>
                  </m:oMathPara>
                </a14:m>
                <a:endParaRPr lang="cs-CZ"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7" name="Obdélník 26">
                <a:extLst>
                  <a:ext uri="{FF2B5EF4-FFF2-40B4-BE49-F238E27FC236}">
                    <a16:creationId xmlns:a16="http://schemas.microsoft.com/office/drawing/2014/main" id="{BBED9959-ED38-40FE-9916-572B1E70CAAD}"/>
                  </a:ext>
                </a:extLst>
              </p:cNvPr>
              <p:cNvSpPr>
                <a:spLocks noRot="1" noChangeAspect="1" noMove="1" noResize="1" noEditPoints="1" noAdjustHandles="1" noChangeArrowheads="1" noChangeShapeType="1" noTextEdit="1"/>
              </p:cNvSpPr>
              <p:nvPr/>
            </p:nvSpPr>
            <p:spPr>
              <a:xfrm>
                <a:off x="6696795" y="5393220"/>
                <a:ext cx="2413817" cy="461663"/>
              </a:xfrm>
              <a:prstGeom prst="rect">
                <a:avLst/>
              </a:prstGeom>
              <a:blipFill>
                <a:blip r:embed="rId10"/>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Obdélník 27">
                <a:extLst>
                  <a:ext uri="{FF2B5EF4-FFF2-40B4-BE49-F238E27FC236}">
                    <a16:creationId xmlns:a16="http://schemas.microsoft.com/office/drawing/2014/main" id="{2176A3C4-A490-429D-B555-2B4AAB5663EC}"/>
                  </a:ext>
                </a:extLst>
              </p:cNvPr>
              <p:cNvSpPr>
                <a:spLocks noChangeAspect="1"/>
              </p:cNvSpPr>
              <p:nvPr/>
            </p:nvSpPr>
            <p:spPr>
              <a:xfrm>
                <a:off x="1142860" y="4059691"/>
                <a:ext cx="8229813" cy="391646"/>
              </a:xfrm>
              <a:prstGeom prst="rect">
                <a:avLst/>
              </a:prstGeom>
            </p:spPr>
            <p:txBody>
              <a:bodyPr wrap="square">
                <a:spAutoFit/>
              </a:bodyPr>
              <a:lstStyle/>
              <a:p>
                <a:pPr marL="542925">
                  <a:spcAft>
                    <a:spcPts val="600"/>
                  </a:spcAft>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𝑖</m:t>
                        </m:r>
                        <m:r>
                          <a:rPr lang="en-US" b="0" i="1" smtClean="0">
                            <a:latin typeface="Cambria Math" panose="02040503050406030204" pitchFamily="18" charset="0"/>
                          </a:rPr>
                          <m:t>𝑗</m:t>
                        </m:r>
                      </m:sub>
                    </m:sSub>
                    <m:r>
                      <a:rPr lang="en-US">
                        <a:latin typeface="Cambria Math" panose="02040503050406030204" pitchFamily="18" charset="0"/>
                      </a:rPr>
                      <m:t> </m:t>
                    </m:r>
                    <m:r>
                      <a:rPr lang="en-US" b="0" i="0" smtClean="0">
                        <a:latin typeface="Cambria Math" panose="02040503050406030204" pitchFamily="18" charset="0"/>
                      </a:rPr>
                      <m:t>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shipping cost for transport a unit from source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 </m:t>
                    </m:r>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to destination </a:t>
                </a:r>
                <a14:m>
                  <m:oMath xmlns:m="http://schemas.openxmlformats.org/officeDocument/2006/math">
                    <m:r>
                      <a:rPr lang="en-US" i="1">
                        <a:latin typeface="Cambria Math" panose="02040503050406030204" pitchFamily="18" charset="0"/>
                      </a:rPr>
                      <m:t>𝑗</m:t>
                    </m:r>
                  </m:oMath>
                </a14:m>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8" name="Obdélník 27">
                <a:extLst>
                  <a:ext uri="{FF2B5EF4-FFF2-40B4-BE49-F238E27FC236}">
                    <a16:creationId xmlns:a16="http://schemas.microsoft.com/office/drawing/2014/main" id="{2176A3C4-A490-429D-B555-2B4AAB5663EC}"/>
                  </a:ext>
                </a:extLst>
              </p:cNvPr>
              <p:cNvSpPr>
                <a:spLocks noRot="1" noChangeAspect="1" noMove="1" noResize="1" noEditPoints="1" noAdjustHandles="1" noChangeArrowheads="1" noChangeShapeType="1" noTextEdit="1"/>
              </p:cNvSpPr>
              <p:nvPr/>
            </p:nvSpPr>
            <p:spPr>
              <a:xfrm>
                <a:off x="1142860" y="4059691"/>
                <a:ext cx="8229813" cy="391646"/>
              </a:xfrm>
              <a:prstGeom prst="rect">
                <a:avLst/>
              </a:prstGeom>
              <a:blipFill>
                <a:blip r:embed="rId11"/>
                <a:stretch>
                  <a:fillRect t="-9375" b="-18750"/>
                </a:stretch>
              </a:blipFill>
            </p:spPr>
            <p:txBody>
              <a:bodyPr/>
              <a:lstStyle/>
              <a:p>
                <a:r>
                  <a:rPr lang="cs-CZ">
                    <a:noFill/>
                  </a:rPr>
                  <a:t> </a:t>
                </a:r>
              </a:p>
            </p:txBody>
          </p:sp>
        </mc:Fallback>
      </mc:AlternateContent>
      <p:sp>
        <p:nvSpPr>
          <p:cNvPr id="29" name="TextovéPole 28">
            <a:extLst>
              <a:ext uri="{FF2B5EF4-FFF2-40B4-BE49-F238E27FC236}">
                <a16:creationId xmlns:a16="http://schemas.microsoft.com/office/drawing/2014/main" id="{C1B2B32E-A80C-401A-B820-951A1F58786E}"/>
              </a:ext>
            </a:extLst>
          </p:cNvPr>
          <p:cNvSpPr txBox="1"/>
          <p:nvPr/>
        </p:nvSpPr>
        <p:spPr>
          <a:xfrm>
            <a:off x="3048000" y="3244335"/>
            <a:ext cx="6096000" cy="369332"/>
          </a:xfrm>
          <a:prstGeom prst="rect">
            <a:avLst/>
          </a:prstGeom>
          <a:noFill/>
        </p:spPr>
        <p:txBody>
          <a:bodyPr wrap="square">
            <a:spAutoFit/>
          </a:bodyPr>
          <a:lstStyle/>
          <a:p>
            <a:endParaRPr lang="en-US" dirty="0"/>
          </a:p>
        </p:txBody>
      </p:sp>
      <p:pic>
        <p:nvPicPr>
          <p:cNvPr id="7" name="Obrázek 6">
            <a:extLst>
              <a:ext uri="{FF2B5EF4-FFF2-40B4-BE49-F238E27FC236}">
                <a16:creationId xmlns:a16="http://schemas.microsoft.com/office/drawing/2014/main" id="{0042A4FE-0773-496B-AD22-145BBECF79D4}"/>
              </a:ext>
            </a:extLst>
          </p:cNvPr>
          <p:cNvPicPr>
            <a:picLocks noChangeAspect="1"/>
          </p:cNvPicPr>
          <p:nvPr/>
        </p:nvPicPr>
        <p:blipFill>
          <a:blip r:embed="rId12"/>
          <a:stretch>
            <a:fillRect/>
          </a:stretch>
        </p:blipFill>
        <p:spPr>
          <a:xfrm>
            <a:off x="827365" y="4792541"/>
            <a:ext cx="7957109" cy="553639"/>
          </a:xfrm>
          <a:prstGeom prst="rect">
            <a:avLst/>
          </a:prstGeom>
        </p:spPr>
      </p:pic>
    </p:spTree>
    <p:extLst>
      <p:ext uri="{BB962C8B-B14F-4D97-AF65-F5344CB8AC3E}">
        <p14:creationId xmlns:p14="http://schemas.microsoft.com/office/powerpoint/2010/main" val="4109734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976506"/>
          </a:xfrm>
        </p:spPr>
        <p:txBody>
          <a:bodyPr>
            <a:noAutofit/>
          </a:bodyPr>
          <a:lstStyle/>
          <a:p>
            <a:pPr marL="285750" indent="-285750">
              <a:lnSpc>
                <a:spcPct val="110000"/>
              </a:lnSpc>
              <a:buFont typeface="Wingdings" panose="05000000000000000000" pitchFamily="2" charset="2"/>
              <a:buChar char="§"/>
            </a:pPr>
            <a:r>
              <a:rPr lang="en-US">
                <a:solidFill>
                  <a:srgbClr val="4BA82E"/>
                </a:solidFill>
              </a:rPr>
              <a:t>Facility location problem – modified transportation problem</a:t>
            </a:r>
          </a:p>
          <a:p>
            <a:pPr marL="896400" lvl="1" indent="-284400">
              <a:lnSpc>
                <a:spcPct val="110000"/>
              </a:lnSpc>
            </a:pPr>
            <a:r>
              <a:rPr lang="en-US"/>
              <a:t>Mathematical model:</a:t>
            </a:r>
          </a:p>
          <a:p>
            <a:pPr lvl="1">
              <a:lnSpc>
                <a:spcPct val="110000"/>
              </a:lnSpc>
            </a:pPr>
            <a:endParaRPr lang="en-US"/>
          </a:p>
          <a:p>
            <a:pPr lvl="1">
              <a:lnSpc>
                <a:spcPct val="110000"/>
              </a:lnSpc>
            </a:pPr>
            <a:endParaRPr lang="en-US"/>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Placement of facilities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6A1A0BAF-8904-4CBA-B381-42E189157D8C}"/>
                  </a:ext>
                </a:extLst>
              </p:cNvPr>
              <p:cNvSpPr/>
              <p:nvPr/>
            </p:nvSpPr>
            <p:spPr>
              <a:xfrm>
                <a:off x="1730064" y="2300328"/>
                <a:ext cx="3697358"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𝑧</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𝑖</m:t>
                          </m:r>
                          <m:r>
                            <a:rPr lang="cs-CZ" sz="1700" i="0">
                              <a:latin typeface="Cambria Math" panose="02040503050406030204" pitchFamily="18" charset="0"/>
                            </a:rPr>
                            <m:t>=1</m:t>
                          </m:r>
                        </m:sub>
                        <m:sup>
                          <m:r>
                            <a:rPr lang="cs-CZ" sz="1700" i="1">
                              <a:latin typeface="Cambria Math" panose="02040503050406030204" pitchFamily="18" charset="0"/>
                            </a:rPr>
                            <m:t>𝑚</m:t>
                          </m:r>
                        </m:sup>
                        <m:e>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𝑐</m:t>
                                  </m:r>
                                </m:e>
                                <m:sub>
                                  <m:r>
                                    <a:rPr lang="cs-CZ" sz="1700" i="1">
                                      <a:latin typeface="Cambria Math" panose="02040503050406030204" pitchFamily="18" charset="0"/>
                                    </a:rPr>
                                    <m:t>𝑖𝑗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𝑦</m:t>
                                  </m:r>
                                </m:e>
                                <m:sub>
                                  <m:r>
                                    <a:rPr lang="cs-CZ" sz="1700" i="1">
                                      <a:latin typeface="Cambria Math" panose="02040503050406030204" pitchFamily="18" charset="0"/>
                                    </a:rPr>
                                    <m:t>𝑖𝑗</m:t>
                                  </m:r>
                                </m:sub>
                              </m:sSub>
                              <m:r>
                                <a:rPr lang="cs-CZ" sz="1700" i="0">
                                  <a:latin typeface="Cambria Math" panose="02040503050406030204" pitchFamily="18" charset="0"/>
                                </a:rPr>
                                <m:t>+</m:t>
                              </m:r>
                            </m:e>
                          </m:nary>
                        </m:e>
                      </m:nary>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𝑖</m:t>
                          </m:r>
                          <m:r>
                            <a:rPr lang="cs-CZ" sz="1700" i="0">
                              <a:latin typeface="Cambria Math" panose="02040503050406030204" pitchFamily="18" charset="0"/>
                            </a:rPr>
                            <m:t>=1</m:t>
                          </m:r>
                        </m:sub>
                        <m:sup>
                          <m:r>
                            <a:rPr lang="cs-CZ" sz="1700" i="1">
                              <a:latin typeface="Cambria Math" panose="02040503050406030204" pitchFamily="18" charset="0"/>
                            </a:rPr>
                            <m:t>𝑚</m:t>
                          </m:r>
                        </m:sup>
                        <m:e>
                          <m:sSub>
                            <m:sSubPr>
                              <m:ctrlPr>
                                <a:rPr lang="cs-CZ" sz="1700" i="1">
                                  <a:latin typeface="Cambria Math" panose="02040503050406030204" pitchFamily="18" charset="0"/>
                                </a:rPr>
                              </m:ctrlPr>
                            </m:sSubPr>
                            <m:e>
                              <m:r>
                                <a:rPr lang="cs-CZ" sz="1700" i="1">
                                  <a:latin typeface="Cambria Math" panose="02040503050406030204" pitchFamily="18" charset="0"/>
                                </a:rPr>
                                <m:t>𝑓</m:t>
                              </m:r>
                            </m:e>
                            <m:sub>
                              <m:r>
                                <a:rPr lang="cs-CZ" sz="1700" i="1">
                                  <a:latin typeface="Cambria Math" panose="02040503050406030204" pitchFamily="18" charset="0"/>
                                </a:rPr>
                                <m:t>𝑖</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m:t>
                              </m:r>
                            </m:sub>
                          </m:sSub>
                        </m:e>
                      </m:nary>
                      <m:r>
                        <a:rPr lang="cs-CZ" sz="1700" i="0">
                          <a:latin typeface="Cambria Math" panose="02040503050406030204" pitchFamily="18" charset="0"/>
                        </a:rPr>
                        <m:t>    →  </m:t>
                      </m:r>
                      <m:r>
                        <m:rPr>
                          <m:nor/>
                        </m:rPr>
                        <a:rPr lang="cs-CZ" sz="1700" i="0">
                          <a:latin typeface="Cambria Math" panose="02040503050406030204" pitchFamily="18" charset="0"/>
                        </a:rPr>
                        <m:t>min</m:t>
                      </m:r>
                      <m:r>
                        <m:rPr>
                          <m:nor/>
                        </m:rPr>
                        <a:rPr lang="cs-CZ" sz="1700" i="1">
                          <a:latin typeface="Cambria Math" panose="02040503050406030204" pitchFamily="18" charset="0"/>
                        </a:rPr>
                        <m:t>,</m:t>
                      </m:r>
                    </m:oMath>
                  </m:oMathPara>
                </a14:m>
                <a:endParaRPr lang="cs-CZ" sz="1700" dirty="0"/>
              </a:p>
            </p:txBody>
          </p:sp>
        </mc:Choice>
        <mc:Fallback xmlns="">
          <p:sp>
            <p:nvSpPr>
              <p:cNvPr id="17" name="Obdélník 16">
                <a:extLst>
                  <a:ext uri="{FF2B5EF4-FFF2-40B4-BE49-F238E27FC236}">
                    <a16:creationId xmlns:a16="http://schemas.microsoft.com/office/drawing/2014/main" id="{6A1A0BAF-8904-4CBA-B381-42E189157D8C}"/>
                  </a:ext>
                </a:extLst>
              </p:cNvPr>
              <p:cNvSpPr>
                <a:spLocks noRot="1" noChangeAspect="1" noMove="1" noResize="1" noEditPoints="1" noAdjustHandles="1" noChangeArrowheads="1" noChangeShapeType="1" noTextEdit="1"/>
              </p:cNvSpPr>
              <p:nvPr/>
            </p:nvSpPr>
            <p:spPr>
              <a:xfrm>
                <a:off x="1730064" y="2300328"/>
                <a:ext cx="3697358" cy="83606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D1692A7B-1E6B-4421-98A0-BBDFDB1D7094}"/>
                  </a:ext>
                </a:extLst>
              </p:cNvPr>
              <p:cNvSpPr/>
              <p:nvPr/>
            </p:nvSpPr>
            <p:spPr>
              <a:xfrm>
                <a:off x="1789234" y="3317969"/>
                <a:ext cx="3102196"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𝑦</m:t>
                              </m:r>
                            </m:e>
                            <m:sub>
                              <m:r>
                                <a:rPr lang="cs-CZ" sz="1700" i="1">
                                  <a:latin typeface="Cambria Math" panose="02040503050406030204" pitchFamily="18" charset="0"/>
                                </a:rPr>
                                <m:t>𝑖𝑗</m:t>
                              </m:r>
                            </m:sub>
                          </m:sSub>
                        </m:e>
                      </m:nary>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𝑎</m:t>
                          </m:r>
                        </m:e>
                        <m:sub>
                          <m:r>
                            <a:rPr lang="cs-CZ" sz="1700" i="1">
                              <a:latin typeface="Cambria Math" panose="02040503050406030204" pitchFamily="18" charset="0"/>
                            </a:rPr>
                            <m:t>𝑖</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m:t>
                          </m:r>
                        </m:sub>
                      </m:sSub>
                      <m:r>
                        <a:rPr lang="cs-CZ" sz="1700" i="0">
                          <a:latin typeface="Cambria Math" panose="02040503050406030204" pitchFamily="18" charset="0"/>
                        </a:rPr>
                        <m:t>        </m:t>
                      </m:r>
                      <m:r>
                        <a:rPr lang="cs-CZ" sz="1700" i="1">
                          <a:latin typeface="Cambria Math" panose="02040503050406030204" pitchFamily="18" charset="0"/>
                        </a:rPr>
                        <m:t>𝑖</m:t>
                      </m:r>
                      <m:r>
                        <a:rPr lang="cs-CZ" sz="1700" i="0">
                          <a:latin typeface="Cambria Math" panose="02040503050406030204" pitchFamily="18" charset="0"/>
                        </a:rPr>
                        <m:t>=1,2,…,</m:t>
                      </m:r>
                      <m:r>
                        <a:rPr lang="cs-CZ" sz="1700" i="1">
                          <a:latin typeface="Cambria Math" panose="02040503050406030204" pitchFamily="18" charset="0"/>
                        </a:rPr>
                        <m:t>𝑚</m:t>
                      </m:r>
                      <m:r>
                        <m:rPr>
                          <m:nor/>
                        </m:rPr>
                        <a:rPr lang="cs-CZ" sz="1700" i="1">
                          <a:latin typeface="Cambria Math" panose="02040503050406030204" pitchFamily="18" charset="0"/>
                        </a:rPr>
                        <m:t>,</m:t>
                      </m:r>
                    </m:oMath>
                  </m:oMathPara>
                </a14:m>
                <a:endParaRPr lang="cs-CZ" sz="1700" dirty="0"/>
              </a:p>
            </p:txBody>
          </p:sp>
        </mc:Choice>
        <mc:Fallback xmlns="">
          <p:sp>
            <p:nvSpPr>
              <p:cNvPr id="18" name="Obdélník 17">
                <a:extLst>
                  <a:ext uri="{FF2B5EF4-FFF2-40B4-BE49-F238E27FC236}">
                    <a16:creationId xmlns:a16="http://schemas.microsoft.com/office/drawing/2014/main" id="{D1692A7B-1E6B-4421-98A0-BBDFDB1D7094}"/>
                  </a:ext>
                </a:extLst>
              </p:cNvPr>
              <p:cNvSpPr>
                <a:spLocks noRot="1" noChangeAspect="1" noMove="1" noResize="1" noEditPoints="1" noAdjustHandles="1" noChangeArrowheads="1" noChangeShapeType="1" noTextEdit="1"/>
              </p:cNvSpPr>
              <p:nvPr/>
            </p:nvSpPr>
            <p:spPr>
              <a:xfrm>
                <a:off x="1789234" y="3317969"/>
                <a:ext cx="3102196" cy="83606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7678E81D-3B5D-40D5-AB97-70FB191D81B1}"/>
                  </a:ext>
                </a:extLst>
              </p:cNvPr>
              <p:cNvSpPr/>
              <p:nvPr/>
            </p:nvSpPr>
            <p:spPr>
              <a:xfrm>
                <a:off x="1789234" y="4335610"/>
                <a:ext cx="2855076" cy="806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𝑖</m:t>
                          </m:r>
                          <m:r>
                            <a:rPr lang="cs-CZ" sz="1700" i="0">
                              <a:latin typeface="Cambria Math" panose="02040503050406030204" pitchFamily="18" charset="0"/>
                            </a:rPr>
                            <m:t>=1</m:t>
                          </m:r>
                        </m:sub>
                        <m:sup>
                          <m:r>
                            <a:rPr lang="cs-CZ" sz="1700" i="1">
                              <a:latin typeface="Cambria Math" panose="02040503050406030204" pitchFamily="18" charset="0"/>
                            </a:rPr>
                            <m:t>𝑚</m:t>
                          </m:r>
                        </m:sup>
                        <m:e>
                          <m:sSub>
                            <m:sSubPr>
                              <m:ctrlPr>
                                <a:rPr lang="cs-CZ" sz="1700" i="1">
                                  <a:latin typeface="Cambria Math" panose="02040503050406030204" pitchFamily="18" charset="0"/>
                                </a:rPr>
                              </m:ctrlPr>
                            </m:sSubPr>
                            <m:e>
                              <m:r>
                                <a:rPr lang="cs-CZ" sz="1700" i="1">
                                  <a:latin typeface="Cambria Math" panose="02040503050406030204" pitchFamily="18" charset="0"/>
                                </a:rPr>
                                <m:t>𝑦</m:t>
                              </m:r>
                            </m:e>
                            <m:sub>
                              <m:r>
                                <a:rPr lang="cs-CZ" sz="1700" i="1">
                                  <a:latin typeface="Cambria Math" panose="02040503050406030204" pitchFamily="18" charset="0"/>
                                </a:rPr>
                                <m:t>𝑖𝑗</m:t>
                              </m:r>
                            </m:sub>
                          </m:sSub>
                        </m:e>
                      </m:nary>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𝑏</m:t>
                          </m:r>
                        </m:e>
                        <m:sub>
                          <m:r>
                            <a:rPr lang="cs-CZ" sz="1700" i="1">
                              <a:latin typeface="Cambria Math" panose="02040503050406030204" pitchFamily="18" charset="0"/>
                            </a:rPr>
                            <m:t>𝑗</m:t>
                          </m:r>
                        </m:sub>
                      </m:sSub>
                      <m:r>
                        <a:rPr lang="cs-CZ" sz="1700" i="0">
                          <a:latin typeface="Cambria Math" panose="02040503050406030204" pitchFamily="18" charset="0"/>
                        </a:rPr>
                        <m:t>        </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m:t>
                      </m:r>
                    </m:oMath>
                  </m:oMathPara>
                </a14:m>
                <a:endParaRPr lang="cs-CZ" sz="1700" dirty="0"/>
              </a:p>
            </p:txBody>
          </p:sp>
        </mc:Choice>
        <mc:Fallback xmlns="">
          <p:sp>
            <p:nvSpPr>
              <p:cNvPr id="19" name="Obdélník 18">
                <a:extLst>
                  <a:ext uri="{FF2B5EF4-FFF2-40B4-BE49-F238E27FC236}">
                    <a16:creationId xmlns:a16="http://schemas.microsoft.com/office/drawing/2014/main" id="{7678E81D-3B5D-40D5-AB97-70FB191D81B1}"/>
                  </a:ext>
                </a:extLst>
              </p:cNvPr>
              <p:cNvSpPr>
                <a:spLocks noRot="1" noChangeAspect="1" noMove="1" noResize="1" noEditPoints="1" noAdjustHandles="1" noChangeArrowheads="1" noChangeShapeType="1" noTextEdit="1"/>
              </p:cNvSpPr>
              <p:nvPr/>
            </p:nvSpPr>
            <p:spPr>
              <a:xfrm>
                <a:off x="1789234" y="4335610"/>
                <a:ext cx="2855076" cy="80643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Obdélník 28">
                <a:extLst>
                  <a:ext uri="{FF2B5EF4-FFF2-40B4-BE49-F238E27FC236}">
                    <a16:creationId xmlns:a16="http://schemas.microsoft.com/office/drawing/2014/main" id="{E2639E36-0173-45A9-89EC-B78C8CFB95EA}"/>
                  </a:ext>
                </a:extLst>
              </p:cNvPr>
              <p:cNvSpPr/>
              <p:nvPr/>
            </p:nvSpPr>
            <p:spPr>
              <a:xfrm>
                <a:off x="1789234" y="5320165"/>
                <a:ext cx="2750240"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m:t>
                          </m:r>
                        </m:sub>
                      </m:sSub>
                      <m:r>
                        <a:rPr lang="cs-CZ" sz="1700" i="0">
                          <a:latin typeface="Cambria Math" panose="02040503050406030204" pitchFamily="18" charset="0"/>
                        </a:rPr>
                        <m:t>∈</m:t>
                      </m:r>
                      <m:d>
                        <m:dPr>
                          <m:begChr m:val="{"/>
                          <m:endChr m:val="}"/>
                          <m:ctrlPr>
                            <a:rPr lang="cs-CZ" sz="1700" i="1">
                              <a:latin typeface="Cambria Math" panose="02040503050406030204" pitchFamily="18" charset="0"/>
                            </a:rPr>
                          </m:ctrlPr>
                        </m:dPr>
                        <m:e>
                          <m:r>
                            <a:rPr lang="cs-CZ" sz="1700" i="0">
                              <a:latin typeface="Cambria Math" panose="02040503050406030204" pitchFamily="18" charset="0"/>
                            </a:rPr>
                            <m:t>0,1</m:t>
                          </m:r>
                        </m:e>
                      </m:d>
                      <m:r>
                        <a:rPr lang="cs-CZ" sz="1700" i="0">
                          <a:latin typeface="Cambria Math" panose="02040503050406030204" pitchFamily="18" charset="0"/>
                        </a:rPr>
                        <m:t>        </m:t>
                      </m:r>
                      <m:r>
                        <a:rPr lang="cs-CZ" sz="1700" i="1">
                          <a:latin typeface="Cambria Math" panose="02040503050406030204" pitchFamily="18" charset="0"/>
                        </a:rPr>
                        <m:t>𝑖</m:t>
                      </m:r>
                      <m:r>
                        <a:rPr lang="cs-CZ" sz="1700" i="0">
                          <a:latin typeface="Cambria Math" panose="02040503050406030204" pitchFamily="18" charset="0"/>
                        </a:rPr>
                        <m:t>=1,2,…,</m:t>
                      </m:r>
                      <m:r>
                        <a:rPr lang="cs-CZ" sz="1700" i="1">
                          <a:latin typeface="Cambria Math" panose="02040503050406030204" pitchFamily="18" charset="0"/>
                        </a:rPr>
                        <m:t>𝑚</m:t>
                      </m:r>
                      <m:r>
                        <m:rPr>
                          <m:nor/>
                        </m:rPr>
                        <a:rPr lang="cs-CZ" sz="1700" i="1">
                          <a:latin typeface="Cambria Math" panose="02040503050406030204" pitchFamily="18" charset="0"/>
                        </a:rPr>
                        <m:t>,</m:t>
                      </m:r>
                    </m:oMath>
                  </m:oMathPara>
                </a14:m>
                <a:endParaRPr lang="cs-CZ" sz="1700" dirty="0"/>
              </a:p>
            </p:txBody>
          </p:sp>
        </mc:Choice>
        <mc:Fallback xmlns="">
          <p:sp>
            <p:nvSpPr>
              <p:cNvPr id="29" name="Obdélník 28">
                <a:extLst>
                  <a:ext uri="{FF2B5EF4-FFF2-40B4-BE49-F238E27FC236}">
                    <a16:creationId xmlns:a16="http://schemas.microsoft.com/office/drawing/2014/main" id="{E2639E36-0173-45A9-89EC-B78C8CFB95EA}"/>
                  </a:ext>
                </a:extLst>
              </p:cNvPr>
              <p:cNvSpPr>
                <a:spLocks noRot="1" noChangeAspect="1" noMove="1" noResize="1" noEditPoints="1" noAdjustHandles="1" noChangeArrowheads="1" noChangeShapeType="1" noTextEdit="1"/>
              </p:cNvSpPr>
              <p:nvPr/>
            </p:nvSpPr>
            <p:spPr>
              <a:xfrm>
                <a:off x="1789234" y="5320165"/>
                <a:ext cx="2750240" cy="35394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Obdélník 29">
                <a:extLst>
                  <a:ext uri="{FF2B5EF4-FFF2-40B4-BE49-F238E27FC236}">
                    <a16:creationId xmlns:a16="http://schemas.microsoft.com/office/drawing/2014/main" id="{795CFDC1-44D2-4258-B9A7-EA39DB014558}"/>
                  </a:ext>
                </a:extLst>
              </p:cNvPr>
              <p:cNvSpPr/>
              <p:nvPr/>
            </p:nvSpPr>
            <p:spPr>
              <a:xfrm>
                <a:off x="1789234" y="5798813"/>
                <a:ext cx="2520755"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𝑦</m:t>
                          </m:r>
                        </m:e>
                        <m:sub>
                          <m:r>
                            <a:rPr lang="cs-CZ" sz="1700" i="1">
                              <a:latin typeface="Cambria Math" panose="02040503050406030204" pitchFamily="18" charset="0"/>
                            </a:rPr>
                            <m:t>𝑖𝑗</m:t>
                          </m:r>
                        </m:sub>
                      </m:sSub>
                      <m:r>
                        <a:rPr lang="cs-CZ" sz="1700" i="0">
                          <a:latin typeface="Cambria Math" panose="02040503050406030204" pitchFamily="18" charset="0"/>
                        </a:rPr>
                        <m:t>≥0        </m:t>
                      </m:r>
                      <m:r>
                        <a:rPr lang="cs-CZ" sz="1700" i="1">
                          <a:latin typeface="Cambria Math" panose="02040503050406030204" pitchFamily="18" charset="0"/>
                        </a:rPr>
                        <m:t>𝑖</m:t>
                      </m:r>
                      <m:r>
                        <a:rPr lang="cs-CZ" sz="1700" i="0">
                          <a:latin typeface="Cambria Math" panose="02040503050406030204" pitchFamily="18" charset="0"/>
                        </a:rPr>
                        <m:t>=1,2,…,</m:t>
                      </m:r>
                      <m:r>
                        <a:rPr lang="cs-CZ" sz="1700" i="1">
                          <a:latin typeface="Cambria Math" panose="02040503050406030204" pitchFamily="18" charset="0"/>
                        </a:rPr>
                        <m:t>𝑚</m:t>
                      </m:r>
                      <m:r>
                        <m:rPr>
                          <m:nor/>
                        </m:rPr>
                        <a:rPr lang="cs-CZ" sz="1700" i="1">
                          <a:latin typeface="Cambria Math" panose="02040503050406030204" pitchFamily="18" charset="0"/>
                        </a:rPr>
                        <m:t>.</m:t>
                      </m:r>
                    </m:oMath>
                  </m:oMathPara>
                </a14:m>
                <a:endParaRPr lang="cs-CZ" sz="1700" dirty="0"/>
              </a:p>
            </p:txBody>
          </p:sp>
        </mc:Choice>
        <mc:Fallback xmlns="">
          <p:sp>
            <p:nvSpPr>
              <p:cNvPr id="30" name="Obdélník 29">
                <a:extLst>
                  <a:ext uri="{FF2B5EF4-FFF2-40B4-BE49-F238E27FC236}">
                    <a16:creationId xmlns:a16="http://schemas.microsoft.com/office/drawing/2014/main" id="{795CFDC1-44D2-4258-B9A7-EA39DB014558}"/>
                  </a:ext>
                </a:extLst>
              </p:cNvPr>
              <p:cNvSpPr>
                <a:spLocks noRot="1" noChangeAspect="1" noMove="1" noResize="1" noEditPoints="1" noAdjustHandles="1" noChangeArrowheads="1" noChangeShapeType="1" noTextEdit="1"/>
              </p:cNvSpPr>
              <p:nvPr/>
            </p:nvSpPr>
            <p:spPr>
              <a:xfrm>
                <a:off x="1789234" y="5798813"/>
                <a:ext cx="2520755" cy="374974"/>
              </a:xfrm>
              <a:prstGeom prst="rect">
                <a:avLst/>
              </a:prstGeom>
              <a:blipFill>
                <a:blip r:embed="rId6"/>
                <a:stretch>
                  <a:fillRect b="-6452"/>
                </a:stretch>
              </a:blipFill>
            </p:spPr>
            <p:txBody>
              <a:bodyPr/>
              <a:lstStyle/>
              <a:p>
                <a:r>
                  <a:rPr lang="cs-CZ">
                    <a:noFill/>
                  </a:rPr>
                  <a:t> </a:t>
                </a:r>
              </a:p>
            </p:txBody>
          </p:sp>
        </mc:Fallback>
      </mc:AlternateContent>
    </p:spTree>
    <p:extLst>
      <p:ext uri="{BB962C8B-B14F-4D97-AF65-F5344CB8AC3E}">
        <p14:creationId xmlns:p14="http://schemas.microsoft.com/office/powerpoint/2010/main" val="1563788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611292" cy="2458628"/>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Facility location problem – modified transportation problem</a:t>
            </a:r>
          </a:p>
          <a:p>
            <a:pPr marL="896400" lvl="1" indent="-284400">
              <a:lnSpc>
                <a:spcPct val="110000"/>
              </a:lnSpc>
            </a:pPr>
            <a:r>
              <a:rPr lang="en-US" dirty="0"/>
              <a:t>Example</a:t>
            </a:r>
          </a:p>
          <a:p>
            <a:pPr marL="1278000" lvl="1" indent="-284400">
              <a:lnSpc>
                <a:spcPct val="110000"/>
              </a:lnSpc>
            </a:pPr>
            <a:r>
              <a:rPr lang="en-US" dirty="0"/>
              <a:t>The company can use seven potential warehouses from which to transport material to its five production sites. The table gives the monthly requirements of the production sites and the monthly capacities of the warehouses (in thousands of tons). If a warehouse is used, the company has to pay the amounts indicated for its monthly rent (in thousands of euros). In addition, unit shipping costs (in euro per ton) are charged for each transport from warehouse to production site. Decide which warehouses to lease and how much material to transport between the leased warehouses and the manufacturing plants so that the total monthly cost is minimal.</a:t>
            </a:r>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a:p>
            <a:pPr lvl="1">
              <a:lnSpc>
                <a:spcPct val="110000"/>
              </a:lnSpc>
            </a:pPr>
            <a:endParaRPr lang="en-US" dirty="0"/>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0" name="Obrázek 19">
            <a:extLst>
              <a:ext uri="{FF2B5EF4-FFF2-40B4-BE49-F238E27FC236}">
                <a16:creationId xmlns:a16="http://schemas.microsoft.com/office/drawing/2014/main" id="{191054DA-3707-475B-8732-1581888B07AF}"/>
              </a:ext>
            </a:extLst>
          </p:cNvPr>
          <p:cNvPicPr>
            <a:picLocks noChangeAspect="1"/>
          </p:cNvPicPr>
          <p:nvPr/>
        </p:nvPicPr>
        <p:blipFill>
          <a:blip r:embed="rId2"/>
          <a:stretch>
            <a:fillRect/>
          </a:stretch>
        </p:blipFill>
        <p:spPr>
          <a:xfrm>
            <a:off x="2122197" y="3961334"/>
            <a:ext cx="4875502" cy="2389394"/>
          </a:xfrm>
          <a:prstGeom prst="rect">
            <a:avLst/>
          </a:prstGeom>
        </p:spPr>
      </p:pic>
    </p:spTree>
    <p:extLst>
      <p:ext uri="{BB962C8B-B14F-4D97-AF65-F5344CB8AC3E}">
        <p14:creationId xmlns:p14="http://schemas.microsoft.com/office/powerpoint/2010/main" val="4035045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39420"/>
            <a:ext cx="11317006" cy="3976506"/>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Facility location problem – quadratic assignment problem</a:t>
            </a:r>
          </a:p>
          <a:p>
            <a:pPr marL="896400" lvl="1" indent="-284400">
              <a:lnSpc>
                <a:spcPct val="110000"/>
              </a:lnSpc>
            </a:pPr>
            <a:r>
              <a:rPr lang="en-US" dirty="0"/>
              <a:t>Set of </a:t>
            </a:r>
            <a:r>
              <a:rPr lang="en-US" sz="1900" i="1" dirty="0">
                <a:latin typeface="Times New Roman" panose="02020603050405020304" pitchFamily="18" charset="0"/>
                <a:cs typeface="Times New Roman" panose="02020603050405020304" pitchFamily="18" charset="0"/>
              </a:rPr>
              <a:t>n</a:t>
            </a:r>
            <a:r>
              <a:rPr lang="en-US" dirty="0"/>
              <a:t> facilities:</a:t>
            </a:r>
          </a:p>
          <a:p>
            <a:pPr lvl="1">
              <a:lnSpc>
                <a:spcPct val="110000"/>
              </a:lnSpc>
            </a:pPr>
            <a:endParaRPr lang="en-US" dirty="0"/>
          </a:p>
          <a:p>
            <a:pPr marL="896400" lvl="1" indent="-284400">
              <a:lnSpc>
                <a:spcPct val="110000"/>
              </a:lnSpc>
            </a:pPr>
            <a:r>
              <a:rPr lang="en-US" dirty="0"/>
              <a:t>Set of </a:t>
            </a:r>
            <a:r>
              <a:rPr lang="en-US" sz="1900" i="1" dirty="0">
                <a:latin typeface="Times New Roman" panose="02020603050405020304" pitchFamily="18" charset="0"/>
                <a:cs typeface="Times New Roman" panose="02020603050405020304" pitchFamily="18" charset="0"/>
              </a:rPr>
              <a:t>n</a:t>
            </a:r>
            <a:r>
              <a:rPr lang="en-US" dirty="0"/>
              <a:t> locations (workplaces):</a:t>
            </a:r>
          </a:p>
          <a:p>
            <a:pPr marL="381000" lvl="1" indent="0">
              <a:lnSpc>
                <a:spcPct val="110000"/>
              </a:lnSpc>
              <a:buNone/>
            </a:pPr>
            <a:endParaRPr lang="en-US" dirty="0"/>
          </a:p>
          <a:p>
            <a:pPr marL="896400" lvl="1" indent="-284400">
              <a:lnSpc>
                <a:spcPct val="110000"/>
              </a:lnSpc>
            </a:pPr>
            <a:r>
              <a:rPr lang="en-US" dirty="0"/>
              <a:t>Variables:</a:t>
            </a:r>
          </a:p>
          <a:p>
            <a:pPr lvl="1">
              <a:lnSpc>
                <a:spcPct val="110000"/>
              </a:lnSpc>
            </a:pPr>
            <a:endParaRPr lang="en-US" dirty="0"/>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86854923-6C10-440B-9E4F-00DAE74E836C}"/>
                  </a:ext>
                </a:extLst>
              </p:cNvPr>
              <p:cNvSpPr>
                <a:spLocks noChangeAspect="1"/>
              </p:cNvSpPr>
              <p:nvPr/>
            </p:nvSpPr>
            <p:spPr>
              <a:xfrm>
                <a:off x="1185065" y="2338195"/>
                <a:ext cx="4982470" cy="374974"/>
              </a:xfrm>
              <a:prstGeom prst="rect">
                <a:avLst/>
              </a:prstGeom>
            </p:spPr>
            <p:txBody>
              <a:bodyPr wrap="square">
                <a:spAutoFit/>
              </a:bodyPr>
              <a:lstStyle/>
              <a:p>
                <a:pPr marL="1160463" indent="-617538" algn="just">
                  <a:spcAft>
                    <a:spcPts val="600"/>
                  </a:spcAft>
                  <a:tabLst>
                    <a:tab pos="1160463"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𝑐</m:t>
                        </m:r>
                      </m:e>
                      <m:sub>
                        <m:r>
                          <a:rPr lang="en-US" sz="1700" b="0" i="1" smtClean="0">
                            <a:latin typeface="Cambria Math" panose="02040503050406030204" pitchFamily="18" charset="0"/>
                            <a:ea typeface="Cambria Math" panose="02040503050406030204" pitchFamily="18" charset="0"/>
                          </a:rPr>
                          <m:t>𝑖𝑗</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material flow between facilities </a:t>
                </a:r>
                <a14:m>
                  <m:oMath xmlns:m="http://schemas.openxmlformats.org/officeDocument/2006/math">
                    <m:r>
                      <a:rPr lang="en-US" sz="1700" i="1">
                        <a:latin typeface="Cambria Math" panose="02040503050406030204" pitchFamily="18" charset="0"/>
                        <a:ea typeface="Cambria Math" panose="02040503050406030204" pitchFamily="18" charset="0"/>
                      </a:rPr>
                      <m:t>𝑖</m:t>
                    </m:r>
                    <m:r>
                      <a:rPr lang="en-US" sz="1700" b="0" i="0" smtClean="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and </a:t>
                </a:r>
                <a14:m>
                  <m:oMath xmlns:m="http://schemas.openxmlformats.org/officeDocument/2006/math">
                    <m:r>
                      <a:rPr lang="en-US" sz="1700" b="0" i="1" smtClean="0">
                        <a:latin typeface="Cambria Math" panose="02040503050406030204" pitchFamily="18" charset="0"/>
                        <a:ea typeface="Cambria Math" panose="02040503050406030204" pitchFamily="18" charset="0"/>
                      </a:rPr>
                      <m:t>𝑗</m:t>
                    </m:r>
                    <m:r>
                      <a:rPr lang="en-US" sz="1700" i="1" smtClean="0">
                        <a:latin typeface="Cambria Math" panose="02040503050406030204" pitchFamily="18" charset="0"/>
                        <a:ea typeface="Cambria Math" panose="02040503050406030204" pitchFamily="18" charset="0"/>
                      </a:rPr>
                      <m:t>,</m:t>
                    </m:r>
                  </m:oMath>
                </a14:m>
                <a:endParaRPr lang="en-US" sz="1700" dirty="0">
                  <a:latin typeface="Cambria Math" panose="02040503050406030204" pitchFamily="18" charset="0"/>
                  <a:ea typeface="Cambria Math" panose="02040503050406030204" pitchFamily="18" charset="0"/>
                </a:endParaRPr>
              </a:p>
            </p:txBody>
          </p:sp>
        </mc:Choice>
        <mc:Fallback xmlns="">
          <p:sp>
            <p:nvSpPr>
              <p:cNvPr id="17" name="Obdélník 16">
                <a:extLst>
                  <a:ext uri="{FF2B5EF4-FFF2-40B4-BE49-F238E27FC236}">
                    <a16:creationId xmlns:a16="http://schemas.microsoft.com/office/drawing/2014/main" id="{86854923-6C10-440B-9E4F-00DAE74E836C}"/>
                  </a:ext>
                </a:extLst>
              </p:cNvPr>
              <p:cNvSpPr>
                <a:spLocks noRot="1" noChangeAspect="1" noMove="1" noResize="1" noEditPoints="1" noAdjustHandles="1" noChangeArrowheads="1" noChangeShapeType="1" noTextEdit="1"/>
              </p:cNvSpPr>
              <p:nvPr/>
            </p:nvSpPr>
            <p:spPr>
              <a:xfrm>
                <a:off x="1185065" y="2338195"/>
                <a:ext cx="4982470" cy="374974"/>
              </a:xfrm>
              <a:prstGeom prst="rect">
                <a:avLst/>
              </a:prstGeom>
              <a:blipFill>
                <a:blip r:embed="rId2"/>
                <a:stretch>
                  <a:fillRect t="-6557" b="-1639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2D4FAEAB-B496-4D99-AC5C-8238D87208BC}"/>
                  </a:ext>
                </a:extLst>
              </p:cNvPr>
              <p:cNvSpPr>
                <a:spLocks noChangeAspect="1"/>
              </p:cNvSpPr>
              <p:nvPr/>
            </p:nvSpPr>
            <p:spPr>
              <a:xfrm>
                <a:off x="5707220" y="2446329"/>
                <a:ext cx="2413823" cy="430887"/>
              </a:xfrm>
              <a:prstGeom prst="rect">
                <a:avLst/>
              </a:prstGeom>
            </p:spPr>
            <p:txBody>
              <a:bodyPr wrap="square">
                <a:spAutoFit/>
              </a:bodyPr>
              <a:lstStyle/>
              <a:p>
                <a:pPr marL="542925" algn="just">
                  <a:spcAft>
                    <a:spcPts val="600"/>
                  </a:spcAft>
                </a:pPr>
                <a14:m>
                  <m:oMathPara xmlns:m="http://schemas.openxmlformats.org/officeDocument/2006/math">
                    <m:oMathParaPr>
                      <m:jc m:val="centerGroup"/>
                    </m:oMathParaPr>
                    <m:oMath xmlns:m="http://schemas.openxmlformats.org/officeDocument/2006/math">
                      <m:r>
                        <a:rPr lang="cs-CZ" sz="1700" b="0" i="1" smtClean="0">
                          <a:latin typeface="Cambria Math" panose="02040503050406030204" pitchFamily="18" charset="0"/>
                        </a:rPr>
                        <m:t>𝑗</m:t>
                      </m:r>
                      <m:r>
                        <a:rPr lang="cs-CZ" sz="1700" i="1">
                          <a:latin typeface="Cambria Math" panose="02040503050406030204" pitchFamily="18" charset="0"/>
                        </a:rPr>
                        <m:t>=1,2,…,</m:t>
                      </m:r>
                      <m:r>
                        <a:rPr lang="cs-CZ" sz="1700" b="0" i="1" smtClean="0">
                          <a:latin typeface="Cambria Math" panose="02040503050406030204" pitchFamily="18" charset="0"/>
                        </a:rPr>
                        <m:t>𝑛</m:t>
                      </m:r>
                      <m:r>
                        <a:rPr lang="cs-CZ" sz="1700" b="0" i="0" smtClean="0">
                          <a:latin typeface="Cambria Math" panose="02040503050406030204" pitchFamily="18" charset="0"/>
                        </a:rPr>
                        <m:t>.</m:t>
                      </m:r>
                    </m:oMath>
                  </m:oMathPara>
                </a14:m>
                <a:endParaRPr lang="cs-CZ" sz="1700" dirty="0">
                  <a:latin typeface="Times New Roman" panose="02020603050405020304" pitchFamily="18" charset="0"/>
                  <a:ea typeface="Times New Roman" panose="02020603050405020304" pitchFamily="18" charset="0"/>
                </a:endParaRPr>
              </a:p>
            </p:txBody>
          </p:sp>
        </mc:Choice>
        <mc:Fallback xmlns="">
          <p:sp>
            <p:nvSpPr>
              <p:cNvPr id="18" name="Obdélník 17">
                <a:extLst>
                  <a:ext uri="{FF2B5EF4-FFF2-40B4-BE49-F238E27FC236}">
                    <a16:creationId xmlns:a16="http://schemas.microsoft.com/office/drawing/2014/main" id="{2D4FAEAB-B496-4D99-AC5C-8238D87208BC}"/>
                  </a:ext>
                </a:extLst>
              </p:cNvPr>
              <p:cNvSpPr>
                <a:spLocks noRot="1" noChangeAspect="1" noMove="1" noResize="1" noEditPoints="1" noAdjustHandles="1" noChangeArrowheads="1" noChangeShapeType="1" noTextEdit="1"/>
              </p:cNvSpPr>
              <p:nvPr/>
            </p:nvSpPr>
            <p:spPr>
              <a:xfrm>
                <a:off x="5707220" y="2446329"/>
                <a:ext cx="2413823" cy="430887"/>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579501CF-8826-4DA0-AA62-B4F449256AC9}"/>
                  </a:ext>
                </a:extLst>
              </p:cNvPr>
              <p:cNvSpPr>
                <a:spLocks noChangeAspect="1"/>
              </p:cNvSpPr>
              <p:nvPr/>
            </p:nvSpPr>
            <p:spPr>
              <a:xfrm>
                <a:off x="5707220" y="2188003"/>
                <a:ext cx="2413823" cy="430887"/>
              </a:xfrm>
              <a:prstGeom prst="rect">
                <a:avLst/>
              </a:prstGeom>
            </p:spPr>
            <p:txBody>
              <a:bodyPr wrap="square">
                <a:spAutoFit/>
              </a:bodyPr>
              <a:lstStyle/>
              <a:p>
                <a:pPr marL="542925" algn="just">
                  <a:spcAft>
                    <a:spcPts val="600"/>
                  </a:spcAft>
                </a:pPr>
                <a14:m>
                  <m:oMathPara xmlns:m="http://schemas.openxmlformats.org/officeDocument/2006/math">
                    <m:oMathParaPr>
                      <m:jc m:val="centerGroup"/>
                    </m:oMathParaPr>
                    <m:oMath xmlns:m="http://schemas.openxmlformats.org/officeDocument/2006/math">
                      <m:r>
                        <a:rPr lang="cs-CZ" sz="1700" b="0" i="1" smtClean="0">
                          <a:latin typeface="Cambria Math" panose="02040503050406030204" pitchFamily="18" charset="0"/>
                        </a:rPr>
                        <m:t>𝑖</m:t>
                      </m:r>
                      <m:r>
                        <a:rPr lang="cs-CZ" sz="1700" i="1">
                          <a:latin typeface="Cambria Math" panose="02040503050406030204" pitchFamily="18" charset="0"/>
                        </a:rPr>
                        <m:t>=1,2,…,</m:t>
                      </m:r>
                      <m:r>
                        <a:rPr lang="cs-CZ" sz="1700" b="0" i="1" smtClean="0">
                          <a:latin typeface="Cambria Math" panose="02040503050406030204" pitchFamily="18" charset="0"/>
                        </a:rPr>
                        <m:t>𝑛</m:t>
                      </m:r>
                      <m:r>
                        <a:rPr lang="cs-CZ" sz="1700" b="0" i="0" smtClean="0">
                          <a:latin typeface="Cambria Math" panose="02040503050406030204" pitchFamily="18" charset="0"/>
                        </a:rPr>
                        <m:t>,</m:t>
                      </m:r>
                    </m:oMath>
                  </m:oMathPara>
                </a14:m>
                <a:endParaRPr lang="cs-CZ" sz="1700" dirty="0">
                  <a:latin typeface="Times New Roman" panose="02020603050405020304" pitchFamily="18" charset="0"/>
                  <a:ea typeface="Times New Roman" panose="02020603050405020304" pitchFamily="18" charset="0"/>
                </a:endParaRPr>
              </a:p>
            </p:txBody>
          </p:sp>
        </mc:Choice>
        <mc:Fallback xmlns="">
          <p:sp>
            <p:nvSpPr>
              <p:cNvPr id="19" name="Obdélník 18">
                <a:extLst>
                  <a:ext uri="{FF2B5EF4-FFF2-40B4-BE49-F238E27FC236}">
                    <a16:creationId xmlns:a16="http://schemas.microsoft.com/office/drawing/2014/main" id="{579501CF-8826-4DA0-AA62-B4F449256AC9}"/>
                  </a:ext>
                </a:extLst>
              </p:cNvPr>
              <p:cNvSpPr>
                <a:spLocks noRot="1" noChangeAspect="1" noMove="1" noResize="1" noEditPoints="1" noAdjustHandles="1" noChangeArrowheads="1" noChangeShapeType="1" noTextEdit="1"/>
              </p:cNvSpPr>
              <p:nvPr/>
            </p:nvSpPr>
            <p:spPr>
              <a:xfrm>
                <a:off x="5707220" y="2188003"/>
                <a:ext cx="2413823" cy="430887"/>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Obdélník 28">
                <a:extLst>
                  <a:ext uri="{FF2B5EF4-FFF2-40B4-BE49-F238E27FC236}">
                    <a16:creationId xmlns:a16="http://schemas.microsoft.com/office/drawing/2014/main" id="{5BCA0775-1554-416F-AB09-4CB8EFB480AC}"/>
                  </a:ext>
                </a:extLst>
              </p:cNvPr>
              <p:cNvSpPr>
                <a:spLocks noChangeAspect="1"/>
              </p:cNvSpPr>
              <p:nvPr/>
            </p:nvSpPr>
            <p:spPr>
              <a:xfrm>
                <a:off x="1185065" y="3065103"/>
                <a:ext cx="4637237" cy="353943"/>
              </a:xfrm>
              <a:prstGeom prst="rect">
                <a:avLst/>
              </a:prstGeom>
            </p:spPr>
            <p:txBody>
              <a:bodyPr wrap="square">
                <a:spAutoFit/>
              </a:bodyPr>
              <a:lstStyle/>
              <a:p>
                <a:pPr marL="1160463" indent="-617538" algn="just">
                  <a:spcAft>
                    <a:spcPts val="600"/>
                  </a:spcAft>
                  <a:tabLst>
                    <a:tab pos="1160463"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𝑑</m:t>
                        </m:r>
                      </m:e>
                      <m:sub>
                        <m:r>
                          <a:rPr lang="en-US" sz="1700" b="0" i="1" smtClean="0">
                            <a:latin typeface="Cambria Math" panose="02040503050406030204" pitchFamily="18" charset="0"/>
                            <a:ea typeface="Cambria Math" panose="02040503050406030204" pitchFamily="18" charset="0"/>
                          </a:rPr>
                          <m:t>𝑘𝑙</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distance between locations</a:t>
                </a:r>
                <a14:m>
                  <m:oMath xmlns:m="http://schemas.openxmlformats.org/officeDocument/2006/math">
                    <m:r>
                      <a:rPr lang="en-US" sz="1700" b="0" i="0" smtClean="0">
                        <a:latin typeface="Cambria Math" panose="02040503050406030204" pitchFamily="18" charset="0"/>
                        <a:ea typeface="Cambria Math" panose="02040503050406030204" pitchFamily="18" charset="0"/>
                      </a:rPr>
                      <m:t> </m:t>
                    </m:r>
                    <m:r>
                      <a:rPr lang="en-US" sz="1700" b="0" i="1" smtClean="0">
                        <a:latin typeface="Cambria Math" panose="02040503050406030204" pitchFamily="18" charset="0"/>
                        <a:ea typeface="Cambria Math" panose="02040503050406030204" pitchFamily="18" charset="0"/>
                      </a:rPr>
                      <m:t>𝑘</m:t>
                    </m:r>
                    <m:r>
                      <a:rPr lang="en-US" sz="1700" i="1">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and </a:t>
                </a:r>
                <a14:m>
                  <m:oMath xmlns:m="http://schemas.openxmlformats.org/officeDocument/2006/math">
                    <m:r>
                      <a:rPr lang="en-US" sz="1700" b="0" i="1" smtClean="0">
                        <a:latin typeface="Cambria Math" panose="02040503050406030204" pitchFamily="18" charset="0"/>
                        <a:ea typeface="Cambria Math" panose="02040503050406030204" pitchFamily="18" charset="0"/>
                      </a:rPr>
                      <m:t>𝑙</m:t>
                    </m:r>
                    <m:r>
                      <a:rPr lang="en-US" sz="1700" i="1" smtClean="0">
                        <a:latin typeface="Cambria Math" panose="02040503050406030204" pitchFamily="18" charset="0"/>
                        <a:ea typeface="Cambria Math" panose="02040503050406030204" pitchFamily="18" charset="0"/>
                      </a:rPr>
                      <m:t>,</m:t>
                    </m:r>
                  </m:oMath>
                </a14:m>
                <a:endParaRPr lang="en-US" sz="1700" dirty="0">
                  <a:latin typeface="Cambria Math" panose="02040503050406030204" pitchFamily="18" charset="0"/>
                  <a:ea typeface="Cambria Math" panose="02040503050406030204" pitchFamily="18" charset="0"/>
                </a:endParaRPr>
              </a:p>
            </p:txBody>
          </p:sp>
        </mc:Choice>
        <mc:Fallback xmlns="">
          <p:sp>
            <p:nvSpPr>
              <p:cNvPr id="29" name="Obdélník 28">
                <a:extLst>
                  <a:ext uri="{FF2B5EF4-FFF2-40B4-BE49-F238E27FC236}">
                    <a16:creationId xmlns:a16="http://schemas.microsoft.com/office/drawing/2014/main" id="{5BCA0775-1554-416F-AB09-4CB8EFB480AC}"/>
                  </a:ext>
                </a:extLst>
              </p:cNvPr>
              <p:cNvSpPr>
                <a:spLocks noRot="1" noChangeAspect="1" noMove="1" noResize="1" noEditPoints="1" noAdjustHandles="1" noChangeArrowheads="1" noChangeShapeType="1" noTextEdit="1"/>
              </p:cNvSpPr>
              <p:nvPr/>
            </p:nvSpPr>
            <p:spPr>
              <a:xfrm>
                <a:off x="1185065" y="3065103"/>
                <a:ext cx="4637237" cy="353943"/>
              </a:xfrm>
              <a:prstGeom prst="rect">
                <a:avLst/>
              </a:prstGeom>
              <a:blipFill>
                <a:blip r:embed="rId5"/>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Obdélník 29">
                <a:extLst>
                  <a:ext uri="{FF2B5EF4-FFF2-40B4-BE49-F238E27FC236}">
                    <a16:creationId xmlns:a16="http://schemas.microsoft.com/office/drawing/2014/main" id="{89C05849-74C2-4D5E-90DF-C0129DC1FAE4}"/>
                  </a:ext>
                </a:extLst>
              </p:cNvPr>
              <p:cNvSpPr>
                <a:spLocks noChangeAspect="1"/>
              </p:cNvSpPr>
              <p:nvPr/>
            </p:nvSpPr>
            <p:spPr>
              <a:xfrm>
                <a:off x="5707220" y="3213813"/>
                <a:ext cx="2413823" cy="430887"/>
              </a:xfrm>
              <a:prstGeom prst="rect">
                <a:avLst/>
              </a:prstGeom>
            </p:spPr>
            <p:txBody>
              <a:bodyPr wrap="square">
                <a:spAutoFit/>
              </a:bodyPr>
              <a:lstStyle/>
              <a:p>
                <a:pPr marL="542925" algn="just">
                  <a:spcAft>
                    <a:spcPts val="600"/>
                  </a:spcAft>
                </a:pPr>
                <a14:m>
                  <m:oMathPara xmlns:m="http://schemas.openxmlformats.org/officeDocument/2006/math">
                    <m:oMathParaPr>
                      <m:jc m:val="centerGroup"/>
                    </m:oMathParaPr>
                    <m:oMath xmlns:m="http://schemas.openxmlformats.org/officeDocument/2006/math">
                      <m:r>
                        <a:rPr lang="cs-CZ" sz="1700" b="0" i="1" smtClean="0">
                          <a:latin typeface="Cambria Math" panose="02040503050406030204" pitchFamily="18" charset="0"/>
                          <a:ea typeface="Cambria Math" panose="02040503050406030204" pitchFamily="18" charset="0"/>
                        </a:rPr>
                        <m:t>𝑙</m:t>
                      </m:r>
                      <m:r>
                        <a:rPr lang="cs-CZ" sz="1700" i="1">
                          <a:latin typeface="Cambria Math" panose="02040503050406030204" pitchFamily="18" charset="0"/>
                          <a:ea typeface="Cambria Math" panose="02040503050406030204" pitchFamily="18" charset="0"/>
                        </a:rPr>
                        <m:t>=1,2,…,</m:t>
                      </m:r>
                      <m:r>
                        <a:rPr lang="cs-CZ" sz="1700" b="0" i="1" smtClean="0">
                          <a:latin typeface="Cambria Math" panose="02040503050406030204" pitchFamily="18" charset="0"/>
                          <a:ea typeface="Cambria Math" panose="02040503050406030204" pitchFamily="18" charset="0"/>
                        </a:rPr>
                        <m:t>𝑛</m:t>
                      </m:r>
                      <m:r>
                        <a:rPr lang="cs-CZ" sz="1700" b="0" i="0" smtClean="0">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30" name="Obdélník 29">
                <a:extLst>
                  <a:ext uri="{FF2B5EF4-FFF2-40B4-BE49-F238E27FC236}">
                    <a16:creationId xmlns:a16="http://schemas.microsoft.com/office/drawing/2014/main" id="{89C05849-74C2-4D5E-90DF-C0129DC1FAE4}"/>
                  </a:ext>
                </a:extLst>
              </p:cNvPr>
              <p:cNvSpPr>
                <a:spLocks noRot="1" noChangeAspect="1" noMove="1" noResize="1" noEditPoints="1" noAdjustHandles="1" noChangeArrowheads="1" noChangeShapeType="1" noTextEdit="1"/>
              </p:cNvSpPr>
              <p:nvPr/>
            </p:nvSpPr>
            <p:spPr>
              <a:xfrm>
                <a:off x="5707220" y="3213813"/>
                <a:ext cx="2413823" cy="430887"/>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1" name="Obdélník 30">
                <a:extLst>
                  <a:ext uri="{FF2B5EF4-FFF2-40B4-BE49-F238E27FC236}">
                    <a16:creationId xmlns:a16="http://schemas.microsoft.com/office/drawing/2014/main" id="{3338D0D7-CF19-4A8C-BEC5-2BEAB895E783}"/>
                  </a:ext>
                </a:extLst>
              </p:cNvPr>
              <p:cNvSpPr>
                <a:spLocks noChangeAspect="1"/>
              </p:cNvSpPr>
              <p:nvPr/>
            </p:nvSpPr>
            <p:spPr>
              <a:xfrm>
                <a:off x="5707220" y="2964028"/>
                <a:ext cx="2413823" cy="430887"/>
              </a:xfrm>
              <a:prstGeom prst="rect">
                <a:avLst/>
              </a:prstGeom>
            </p:spPr>
            <p:txBody>
              <a:bodyPr wrap="square">
                <a:spAutoFit/>
              </a:bodyPr>
              <a:lstStyle/>
              <a:p>
                <a:pPr marL="542925" algn="just">
                  <a:spcAft>
                    <a:spcPts val="600"/>
                  </a:spcAft>
                </a:pPr>
                <a14:m>
                  <m:oMathPara xmlns:m="http://schemas.openxmlformats.org/officeDocument/2006/math">
                    <m:oMathParaPr>
                      <m:jc m:val="centerGroup"/>
                    </m:oMathParaPr>
                    <m:oMath xmlns:m="http://schemas.openxmlformats.org/officeDocument/2006/math">
                      <m:r>
                        <a:rPr lang="cs-CZ" sz="1700" b="0" i="1" smtClean="0">
                          <a:latin typeface="Cambria Math" panose="02040503050406030204" pitchFamily="18" charset="0"/>
                          <a:ea typeface="Cambria Math" panose="02040503050406030204" pitchFamily="18" charset="0"/>
                        </a:rPr>
                        <m:t>𝑘</m:t>
                      </m:r>
                      <m:r>
                        <a:rPr lang="cs-CZ" sz="1700" i="1">
                          <a:latin typeface="Cambria Math" panose="02040503050406030204" pitchFamily="18" charset="0"/>
                          <a:ea typeface="Cambria Math" panose="02040503050406030204" pitchFamily="18" charset="0"/>
                        </a:rPr>
                        <m:t>=1,2,…,</m:t>
                      </m:r>
                      <m:r>
                        <a:rPr lang="cs-CZ" sz="1700" b="0" i="1" smtClean="0">
                          <a:latin typeface="Cambria Math" panose="02040503050406030204" pitchFamily="18" charset="0"/>
                          <a:ea typeface="Cambria Math" panose="02040503050406030204" pitchFamily="18" charset="0"/>
                        </a:rPr>
                        <m:t>𝑛</m:t>
                      </m:r>
                      <m:r>
                        <a:rPr lang="cs-CZ" sz="1700" b="0" i="0" smtClean="0">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31" name="Obdélník 30">
                <a:extLst>
                  <a:ext uri="{FF2B5EF4-FFF2-40B4-BE49-F238E27FC236}">
                    <a16:creationId xmlns:a16="http://schemas.microsoft.com/office/drawing/2014/main" id="{3338D0D7-CF19-4A8C-BEC5-2BEAB895E783}"/>
                  </a:ext>
                </a:extLst>
              </p:cNvPr>
              <p:cNvSpPr>
                <a:spLocks noRot="1" noChangeAspect="1" noMove="1" noResize="1" noEditPoints="1" noAdjustHandles="1" noChangeArrowheads="1" noChangeShapeType="1" noTextEdit="1"/>
              </p:cNvSpPr>
              <p:nvPr/>
            </p:nvSpPr>
            <p:spPr>
              <a:xfrm>
                <a:off x="5707220" y="2964028"/>
                <a:ext cx="2413823" cy="430887"/>
              </a:xfrm>
              <a:prstGeom prst="rect">
                <a:avLst/>
              </a:prstGeom>
              <a:blipFill>
                <a:blip r:embed="rId7"/>
                <a:stretch>
                  <a:fillRect/>
                </a:stretch>
              </a:blipFill>
            </p:spPr>
            <p:txBody>
              <a:bodyPr/>
              <a:lstStyle/>
              <a:p>
                <a:r>
                  <a:rPr lang="cs-CZ">
                    <a:noFill/>
                  </a:rPr>
                  <a:t> </a:t>
                </a:r>
              </a:p>
            </p:txBody>
          </p:sp>
        </mc:Fallback>
      </mc:AlternateContent>
      <p:pic>
        <p:nvPicPr>
          <p:cNvPr id="3" name="Obrázek 2">
            <a:extLst>
              <a:ext uri="{FF2B5EF4-FFF2-40B4-BE49-F238E27FC236}">
                <a16:creationId xmlns:a16="http://schemas.microsoft.com/office/drawing/2014/main" id="{CDB26BF9-631C-4951-94FA-E7C87BA7E3B3}"/>
              </a:ext>
            </a:extLst>
          </p:cNvPr>
          <p:cNvPicPr>
            <a:picLocks noChangeAspect="1"/>
          </p:cNvPicPr>
          <p:nvPr/>
        </p:nvPicPr>
        <p:blipFill>
          <a:blip r:embed="rId8"/>
          <a:stretch>
            <a:fillRect/>
          </a:stretch>
        </p:blipFill>
        <p:spPr>
          <a:xfrm>
            <a:off x="436526" y="3810130"/>
            <a:ext cx="7590663" cy="888340"/>
          </a:xfrm>
          <a:prstGeom prst="rect">
            <a:avLst/>
          </a:prstGeom>
        </p:spPr>
      </p:pic>
    </p:spTree>
    <p:extLst>
      <p:ext uri="{BB962C8B-B14F-4D97-AF65-F5344CB8AC3E}">
        <p14:creationId xmlns:p14="http://schemas.microsoft.com/office/powerpoint/2010/main" val="1931428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976506"/>
          </a:xfrm>
        </p:spPr>
        <p:txBody>
          <a:bodyPr>
            <a:noAutofit/>
          </a:bodyPr>
          <a:lstStyle/>
          <a:p>
            <a:pPr marL="285750" indent="-285750">
              <a:lnSpc>
                <a:spcPct val="110000"/>
              </a:lnSpc>
              <a:buFont typeface="Wingdings" panose="05000000000000000000" pitchFamily="2" charset="2"/>
              <a:buChar char="§"/>
            </a:pPr>
            <a:r>
              <a:rPr lang="en-US" dirty="0">
                <a:solidFill>
                  <a:srgbClr val="4BA82E"/>
                </a:solidFill>
              </a:rPr>
              <a:t>Facility location problem – quadratic assignment problem</a:t>
            </a:r>
          </a:p>
          <a:p>
            <a:pPr marL="896400" lvl="1" indent="-284400">
              <a:lnSpc>
                <a:spcPct val="110000"/>
              </a:lnSpc>
            </a:pPr>
            <a:r>
              <a:rPr lang="en-US" dirty="0"/>
              <a:t>Mathematical model:</a:t>
            </a:r>
          </a:p>
          <a:p>
            <a:pPr lvl="1">
              <a:lnSpc>
                <a:spcPct val="110000"/>
              </a:lnSpc>
            </a:pPr>
            <a:endParaRPr lang="en-US" dirty="0"/>
          </a:p>
          <a:p>
            <a:pPr lvl="1">
              <a:lnSpc>
                <a:spcPct val="110000"/>
              </a:lnSpc>
            </a:pPr>
            <a:endParaRPr lang="en-US" dirty="0"/>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73DD096C-C841-482B-A769-C3BDA8B9F8F3}"/>
                  </a:ext>
                </a:extLst>
              </p:cNvPr>
              <p:cNvSpPr/>
              <p:nvPr/>
            </p:nvSpPr>
            <p:spPr>
              <a:xfrm>
                <a:off x="1684919" y="2367580"/>
                <a:ext cx="3954031"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ea typeface="Cambria Math" panose="02040503050406030204" pitchFamily="18" charset="0"/>
                        </a:rPr>
                        <m:t>𝑧</m:t>
                      </m:r>
                      <m:r>
                        <a:rPr lang="cs-CZ" sz="1700" i="0">
                          <a:latin typeface="Cambria Math" panose="02040503050406030204" pitchFamily="18" charset="0"/>
                          <a:ea typeface="Cambria Math" panose="02040503050406030204" pitchFamily="18" charset="0"/>
                        </a:rPr>
                        <m:t>=</m:t>
                      </m:r>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𝑗</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𝑘</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𝑙</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𝑐</m:t>
                                          </m:r>
                                        </m:e>
                                        <m:sub>
                                          <m:r>
                                            <a:rPr lang="cs-CZ" sz="1700" i="1">
                                              <a:latin typeface="Cambria Math" panose="02040503050406030204" pitchFamily="18" charset="0"/>
                                              <a:ea typeface="Cambria Math" panose="02040503050406030204" pitchFamily="18" charset="0"/>
                                            </a:rPr>
                                            <m:t>𝑖𝑗</m:t>
                                          </m:r>
                                        </m:sub>
                                      </m:sSub>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𝑑</m:t>
                                          </m:r>
                                        </m:e>
                                        <m:sub>
                                          <m:r>
                                            <a:rPr lang="cs-CZ" sz="1700" i="1">
                                              <a:latin typeface="Cambria Math" panose="02040503050406030204" pitchFamily="18" charset="0"/>
                                              <a:ea typeface="Cambria Math" panose="02040503050406030204" pitchFamily="18" charset="0"/>
                                            </a:rPr>
                                            <m:t>𝑘𝑙</m:t>
                                          </m:r>
                                        </m:sub>
                                      </m:sSub>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𝑖𝑘</m:t>
                                          </m:r>
                                        </m:sub>
                                      </m:sSub>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𝑗𝑙</m:t>
                                          </m:r>
                                        </m:sub>
                                      </m:sSub>
                                    </m:e>
                                  </m:nary>
                                </m:e>
                              </m:nary>
                            </m:e>
                          </m:nary>
                        </m:e>
                      </m:nary>
                      <m:r>
                        <a:rPr lang="cs-CZ" sz="1700" i="0">
                          <a:latin typeface="Cambria Math" panose="02040503050406030204" pitchFamily="18" charset="0"/>
                          <a:ea typeface="Cambria Math" panose="02040503050406030204" pitchFamily="18" charset="0"/>
                        </a:rPr>
                        <m:t>   →  </m:t>
                      </m:r>
                      <m:r>
                        <m:rPr>
                          <m:sty m:val="p"/>
                        </m:rPr>
                        <a:rPr lang="cs-CZ" sz="1700" i="1">
                          <a:latin typeface="Cambria Math" panose="02040503050406030204" pitchFamily="18" charset="0"/>
                          <a:ea typeface="Cambria Math" panose="02040503050406030204" pitchFamily="18" charset="0"/>
                        </a:rPr>
                        <m:t>min</m:t>
                      </m:r>
                      <m:r>
                        <m:rPr>
                          <m:nor/>
                        </m:rPr>
                        <a:rPr lang="cs-CZ" sz="1700" i="1">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2" name="Obdélník 11">
                <a:extLst>
                  <a:ext uri="{FF2B5EF4-FFF2-40B4-BE49-F238E27FC236}">
                    <a16:creationId xmlns:a16="http://schemas.microsoft.com/office/drawing/2014/main" id="{73DD096C-C841-482B-A769-C3BDA8B9F8F3}"/>
                  </a:ext>
                </a:extLst>
              </p:cNvPr>
              <p:cNvSpPr>
                <a:spLocks noRot="1" noChangeAspect="1" noMove="1" noResize="1" noEditPoints="1" noAdjustHandles="1" noChangeArrowheads="1" noChangeShapeType="1" noTextEdit="1"/>
              </p:cNvSpPr>
              <p:nvPr/>
            </p:nvSpPr>
            <p:spPr>
              <a:xfrm>
                <a:off x="1684919" y="2367580"/>
                <a:ext cx="3954031" cy="83606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47DA3422-A7B3-4B5B-8ECB-EFDB50D639F4}"/>
                  </a:ext>
                </a:extLst>
              </p:cNvPr>
              <p:cNvSpPr/>
              <p:nvPr/>
            </p:nvSpPr>
            <p:spPr>
              <a:xfrm>
                <a:off x="1684919" y="4293187"/>
                <a:ext cx="2855717" cy="806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𝑖</m:t>
                          </m:r>
                          <m:r>
                            <a:rPr lang="cs-CZ" sz="1700" i="1">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𝑖𝑘</m:t>
                              </m:r>
                            </m:sub>
                          </m:sSub>
                        </m:e>
                      </m:nary>
                      <m:r>
                        <a:rPr lang="cs-CZ" sz="1700" i="1">
                          <a:latin typeface="Cambria Math" panose="02040503050406030204" pitchFamily="18" charset="0"/>
                          <a:ea typeface="Cambria Math" panose="02040503050406030204" pitchFamily="18" charset="0"/>
                        </a:rPr>
                        <m:t>=1        </m:t>
                      </m:r>
                      <m:r>
                        <a:rPr lang="cs-CZ" sz="1700" i="1">
                          <a:latin typeface="Cambria Math" panose="02040503050406030204" pitchFamily="18" charset="0"/>
                          <a:ea typeface="Cambria Math" panose="02040503050406030204" pitchFamily="18" charset="0"/>
                        </a:rPr>
                        <m:t>𝑘</m:t>
                      </m:r>
                      <m:r>
                        <a:rPr lang="cs-CZ" sz="1700" i="1">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𝑛</m:t>
                      </m:r>
                      <m:r>
                        <m:rPr>
                          <m:nor/>
                        </m:rPr>
                        <a:rPr lang="cs-CZ" sz="1700">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4" name="Obdélník 13">
                <a:extLst>
                  <a:ext uri="{FF2B5EF4-FFF2-40B4-BE49-F238E27FC236}">
                    <a16:creationId xmlns:a16="http://schemas.microsoft.com/office/drawing/2014/main" id="{47DA3422-A7B3-4B5B-8ECB-EFDB50D639F4}"/>
                  </a:ext>
                </a:extLst>
              </p:cNvPr>
              <p:cNvSpPr>
                <a:spLocks noRot="1" noChangeAspect="1" noMove="1" noResize="1" noEditPoints="1" noAdjustHandles="1" noChangeArrowheads="1" noChangeShapeType="1" noTextEdit="1"/>
              </p:cNvSpPr>
              <p:nvPr/>
            </p:nvSpPr>
            <p:spPr>
              <a:xfrm>
                <a:off x="1684919" y="4293187"/>
                <a:ext cx="2855717" cy="806439"/>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A9BA035D-30DC-4379-8FDA-809A5E9A99DD}"/>
                  </a:ext>
                </a:extLst>
              </p:cNvPr>
              <p:cNvSpPr/>
              <p:nvPr/>
            </p:nvSpPr>
            <p:spPr>
              <a:xfrm>
                <a:off x="1684919" y="3346958"/>
                <a:ext cx="2823593" cy="8065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𝑘</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𝑖𝑘</m:t>
                              </m:r>
                            </m:sub>
                          </m:sSub>
                        </m:e>
                      </m:nary>
                      <m:r>
                        <a:rPr lang="cs-CZ" sz="1700" i="0">
                          <a:latin typeface="Cambria Math" panose="02040503050406030204" pitchFamily="18" charset="0"/>
                          <a:ea typeface="Cambria Math" panose="02040503050406030204" pitchFamily="18" charset="0"/>
                        </a:rPr>
                        <m:t>=1        </m:t>
                      </m:r>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𝑛</m:t>
                      </m:r>
                      <m:r>
                        <m:rPr>
                          <m:nor/>
                        </m:rPr>
                        <a:rPr lang="cs-CZ" sz="1700" i="1">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5" name="Obdélník 14">
                <a:extLst>
                  <a:ext uri="{FF2B5EF4-FFF2-40B4-BE49-F238E27FC236}">
                    <a16:creationId xmlns:a16="http://schemas.microsoft.com/office/drawing/2014/main" id="{A9BA035D-30DC-4379-8FDA-809A5E9A99DD}"/>
                  </a:ext>
                </a:extLst>
              </p:cNvPr>
              <p:cNvSpPr>
                <a:spLocks noRot="1" noChangeAspect="1" noMove="1" noResize="1" noEditPoints="1" noAdjustHandles="1" noChangeArrowheads="1" noChangeShapeType="1" noTextEdit="1"/>
              </p:cNvSpPr>
              <p:nvPr/>
            </p:nvSpPr>
            <p:spPr>
              <a:xfrm>
                <a:off x="1684919" y="3346958"/>
                <a:ext cx="2823593" cy="806503"/>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F96E0E6C-2281-4652-A909-4636CA2E78D1}"/>
                  </a:ext>
                </a:extLst>
              </p:cNvPr>
              <p:cNvSpPr/>
              <p:nvPr/>
            </p:nvSpPr>
            <p:spPr>
              <a:xfrm>
                <a:off x="1684919" y="5235119"/>
                <a:ext cx="2837122" cy="556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𝑖𝑘</m:t>
                          </m:r>
                        </m:sub>
                      </m:sSub>
                      <m:r>
                        <a:rPr lang="cs-CZ" sz="1700" i="0">
                          <a:latin typeface="Cambria Math" panose="02040503050406030204" pitchFamily="18" charset="0"/>
                          <a:ea typeface="Cambria Math" panose="02040503050406030204" pitchFamily="18" charset="0"/>
                        </a:rPr>
                        <m:t>∈</m:t>
                      </m:r>
                      <m:d>
                        <m:dPr>
                          <m:begChr m:val="{"/>
                          <m:endChr m:val="}"/>
                          <m:ctrlPr>
                            <a:rPr lang="cs-CZ" sz="1700" i="1">
                              <a:latin typeface="Cambria Math" panose="02040503050406030204" pitchFamily="18" charset="0"/>
                              <a:ea typeface="Cambria Math" panose="02040503050406030204" pitchFamily="18" charset="0"/>
                            </a:rPr>
                          </m:ctrlPr>
                        </m:dPr>
                        <m:e>
                          <m:r>
                            <a:rPr lang="cs-CZ" sz="1700" i="0">
                              <a:latin typeface="Cambria Math" panose="02040503050406030204" pitchFamily="18" charset="0"/>
                              <a:ea typeface="Cambria Math" panose="02040503050406030204" pitchFamily="18" charset="0"/>
                            </a:rPr>
                            <m:t>0,1</m:t>
                          </m:r>
                        </m:e>
                      </m:d>
                      <m:r>
                        <a:rPr lang="cs-CZ" sz="1700" i="0">
                          <a:latin typeface="Cambria Math" panose="02040503050406030204" pitchFamily="18" charset="0"/>
                          <a:ea typeface="Cambria Math" panose="02040503050406030204" pitchFamily="18" charset="0"/>
                        </a:rPr>
                        <m:t>        </m:t>
                      </m:r>
                      <m:m>
                        <m:mPr>
                          <m:plcHide m:val="on"/>
                          <m:mcs>
                            <m:mc>
                              <m:mcPr>
                                <m:count m:val="1"/>
                                <m:mcJc m:val="center"/>
                              </m:mcPr>
                            </m:mc>
                          </m:mcs>
                          <m:ctrlPr>
                            <a:rPr lang="cs-CZ" sz="1700" i="1">
                              <a:latin typeface="Cambria Math" panose="02040503050406030204" pitchFamily="18" charset="0"/>
                              <a:ea typeface="Cambria Math" panose="02040503050406030204" pitchFamily="18" charset="0"/>
                            </a:rPr>
                          </m:ctrlPr>
                        </m:mPr>
                        <m:mr>
                          <m:e>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𝑛</m:t>
                            </m:r>
                            <m:r>
                              <m:rPr>
                                <m:nor/>
                              </m:rPr>
                              <a:rPr lang="cs-CZ" sz="1700" i="1">
                                <a:latin typeface="Cambria Math" panose="02040503050406030204" pitchFamily="18" charset="0"/>
                                <a:ea typeface="Cambria Math" panose="02040503050406030204" pitchFamily="18" charset="0"/>
                              </a:rPr>
                              <m:t>,</m:t>
                            </m:r>
                          </m:e>
                        </m:mr>
                        <m:mr>
                          <m:e>
                            <m:r>
                              <a:rPr lang="cs-CZ" sz="1700" i="1">
                                <a:latin typeface="Cambria Math" panose="02040503050406030204" pitchFamily="18" charset="0"/>
                                <a:ea typeface="Cambria Math" panose="02040503050406030204" pitchFamily="18" charset="0"/>
                              </a:rPr>
                              <m:t>𝑘</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𝑛</m:t>
                            </m:r>
                            <m:r>
                              <m:rPr>
                                <m:nor/>
                              </m:rPr>
                              <a:rPr lang="cs-CZ" sz="1700" i="1">
                                <a:latin typeface="Cambria Math" panose="02040503050406030204" pitchFamily="18" charset="0"/>
                                <a:ea typeface="Cambria Math" panose="02040503050406030204" pitchFamily="18" charset="0"/>
                              </a:rPr>
                              <m:t>.</m:t>
                            </m:r>
                          </m:e>
                        </m:mr>
                      </m:m>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6" name="Obdélník 15">
                <a:extLst>
                  <a:ext uri="{FF2B5EF4-FFF2-40B4-BE49-F238E27FC236}">
                    <a16:creationId xmlns:a16="http://schemas.microsoft.com/office/drawing/2014/main" id="{F96E0E6C-2281-4652-A909-4636CA2E78D1}"/>
                  </a:ext>
                </a:extLst>
              </p:cNvPr>
              <p:cNvSpPr>
                <a:spLocks noRot="1" noChangeAspect="1" noMove="1" noResize="1" noEditPoints="1" noAdjustHandles="1" noChangeArrowheads="1" noChangeShapeType="1" noTextEdit="1"/>
              </p:cNvSpPr>
              <p:nvPr/>
            </p:nvSpPr>
            <p:spPr>
              <a:xfrm>
                <a:off x="1684919" y="5235119"/>
                <a:ext cx="2837122" cy="556243"/>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615428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976506"/>
          </a:xfrm>
        </p:spPr>
        <p:txBody>
          <a:bodyPr>
            <a:noAutofit/>
          </a:bodyPr>
          <a:lstStyle/>
          <a:p>
            <a:pPr marL="285750" indent="-285750">
              <a:lnSpc>
                <a:spcPct val="110000"/>
              </a:lnSpc>
              <a:buFont typeface="Wingdings" panose="05000000000000000000" pitchFamily="2" charset="2"/>
              <a:buChar char="§"/>
            </a:pPr>
            <a:r>
              <a:rPr lang="en-US">
                <a:solidFill>
                  <a:srgbClr val="4BA82E"/>
                </a:solidFill>
              </a:rPr>
              <a:t>Facility location problem – quadratic assignment problem</a:t>
            </a:r>
          </a:p>
          <a:p>
            <a:pPr marL="896400" lvl="1" indent="-284400">
              <a:lnSpc>
                <a:spcPct val="110000"/>
              </a:lnSpc>
            </a:pPr>
            <a:r>
              <a:rPr lang="en-US"/>
              <a:t>Linearization of mathematical model:</a:t>
            </a:r>
          </a:p>
          <a:p>
            <a:pPr lvl="1">
              <a:lnSpc>
                <a:spcPct val="110000"/>
              </a:lnSpc>
            </a:pPr>
            <a:endParaRPr lang="en-US"/>
          </a:p>
          <a:p>
            <a:pPr lvl="1">
              <a:lnSpc>
                <a:spcPct val="110000"/>
              </a:lnSpc>
            </a:pPr>
            <a:endParaRPr lang="en-US"/>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Placement of facilities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B0245C15-99DB-4DAD-B832-D8886BF490BD}"/>
                  </a:ext>
                </a:extLst>
              </p:cNvPr>
              <p:cNvSpPr/>
              <p:nvPr/>
            </p:nvSpPr>
            <p:spPr>
              <a:xfrm>
                <a:off x="1704284" y="3922401"/>
                <a:ext cx="4185954" cy="374974"/>
              </a:xfrm>
              <a:prstGeom prst="rect">
                <a:avLst/>
              </a:prstGeom>
            </p:spPr>
            <p:txBody>
              <a:bodyPr wrap="none">
                <a:spAutoFit/>
              </a:bodyPr>
              <a:lstStyle/>
              <a:p>
                <a14:m>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𝑦</m:t>
                        </m:r>
                      </m:e>
                      <m:sub>
                        <m:r>
                          <a:rPr lang="cs-CZ" sz="1700" i="1">
                            <a:latin typeface="Cambria Math" panose="02040503050406030204" pitchFamily="18" charset="0"/>
                            <a:ea typeface="Cambria Math" panose="02040503050406030204" pitchFamily="18" charset="0"/>
                          </a:rPr>
                          <m:t>𝑖𝑗𝑘𝑙</m:t>
                        </m:r>
                      </m:sub>
                    </m:sSub>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𝑖𝑘</m:t>
                        </m:r>
                      </m:sub>
                    </m:sSub>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𝑗𝑙</m:t>
                        </m:r>
                      </m:sub>
                    </m:sSub>
                    <m:r>
                      <a:rPr lang="cs-CZ" sz="1700" i="0">
                        <a:latin typeface="Cambria Math" panose="02040503050406030204" pitchFamily="18" charset="0"/>
                        <a:ea typeface="Cambria Math" panose="02040503050406030204" pitchFamily="18" charset="0"/>
                      </a:rPr>
                      <m:t>−1         </m:t>
                    </m:r>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𝑗</m:t>
                    </m:r>
                    <m:r>
                      <a:rPr lang="cs-CZ" sz="1700" i="0">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𝑘</m:t>
                    </m:r>
                    <m:r>
                      <a:rPr lang="cs-CZ" sz="1700" i="0">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𝑙</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𝑛</m:t>
                    </m:r>
                  </m:oMath>
                </a14:m>
                <a:r>
                  <a:rPr lang="cs-CZ" sz="1700" dirty="0">
                    <a:latin typeface="Cambria Math" panose="02040503050406030204" pitchFamily="18" charset="0"/>
                    <a:ea typeface="Cambria Math" panose="02040503050406030204" pitchFamily="18" charset="0"/>
                  </a:rPr>
                  <a:t>,</a:t>
                </a:r>
              </a:p>
            </p:txBody>
          </p:sp>
        </mc:Choice>
        <mc:Fallback xmlns="">
          <p:sp>
            <p:nvSpPr>
              <p:cNvPr id="17" name="Obdélník 16">
                <a:extLst>
                  <a:ext uri="{FF2B5EF4-FFF2-40B4-BE49-F238E27FC236}">
                    <a16:creationId xmlns:a16="http://schemas.microsoft.com/office/drawing/2014/main" id="{B0245C15-99DB-4DAD-B832-D8886BF490BD}"/>
                  </a:ext>
                </a:extLst>
              </p:cNvPr>
              <p:cNvSpPr>
                <a:spLocks noRot="1" noChangeAspect="1" noMove="1" noResize="1" noEditPoints="1" noAdjustHandles="1" noChangeArrowheads="1" noChangeShapeType="1" noTextEdit="1"/>
              </p:cNvSpPr>
              <p:nvPr/>
            </p:nvSpPr>
            <p:spPr>
              <a:xfrm>
                <a:off x="1704284" y="3922401"/>
                <a:ext cx="4185954" cy="374974"/>
              </a:xfrm>
              <a:prstGeom prst="rect">
                <a:avLst/>
              </a:prstGeom>
              <a:blipFill>
                <a:blip r:embed="rId3"/>
                <a:stretch>
                  <a:fillRect t="-4839" b="-1451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0992CC4A-2446-430A-90AE-67A7D062D0CF}"/>
                  </a:ext>
                </a:extLst>
              </p:cNvPr>
              <p:cNvSpPr/>
              <p:nvPr/>
            </p:nvSpPr>
            <p:spPr>
              <a:xfrm>
                <a:off x="1704284" y="4542682"/>
                <a:ext cx="3848361"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ea typeface="Cambria Math" panose="02040503050406030204" pitchFamily="18" charset="0"/>
                        </a:rPr>
                        <m:t>𝑧</m:t>
                      </m:r>
                      <m:r>
                        <a:rPr lang="cs-CZ" sz="1700" i="0">
                          <a:latin typeface="Cambria Math" panose="02040503050406030204" pitchFamily="18" charset="0"/>
                          <a:ea typeface="Cambria Math" panose="02040503050406030204" pitchFamily="18" charset="0"/>
                        </a:rPr>
                        <m:t>=</m:t>
                      </m:r>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𝑗</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𝑘</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𝑙</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𝑛</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𝑐</m:t>
                                          </m:r>
                                        </m:e>
                                        <m:sub>
                                          <m:r>
                                            <a:rPr lang="cs-CZ" sz="1700" i="1">
                                              <a:latin typeface="Cambria Math" panose="02040503050406030204" pitchFamily="18" charset="0"/>
                                              <a:ea typeface="Cambria Math" panose="02040503050406030204" pitchFamily="18" charset="0"/>
                                            </a:rPr>
                                            <m:t>𝑖𝑗</m:t>
                                          </m:r>
                                        </m:sub>
                                      </m:sSub>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𝑑</m:t>
                                          </m:r>
                                        </m:e>
                                        <m:sub>
                                          <m:r>
                                            <a:rPr lang="cs-CZ" sz="1700" i="1">
                                              <a:latin typeface="Cambria Math" panose="02040503050406030204" pitchFamily="18" charset="0"/>
                                              <a:ea typeface="Cambria Math" panose="02040503050406030204" pitchFamily="18" charset="0"/>
                                            </a:rPr>
                                            <m:t>𝑘𝑙</m:t>
                                          </m:r>
                                        </m:sub>
                                      </m:sSub>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𝑦</m:t>
                                          </m:r>
                                        </m:e>
                                        <m:sub>
                                          <m:r>
                                            <a:rPr lang="cs-CZ" sz="1700" i="1">
                                              <a:latin typeface="Cambria Math" panose="02040503050406030204" pitchFamily="18" charset="0"/>
                                              <a:ea typeface="Cambria Math" panose="02040503050406030204" pitchFamily="18" charset="0"/>
                                            </a:rPr>
                                            <m:t>𝑖𝑗𝑘𝑙</m:t>
                                          </m:r>
                                        </m:sub>
                                      </m:sSub>
                                    </m:e>
                                  </m:nary>
                                </m:e>
                              </m:nary>
                            </m:e>
                          </m:nary>
                        </m:e>
                      </m:nary>
                      <m:r>
                        <a:rPr lang="cs-CZ" sz="1700" i="0">
                          <a:latin typeface="Cambria Math" panose="02040503050406030204" pitchFamily="18" charset="0"/>
                          <a:ea typeface="Cambria Math" panose="02040503050406030204" pitchFamily="18" charset="0"/>
                        </a:rPr>
                        <m:t>   →  </m:t>
                      </m:r>
                      <m:r>
                        <m:rPr>
                          <m:sty m:val="p"/>
                        </m:rPr>
                        <a:rPr lang="cs-CZ" sz="1700" i="1">
                          <a:latin typeface="Cambria Math" panose="02040503050406030204" pitchFamily="18" charset="0"/>
                          <a:ea typeface="Cambria Math" panose="02040503050406030204" pitchFamily="18" charset="0"/>
                        </a:rPr>
                        <m:t>min</m:t>
                      </m:r>
                      <m:r>
                        <m:rPr>
                          <m:nor/>
                        </m:rPr>
                        <a:rPr lang="cs-CZ" sz="1700" i="1">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8" name="Obdélník 17">
                <a:extLst>
                  <a:ext uri="{FF2B5EF4-FFF2-40B4-BE49-F238E27FC236}">
                    <a16:creationId xmlns:a16="http://schemas.microsoft.com/office/drawing/2014/main" id="{0992CC4A-2446-430A-90AE-67A7D062D0CF}"/>
                  </a:ext>
                </a:extLst>
              </p:cNvPr>
              <p:cNvSpPr>
                <a:spLocks noRot="1" noChangeAspect="1" noMove="1" noResize="1" noEditPoints="1" noAdjustHandles="1" noChangeArrowheads="1" noChangeShapeType="1" noTextEdit="1"/>
              </p:cNvSpPr>
              <p:nvPr/>
            </p:nvSpPr>
            <p:spPr>
              <a:xfrm>
                <a:off x="1704284" y="4542682"/>
                <a:ext cx="3848361" cy="836063"/>
              </a:xfrm>
              <a:prstGeom prst="rect">
                <a:avLst/>
              </a:prstGeom>
              <a:blipFill>
                <a:blip r:embed="rId4"/>
                <a:stretch>
                  <a:fillRect/>
                </a:stretch>
              </a:blipFill>
            </p:spPr>
            <p:txBody>
              <a:bodyPr/>
              <a:lstStyle/>
              <a:p>
                <a:r>
                  <a:rPr lang="cs-CZ">
                    <a:noFill/>
                  </a:rPr>
                  <a:t> </a:t>
                </a:r>
              </a:p>
            </p:txBody>
          </p:sp>
        </mc:Fallback>
      </mc:AlternateContent>
      <p:pic>
        <p:nvPicPr>
          <p:cNvPr id="3" name="Obrázek 2">
            <a:extLst>
              <a:ext uri="{FF2B5EF4-FFF2-40B4-BE49-F238E27FC236}">
                <a16:creationId xmlns:a16="http://schemas.microsoft.com/office/drawing/2014/main" id="{8AA0D52D-EB46-4706-83C9-2867B9F9BE6F}"/>
              </a:ext>
            </a:extLst>
          </p:cNvPr>
          <p:cNvPicPr>
            <a:picLocks noChangeAspect="1"/>
          </p:cNvPicPr>
          <p:nvPr/>
        </p:nvPicPr>
        <p:blipFill>
          <a:blip r:embed="rId5"/>
          <a:stretch>
            <a:fillRect/>
          </a:stretch>
        </p:blipFill>
        <p:spPr>
          <a:xfrm>
            <a:off x="1430185" y="2513211"/>
            <a:ext cx="7292645" cy="1190549"/>
          </a:xfrm>
          <a:prstGeom prst="rect">
            <a:avLst/>
          </a:prstGeom>
        </p:spPr>
      </p:pic>
    </p:spTree>
    <p:extLst>
      <p:ext uri="{BB962C8B-B14F-4D97-AF65-F5344CB8AC3E}">
        <p14:creationId xmlns:p14="http://schemas.microsoft.com/office/powerpoint/2010/main" val="3690214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39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Placement of facilities</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095049" cy="2458628"/>
          </a:xfrm>
        </p:spPr>
        <p:txBody>
          <a:bodyPr>
            <a:noAutofit/>
          </a:bodyPr>
          <a:lstStyle/>
          <a:p>
            <a:pPr marL="285750" indent="-285750">
              <a:lnSpc>
                <a:spcPct val="110000"/>
              </a:lnSpc>
              <a:buFont typeface="Wingdings" panose="05000000000000000000" pitchFamily="2" charset="2"/>
              <a:buChar char="§"/>
            </a:pPr>
            <a:r>
              <a:rPr lang="en-US">
                <a:solidFill>
                  <a:srgbClr val="4BA82E"/>
                </a:solidFill>
              </a:rPr>
              <a:t>Facility location problem – quadratic assignment problem</a:t>
            </a:r>
          </a:p>
          <a:p>
            <a:pPr marL="896400" lvl="1" indent="-284400">
              <a:lnSpc>
                <a:spcPct val="110000"/>
              </a:lnSpc>
            </a:pPr>
            <a:r>
              <a:rPr lang="en-US"/>
              <a:t>Example</a:t>
            </a:r>
          </a:p>
          <a:p>
            <a:pPr marL="1278000" lvl="1" indent="-284400">
              <a:lnSpc>
                <a:spcPct val="110000"/>
              </a:lnSpc>
            </a:pPr>
            <a:r>
              <a:rPr lang="en-US"/>
              <a:t>The company intends to build 5 warehouses in 5 cities. In the first table the distances (in km) between the cities are given, in the second table the number of drives that must be made between the warehouses in one month. The aim is to decide which warehouse will be set up in which city in order to minimize the total transportation costs.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D1EF4F02-0380-4293-B82F-4A2F17D65556}"/>
              </a:ext>
            </a:extLst>
          </p:cNvPr>
          <p:cNvPicPr>
            <a:picLocks noChangeAspect="1"/>
          </p:cNvPicPr>
          <p:nvPr/>
        </p:nvPicPr>
        <p:blipFill>
          <a:blip r:embed="rId2"/>
          <a:stretch>
            <a:fillRect/>
          </a:stretch>
        </p:blipFill>
        <p:spPr>
          <a:xfrm>
            <a:off x="3857541" y="3230296"/>
            <a:ext cx="4256901" cy="1426588"/>
          </a:xfrm>
          <a:prstGeom prst="rect">
            <a:avLst/>
          </a:prstGeom>
        </p:spPr>
      </p:pic>
      <p:pic>
        <p:nvPicPr>
          <p:cNvPr id="3" name="Obrázek 2">
            <a:extLst>
              <a:ext uri="{FF2B5EF4-FFF2-40B4-BE49-F238E27FC236}">
                <a16:creationId xmlns:a16="http://schemas.microsoft.com/office/drawing/2014/main" id="{60578971-1868-4251-9FCA-341A14D63560}"/>
              </a:ext>
            </a:extLst>
          </p:cNvPr>
          <p:cNvPicPr>
            <a:picLocks noChangeAspect="1"/>
          </p:cNvPicPr>
          <p:nvPr/>
        </p:nvPicPr>
        <p:blipFill>
          <a:blip r:embed="rId3"/>
          <a:stretch>
            <a:fillRect/>
          </a:stretch>
        </p:blipFill>
        <p:spPr>
          <a:xfrm>
            <a:off x="1803663" y="4688910"/>
            <a:ext cx="5843522" cy="1426588"/>
          </a:xfrm>
          <a:prstGeom prst="rect">
            <a:avLst/>
          </a:prstGeom>
        </p:spPr>
      </p:pic>
    </p:spTree>
    <p:extLst>
      <p:ext uri="{BB962C8B-B14F-4D97-AF65-F5344CB8AC3E}">
        <p14:creationId xmlns:p14="http://schemas.microsoft.com/office/powerpoint/2010/main" val="84308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normAutofit/>
          </a:bodyPr>
          <a:lstStyle/>
          <a:p>
            <a:r>
              <a:rPr lang="en-US" dirty="0"/>
              <a:t>Basic terminology of</a:t>
            </a:r>
            <a:r>
              <a:rPr lang="cs-CZ" dirty="0"/>
              <a:t> </a:t>
            </a:r>
            <a:r>
              <a:rPr lang="en-US" dirty="0"/>
              <a:t>production systems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58384" y="1066638"/>
            <a:ext cx="9242159" cy="369332"/>
          </a:xfrm>
        </p:spPr>
        <p:txBody>
          <a:bodyPr/>
          <a:lstStyle/>
          <a:p>
            <a:r>
              <a:rPr lang="en-US" dirty="0"/>
              <a:t>Basic model of production system</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0542958"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3E strategy</a:t>
            </a:r>
          </a:p>
          <a:p>
            <a:pPr marL="896400" lvl="1" indent="-284400">
              <a:lnSpc>
                <a:spcPct val="110000"/>
              </a:lnSpc>
            </a:pPr>
            <a:r>
              <a:rPr lang="en-US" sz="1600" dirty="0"/>
              <a:t>Economy</a:t>
            </a:r>
          </a:p>
          <a:p>
            <a:pPr marL="896400" lvl="1" indent="-284400">
              <a:lnSpc>
                <a:spcPct val="110000"/>
              </a:lnSpc>
            </a:pPr>
            <a:r>
              <a:rPr lang="en-US" sz="1600" dirty="0">
                <a:ea typeface="Times New Roman" panose="02020603050405020304" pitchFamily="18" charset="0"/>
              </a:rPr>
              <a:t>Efficiency</a:t>
            </a:r>
          </a:p>
          <a:p>
            <a:pPr marL="896400" lvl="1" indent="-284400">
              <a:lnSpc>
                <a:spcPct val="110000"/>
              </a:lnSpc>
            </a:pPr>
            <a:r>
              <a:rPr lang="en-US" sz="1600" dirty="0">
                <a:ea typeface="Times New Roman" panose="02020603050405020304" pitchFamily="18" charset="0"/>
              </a:rPr>
              <a:t>Effectiveness</a:t>
            </a:r>
            <a:endParaRPr lang="en-US" sz="1600" dirty="0">
              <a:effectLst/>
              <a:ea typeface="Times New Roman" panose="02020603050405020304" pitchFamily="18" charset="0"/>
            </a:endParaRPr>
          </a:p>
          <a:p>
            <a:pPr marL="285750" lvl="0" indent="-285750">
              <a:lnSpc>
                <a:spcPct val="110000"/>
              </a:lnSpc>
              <a:buFont typeface="Wingdings" panose="05000000000000000000" pitchFamily="2" charset="2"/>
              <a:buChar char="§"/>
            </a:pPr>
            <a:r>
              <a:rPr lang="en-US" dirty="0">
                <a:solidFill>
                  <a:srgbClr val="4BA82E"/>
                </a:solidFill>
              </a:rPr>
              <a:t>Efficiency</a:t>
            </a:r>
          </a:p>
          <a:p>
            <a:pPr marL="381000" lvl="1" indent="0">
              <a:lnSpc>
                <a:spcPct val="110000"/>
              </a:lnSpc>
              <a:buNone/>
            </a:pPr>
            <a:r>
              <a:rPr lang="en-US" sz="1600" dirty="0">
                <a:ea typeface="Times New Roman" panose="02020603050405020304" pitchFamily="18" charset="0"/>
              </a:rPr>
              <a:t>𝑧=𝑇𝑅−𝑇𝐶</a:t>
            </a:r>
            <a:br>
              <a:rPr lang="en-US" sz="1600" dirty="0">
                <a:ea typeface="Times New Roman" panose="02020603050405020304" pitchFamily="18" charset="0"/>
              </a:rPr>
            </a:br>
            <a:r>
              <a:rPr lang="en-US" sz="1600" dirty="0">
                <a:ea typeface="Times New Roman" panose="02020603050405020304" pitchFamily="18" charset="0"/>
              </a:rPr>
              <a:t>𝑇𝑅=𝑝𝑞</a:t>
            </a:r>
            <a:br>
              <a:rPr lang="en-US" sz="1600" dirty="0">
                <a:ea typeface="Times New Roman" panose="02020603050405020304" pitchFamily="18" charset="0"/>
              </a:rPr>
            </a:br>
            <a:r>
              <a:rPr lang="en-US" sz="1600" dirty="0">
                <a:ea typeface="Times New Roman" panose="02020603050405020304" pitchFamily="18" charset="0"/>
              </a:rPr>
              <a:t>𝑇𝐶=𝐹𝐶+𝑉𝐶</a:t>
            </a:r>
            <a:br>
              <a:rPr lang="en-US" sz="1600" dirty="0">
                <a:ea typeface="Times New Roman" panose="02020603050405020304" pitchFamily="18" charset="0"/>
              </a:rPr>
            </a:br>
            <a:r>
              <a:rPr lang="en-US" sz="1600" dirty="0">
                <a:ea typeface="Times New Roman" panose="02020603050405020304" pitchFamily="18" charset="0"/>
              </a:rPr>
              <a:t>𝑉𝐶=𝑣𝑞</a:t>
            </a:r>
            <a:br>
              <a:rPr lang="en-US" sz="1600" dirty="0">
                <a:ea typeface="Times New Roman" panose="02020603050405020304" pitchFamily="18" charset="0"/>
              </a:rPr>
            </a:br>
            <a:r>
              <a:rPr lang="en-US" sz="1600" dirty="0">
                <a:ea typeface="Times New Roman" panose="02020603050405020304" pitchFamily="18" charset="0"/>
              </a:rPr>
              <a:t>𝑧=𝑝𝑞−(𝐹𝐶+𝑣𝑞)=(𝑝−𝑣)𝑞−𝐹𝐶</a:t>
            </a:r>
          </a:p>
          <a:p>
            <a:pPr lvl="1">
              <a:lnSpc>
                <a:spcPct val="110000"/>
              </a:lnSpc>
            </a:pPr>
            <a:endParaRPr lang="en-US" sz="1600" dirty="0">
              <a:effectLst/>
              <a:ea typeface="Times New Roman" panose="02020603050405020304" pitchFamily="18" charset="0"/>
            </a:endParaRPr>
          </a:p>
          <a:p>
            <a:pPr marL="381000" lvl="1" indent="0">
              <a:lnSpc>
                <a:spcPct val="110000"/>
              </a:lnSpc>
              <a:buNone/>
            </a:pPr>
            <a:r>
              <a:rPr lang="en-US" dirty="0"/>
              <a:t>	</a:t>
            </a:r>
          </a:p>
          <a:p>
            <a:pPr marL="285750" lvl="0" indent="-285750">
              <a:lnSpc>
                <a:spcPct val="110000"/>
              </a:lnSpc>
              <a:buFont typeface="Wingdings" panose="05000000000000000000" pitchFamily="2" charset="2"/>
              <a:buChar char="§"/>
            </a:pPr>
            <a:endParaRPr lang="en-US" dirty="0"/>
          </a:p>
          <a:p>
            <a:pPr marL="285750" lvl="0" indent="-285750">
              <a:lnSpc>
                <a:spcPct val="110000"/>
              </a:lnSpc>
              <a:buFont typeface="Wingdings" panose="05000000000000000000" pitchFamily="2" charset="2"/>
              <a:buChar char="§"/>
            </a:pPr>
            <a:endParaRPr lang="en-US" dirty="0"/>
          </a:p>
        </p:txBody>
      </p:sp>
      <p:grpSp>
        <p:nvGrpSpPr>
          <p:cNvPr id="11" name="Skupina 10">
            <a:extLst>
              <a:ext uri="{FF2B5EF4-FFF2-40B4-BE49-F238E27FC236}">
                <a16:creationId xmlns:a16="http://schemas.microsoft.com/office/drawing/2014/main" id="{65DDCBCA-4ACA-4054-809F-688C8D6D1ECB}"/>
              </a:ext>
            </a:extLst>
          </p:cNvPr>
          <p:cNvGrpSpPr/>
          <p:nvPr/>
        </p:nvGrpSpPr>
        <p:grpSpPr>
          <a:xfrm>
            <a:off x="4051116" y="1889106"/>
            <a:ext cx="5651369" cy="2922556"/>
            <a:chOff x="-330841" y="0"/>
            <a:chExt cx="3706158" cy="1349222"/>
          </a:xfrm>
        </p:grpSpPr>
        <p:cxnSp>
          <p:nvCxnSpPr>
            <p:cNvPr id="12" name="Přímá spojnice se šipkou 11">
              <a:extLst>
                <a:ext uri="{FF2B5EF4-FFF2-40B4-BE49-F238E27FC236}">
                  <a16:creationId xmlns:a16="http://schemas.microsoft.com/office/drawing/2014/main" id="{DD3556FB-076D-484B-A8AF-4644EDF32F73}"/>
                </a:ext>
              </a:extLst>
            </p:cNvPr>
            <p:cNvCxnSpPr/>
            <p:nvPr/>
          </p:nvCxnSpPr>
          <p:spPr>
            <a:xfrm flipV="1">
              <a:off x="1631950" y="520700"/>
              <a:ext cx="0" cy="658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Skupina 12">
              <a:extLst>
                <a:ext uri="{FF2B5EF4-FFF2-40B4-BE49-F238E27FC236}">
                  <a16:creationId xmlns:a16="http://schemas.microsoft.com/office/drawing/2014/main" id="{68BD4657-F6A1-4EC8-848F-3E25B7DAAFFB}"/>
                </a:ext>
              </a:extLst>
            </p:cNvPr>
            <p:cNvGrpSpPr/>
            <p:nvPr/>
          </p:nvGrpSpPr>
          <p:grpSpPr>
            <a:xfrm>
              <a:off x="-330841" y="0"/>
              <a:ext cx="3706158" cy="1349222"/>
              <a:chOff x="-330841" y="0"/>
              <a:chExt cx="3706158" cy="1349222"/>
            </a:xfrm>
          </p:grpSpPr>
          <p:sp>
            <p:nvSpPr>
              <p:cNvPr id="14" name="Textové pole 12">
                <a:extLst>
                  <a:ext uri="{FF2B5EF4-FFF2-40B4-BE49-F238E27FC236}">
                    <a16:creationId xmlns:a16="http://schemas.microsoft.com/office/drawing/2014/main" id="{DFFE62F3-E730-4754-91DB-E1FFEB601702}"/>
                  </a:ext>
                </a:extLst>
              </p:cNvPr>
              <p:cNvSpPr txBox="1"/>
              <p:nvPr/>
            </p:nvSpPr>
            <p:spPr>
              <a:xfrm>
                <a:off x="-330841" y="224208"/>
                <a:ext cx="629916" cy="323825"/>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Inputs</a:t>
                </a:r>
              </a:p>
            </p:txBody>
          </p:sp>
          <p:sp>
            <p:nvSpPr>
              <p:cNvPr id="15" name="Šipka: doprava 14">
                <a:extLst>
                  <a:ext uri="{FF2B5EF4-FFF2-40B4-BE49-F238E27FC236}">
                    <a16:creationId xmlns:a16="http://schemas.microsoft.com/office/drawing/2014/main" id="{44B34DFC-29EE-4094-87D4-4AB1C5A7C0AA}"/>
                  </a:ext>
                </a:extLst>
              </p:cNvPr>
              <p:cNvSpPr/>
              <p:nvPr/>
            </p:nvSpPr>
            <p:spPr>
              <a:xfrm>
                <a:off x="338275" y="199230"/>
                <a:ext cx="2266935" cy="391836"/>
              </a:xfrm>
              <a:prstGeom prst="rightArrow">
                <a:avLst/>
              </a:prstGeom>
              <a:solidFill>
                <a:srgbClr val="4BA82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000">
                  <a:latin typeface="Arial" panose="020B0604020202020204" pitchFamily="34" charset="0"/>
                  <a:cs typeface="Arial" panose="020B0604020202020204" pitchFamily="34" charset="0"/>
                </a:endParaRPr>
              </a:p>
            </p:txBody>
          </p:sp>
          <p:sp>
            <p:nvSpPr>
              <p:cNvPr id="16" name="Textové pole 29">
                <a:extLst>
                  <a:ext uri="{FF2B5EF4-FFF2-40B4-BE49-F238E27FC236}">
                    <a16:creationId xmlns:a16="http://schemas.microsoft.com/office/drawing/2014/main" id="{0B58B9E8-896F-47B8-AB23-B1438778B35B}"/>
                  </a:ext>
                </a:extLst>
              </p:cNvPr>
              <p:cNvSpPr txBox="1"/>
              <p:nvPr/>
            </p:nvSpPr>
            <p:spPr>
              <a:xfrm>
                <a:off x="1190898" y="0"/>
                <a:ext cx="648331" cy="291442"/>
              </a:xfrm>
              <a:prstGeom prst="rect">
                <a:avLst/>
              </a:prstGeom>
              <a:solidFill>
                <a:schemeClr val="lt1"/>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Efficiency</a:t>
                </a:r>
              </a:p>
            </p:txBody>
          </p:sp>
          <p:cxnSp>
            <p:nvCxnSpPr>
              <p:cNvPr id="17" name="Spojnice: pravoúhlá 16">
                <a:extLst>
                  <a:ext uri="{FF2B5EF4-FFF2-40B4-BE49-F238E27FC236}">
                    <a16:creationId xmlns:a16="http://schemas.microsoft.com/office/drawing/2014/main" id="{F1117C66-6C0B-462A-B71A-66846EDBFA9B}"/>
                  </a:ext>
                </a:extLst>
              </p:cNvPr>
              <p:cNvCxnSpPr/>
              <p:nvPr/>
            </p:nvCxnSpPr>
            <p:spPr>
              <a:xfrm flipH="1">
                <a:off x="2213306" y="436262"/>
                <a:ext cx="955291" cy="739839"/>
              </a:xfrm>
              <a:prstGeom prst="bentConnector3">
                <a:avLst>
                  <a:gd name="adj1" fmla="val 1383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ové pole 26">
                <a:extLst>
                  <a:ext uri="{FF2B5EF4-FFF2-40B4-BE49-F238E27FC236}">
                    <a16:creationId xmlns:a16="http://schemas.microsoft.com/office/drawing/2014/main" id="{515AE039-117A-4F43-B231-08D51C059973}"/>
                  </a:ext>
                </a:extLst>
              </p:cNvPr>
              <p:cNvSpPr txBox="1"/>
              <p:nvPr/>
            </p:nvSpPr>
            <p:spPr>
              <a:xfrm>
                <a:off x="157610" y="245657"/>
                <a:ext cx="2505093" cy="294005"/>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2000">
                    <a:solidFill>
                      <a:schemeClr val="bg1"/>
                    </a:solidFill>
                    <a:latin typeface="Arial" panose="020B0604020202020204" pitchFamily="34" charset="0"/>
                    <a:ea typeface="Times New Roman" panose="02020603050405020304" pitchFamily="18" charset="0"/>
                    <a:cs typeface="Arial" panose="020B0604020202020204" pitchFamily="34" charset="0"/>
                  </a:rPr>
                  <a:t>Production Processes</a:t>
                </a:r>
                <a:endParaRPr lang="en-US" sz="2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9" name="Spojnice: pravoúhlá 18">
                <a:extLst>
                  <a:ext uri="{FF2B5EF4-FFF2-40B4-BE49-F238E27FC236}">
                    <a16:creationId xmlns:a16="http://schemas.microsoft.com/office/drawing/2014/main" id="{F9B93D00-B676-4214-84F6-62CEDC08AF11}"/>
                  </a:ext>
                </a:extLst>
              </p:cNvPr>
              <p:cNvCxnSpPr>
                <a:cxnSpLocks/>
                <a:endCxn id="14" idx="2"/>
              </p:cNvCxnSpPr>
              <p:nvPr/>
            </p:nvCxnSpPr>
            <p:spPr>
              <a:xfrm rot="10800000">
                <a:off x="-15883" y="548033"/>
                <a:ext cx="1098028" cy="62587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ové pole 27">
                <a:extLst>
                  <a:ext uri="{FF2B5EF4-FFF2-40B4-BE49-F238E27FC236}">
                    <a16:creationId xmlns:a16="http://schemas.microsoft.com/office/drawing/2014/main" id="{8A949AFD-2825-434B-837E-59E1094F34BF}"/>
                  </a:ext>
                </a:extLst>
              </p:cNvPr>
              <p:cNvSpPr txBox="1"/>
              <p:nvPr/>
            </p:nvSpPr>
            <p:spPr>
              <a:xfrm>
                <a:off x="338275" y="766405"/>
                <a:ext cx="711830" cy="291442"/>
              </a:xfrm>
              <a:prstGeom prst="rect">
                <a:avLst/>
              </a:prstGeom>
              <a:solidFill>
                <a:schemeClr val="lt1"/>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Economy</a:t>
                </a:r>
              </a:p>
            </p:txBody>
          </p:sp>
          <p:sp>
            <p:nvSpPr>
              <p:cNvPr id="21" name="Textové pole 28">
                <a:extLst>
                  <a:ext uri="{FF2B5EF4-FFF2-40B4-BE49-F238E27FC236}">
                    <a16:creationId xmlns:a16="http://schemas.microsoft.com/office/drawing/2014/main" id="{44C8F343-CDF4-40EE-91F2-680A5342AD51}"/>
                  </a:ext>
                </a:extLst>
              </p:cNvPr>
              <p:cNvSpPr txBox="1"/>
              <p:nvPr/>
            </p:nvSpPr>
            <p:spPr>
              <a:xfrm>
                <a:off x="2213306" y="766405"/>
                <a:ext cx="640711" cy="292077"/>
              </a:xfrm>
              <a:prstGeom prst="rect">
                <a:avLst/>
              </a:prstGeom>
              <a:solidFill>
                <a:schemeClr val="lt1"/>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2000">
                    <a:ea typeface="Times New Roman" panose="02020603050405020304" pitchFamily="18" charset="0"/>
                  </a:rPr>
                  <a:t>Effectiveness </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Textové pole 17">
                <a:extLst>
                  <a:ext uri="{FF2B5EF4-FFF2-40B4-BE49-F238E27FC236}">
                    <a16:creationId xmlns:a16="http://schemas.microsoft.com/office/drawing/2014/main" id="{E72B5E52-1BE9-41C8-B24B-2C75F152C735}"/>
                  </a:ext>
                </a:extLst>
              </p:cNvPr>
              <p:cNvSpPr txBox="1"/>
              <p:nvPr/>
            </p:nvSpPr>
            <p:spPr>
              <a:xfrm>
                <a:off x="1050106" y="1025397"/>
                <a:ext cx="1156702" cy="323825"/>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2000">
                    <a:latin typeface="Arial" panose="020B0604020202020204" pitchFamily="34" charset="0"/>
                    <a:ea typeface="Times New Roman" panose="02020603050405020304" pitchFamily="18" charset="0"/>
                    <a:cs typeface="Arial" panose="020B0604020202020204" pitchFamily="34" charset="0"/>
                  </a:rPr>
                  <a:t>Outside</a:t>
                </a:r>
                <a:br>
                  <a:rPr lang="en-US" sz="2000">
                    <a:latin typeface="Arial" panose="020B0604020202020204" pitchFamily="34" charset="0"/>
                    <a:ea typeface="Times New Roman" panose="02020603050405020304" pitchFamily="18" charset="0"/>
                    <a:cs typeface="Arial" panose="020B0604020202020204" pitchFamily="34" charset="0"/>
                  </a:rPr>
                </a:br>
                <a:r>
                  <a:rPr lang="en-US" sz="2000">
                    <a:latin typeface="Arial" panose="020B0604020202020204" pitchFamily="34" charset="0"/>
                    <a:ea typeface="Times New Roman" panose="02020603050405020304" pitchFamily="18" charset="0"/>
                    <a:cs typeface="Arial" panose="020B0604020202020204" pitchFamily="34" charset="0"/>
                  </a:rPr>
                  <a:t>Environment</a:t>
                </a:r>
              </a:p>
            </p:txBody>
          </p:sp>
          <p:sp>
            <p:nvSpPr>
              <p:cNvPr id="23" name="Textové pole 13">
                <a:extLst>
                  <a:ext uri="{FF2B5EF4-FFF2-40B4-BE49-F238E27FC236}">
                    <a16:creationId xmlns:a16="http://schemas.microsoft.com/office/drawing/2014/main" id="{09DB4BA8-8996-48AC-9A8A-FA7F8BDE9CCE}"/>
                  </a:ext>
                </a:extLst>
              </p:cNvPr>
              <p:cNvSpPr txBox="1"/>
              <p:nvPr/>
            </p:nvSpPr>
            <p:spPr>
              <a:xfrm>
                <a:off x="2669202" y="253707"/>
                <a:ext cx="706115" cy="308586"/>
              </a:xfrm>
              <a:prstGeom prst="rect">
                <a:avLst/>
              </a:prstGeom>
              <a:solidFill>
                <a:schemeClr val="lt1"/>
              </a:solidFill>
              <a:ln w="6350">
                <a:solidFill>
                  <a:prstClr val="black"/>
                </a:solid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2000">
                    <a:effectLst/>
                    <a:latin typeface="Arial" panose="020B0604020202020204" pitchFamily="34" charset="0"/>
                    <a:ea typeface="Times New Roman" panose="02020603050405020304" pitchFamily="18" charset="0"/>
                    <a:cs typeface="Arial" panose="020B0604020202020204" pitchFamily="34" charset="0"/>
                  </a:rPr>
                  <a:t>Outputs</a:t>
                </a:r>
              </a:p>
            </p:txBody>
          </p:sp>
        </p:grpSp>
      </p:grpSp>
    </p:spTree>
    <p:extLst>
      <p:ext uri="{BB962C8B-B14F-4D97-AF65-F5344CB8AC3E}">
        <p14:creationId xmlns:p14="http://schemas.microsoft.com/office/powerpoint/2010/main" val="1618834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1716140"/>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Basic terms and notation</a:t>
            </a:r>
          </a:p>
          <a:p>
            <a:pPr marL="896400" lvl="1" indent="-284400">
              <a:lnSpc>
                <a:spcPct val="110000"/>
              </a:lnSpc>
            </a:pPr>
            <a:r>
              <a:rPr lang="en-US"/>
              <a:t>Batch and mass production.</a:t>
            </a:r>
          </a:p>
          <a:p>
            <a:pPr marL="896400" lvl="1" indent="-284400">
              <a:lnSpc>
                <a:spcPct val="110000"/>
              </a:lnSpc>
            </a:pPr>
            <a:r>
              <a:rPr lang="en-US"/>
              <a:t>Each product requires the same sequence of operations.</a:t>
            </a:r>
          </a:p>
          <a:p>
            <a:pPr marL="896400" lvl="1" indent="-284400">
              <a:lnSpc>
                <a:spcPct val="110000"/>
              </a:lnSpc>
            </a:pPr>
            <a:r>
              <a:rPr lang="en-US"/>
              <a:t>The operations take place on facilities arranged in a production line.</a:t>
            </a:r>
          </a:p>
          <a:p>
            <a:pPr marL="896400" lvl="1" indent="-284400">
              <a:lnSpc>
                <a:spcPct val="110000"/>
              </a:lnSpc>
            </a:pPr>
            <a:r>
              <a:rPr lang="en-US"/>
              <a:t>All input parameters are integer values.</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228BEC88-3480-468D-9427-96A6C29CD8E8}"/>
                  </a:ext>
                </a:extLst>
              </p:cNvPr>
              <p:cNvSpPr>
                <a:spLocks noChangeAspect="1"/>
              </p:cNvSpPr>
              <p:nvPr/>
            </p:nvSpPr>
            <p:spPr>
              <a:xfrm>
                <a:off x="1311264" y="3357199"/>
                <a:ext cx="6350339" cy="353943"/>
              </a:xfrm>
              <a:prstGeom prst="rect">
                <a:avLst/>
              </a:prstGeom>
            </p:spPr>
            <p:txBody>
              <a:bodyPr wrap="square">
                <a:spAutoFit/>
              </a:bodyPr>
              <a:lstStyle/>
              <a:p>
                <a:pPr marL="542925">
                  <a:spcAft>
                    <a:spcPts val="600"/>
                  </a:spcAft>
                  <a:tabLst>
                    <a:tab pos="1435100" algn="l"/>
                  </a:tabLst>
                </a:pPr>
                <a14:m>
                  <m:oMath xmlns:m="http://schemas.openxmlformats.org/officeDocument/2006/math">
                    <m:r>
                      <a:rPr lang="cs-CZ" sz="1700" b="1" i="1" smtClean="0">
                        <a:latin typeface="Cambria Math" panose="02040503050406030204" pitchFamily="18" charset="0"/>
                        <a:ea typeface="Cambria Math" panose="02040503050406030204" pitchFamily="18" charset="0"/>
                      </a:rPr>
                      <m:t>𝑨</m:t>
                    </m:r>
                    <m:r>
                      <a:rPr lang="cs-CZ" sz="1700">
                        <a:latin typeface="Cambria Math" panose="02040503050406030204" pitchFamily="18" charset="0"/>
                        <a:ea typeface="Cambria Math" panose="02040503050406030204" pitchFamily="18" charset="0"/>
                      </a:rPr>
                      <m:t> </m:t>
                    </m:r>
                    <m:r>
                      <a:rPr lang="cs-CZ" sz="1700" b="0" i="0" smtClean="0">
                        <a:latin typeface="Cambria Math" panose="02040503050406030204" pitchFamily="18" charset="0"/>
                        <a:ea typeface="Cambria Math" panose="02040503050406030204" pitchFamily="18" charset="0"/>
                      </a:rPr>
                      <m:t>    </m:t>
                    </m:r>
                  </m:oMath>
                </a14:m>
                <a:r>
                  <a:rPr lang="cs-CZ" sz="1700" dirty="0">
                    <a:latin typeface="Cambria Math" panose="02040503050406030204" pitchFamily="18" charset="0"/>
                    <a:ea typeface="Cambria Math" panose="02040503050406030204" pitchFamily="18" charset="0"/>
                  </a:rPr>
                  <a:t>	s</a:t>
                </a:r>
                <a14:m>
                  <m:oMath xmlns:m="http://schemas.openxmlformats.org/officeDocument/2006/math">
                    <m:r>
                      <m:rPr>
                        <m:sty m:val="p"/>
                      </m:rPr>
                      <a:rPr lang="cs-CZ" sz="1700" b="0" i="0" smtClean="0">
                        <a:latin typeface="Cambria Math" panose="02040503050406030204" pitchFamily="18" charset="0"/>
                        <a:ea typeface="Cambria Math" panose="02040503050406030204" pitchFamily="18" charset="0"/>
                      </a:rPr>
                      <m:t>et</m:t>
                    </m:r>
                    <m:r>
                      <a:rPr lang="cs-CZ" sz="1700" b="0" i="0" smtClean="0">
                        <a:latin typeface="Cambria Math" panose="02040503050406030204" pitchFamily="18" charset="0"/>
                        <a:ea typeface="Cambria Math" panose="02040503050406030204" pitchFamily="18" charset="0"/>
                      </a:rPr>
                      <m:t> </m:t>
                    </m:r>
                    <m:r>
                      <m:rPr>
                        <m:sty m:val="p"/>
                      </m:rPr>
                      <a:rPr lang="cs-CZ" sz="1700" b="0" i="0" smtClean="0">
                        <a:latin typeface="Cambria Math" panose="02040503050406030204" pitchFamily="18" charset="0"/>
                        <a:ea typeface="Cambria Math" panose="02040503050406030204" pitchFamily="18" charset="0"/>
                      </a:rPr>
                      <m:t>of</m:t>
                    </m:r>
                    <m:r>
                      <a:rPr lang="cs-CZ" sz="1700" b="0" i="0" smtClean="0">
                        <a:latin typeface="Cambria Math" panose="02040503050406030204" pitchFamily="18" charset="0"/>
                        <a:ea typeface="Cambria Math" panose="02040503050406030204" pitchFamily="18" charset="0"/>
                      </a:rPr>
                      <m:t> </m:t>
                    </m:r>
                    <m:r>
                      <a:rPr lang="cs-CZ" sz="1700" b="0" i="1" smtClean="0">
                        <a:latin typeface="Cambria Math" panose="02040503050406030204" pitchFamily="18" charset="0"/>
                        <a:ea typeface="Cambria Math" panose="02040503050406030204" pitchFamily="18" charset="0"/>
                      </a:rPr>
                      <m:t>𝑛</m:t>
                    </m:r>
                    <m:r>
                      <a:rPr lang="cs-CZ" sz="1700" i="1">
                        <a:latin typeface="Cambria Math" panose="02040503050406030204" pitchFamily="18" charset="0"/>
                        <a:ea typeface="Cambria Math" panose="02040503050406030204" pitchFamily="18" charset="0"/>
                      </a:rPr>
                      <m:t> </m:t>
                    </m:r>
                  </m:oMath>
                </a14:m>
                <a:r>
                  <a:rPr lang="cs-CZ" sz="1700" dirty="0">
                    <a:latin typeface="Cambria Math" panose="02040503050406030204" pitchFamily="18" charset="0"/>
                    <a:ea typeface="Cambria Math" panose="02040503050406030204" pitchFamily="18" charset="0"/>
                  </a:rPr>
                  <a:t>operations,</a:t>
                </a:r>
              </a:p>
            </p:txBody>
          </p:sp>
        </mc:Choice>
        <mc:Fallback xmlns="">
          <p:sp>
            <p:nvSpPr>
              <p:cNvPr id="17" name="Obdélník 16">
                <a:extLst>
                  <a:ext uri="{FF2B5EF4-FFF2-40B4-BE49-F238E27FC236}">
                    <a16:creationId xmlns:a16="http://schemas.microsoft.com/office/drawing/2014/main" id="{228BEC88-3480-468D-9427-96A6C29CD8E8}"/>
                  </a:ext>
                </a:extLst>
              </p:cNvPr>
              <p:cNvSpPr>
                <a:spLocks noRot="1" noChangeAspect="1" noMove="1" noResize="1" noEditPoints="1" noAdjustHandles="1" noChangeArrowheads="1" noChangeShapeType="1" noTextEdit="1"/>
              </p:cNvSpPr>
              <p:nvPr/>
            </p:nvSpPr>
            <p:spPr>
              <a:xfrm>
                <a:off x="1311264" y="3357199"/>
                <a:ext cx="6350339" cy="353943"/>
              </a:xfrm>
              <a:prstGeom prst="rect">
                <a:avLst/>
              </a:prstGeom>
              <a:blipFill>
                <a:blip r:embed="rId2"/>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A5E16AA0-8D9A-4915-97C7-A67422FBA70B}"/>
                  </a:ext>
                </a:extLst>
              </p:cNvPr>
              <p:cNvSpPr>
                <a:spLocks noChangeAspect="1"/>
              </p:cNvSpPr>
              <p:nvPr/>
            </p:nvSpPr>
            <p:spPr>
              <a:xfrm>
                <a:off x="1311265" y="3729641"/>
                <a:ext cx="6350338"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𝑡</m:t>
                        </m:r>
                      </m:e>
                      <m:sub>
                        <m:r>
                          <a:rPr lang="en-US" sz="1700" b="0" i="1" smtClean="0">
                            <a:latin typeface="Cambria Math" panose="02040503050406030204" pitchFamily="18" charset="0"/>
                            <a:ea typeface="Cambria Math" panose="02040503050406030204" pitchFamily="18" charset="0"/>
                          </a:rPr>
                          <m:t>𝑖</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duration of </a:t>
                </a:r>
                <a14:m>
                  <m:oMath xmlns:m="http://schemas.openxmlformats.org/officeDocument/2006/math">
                    <m:r>
                      <a:rPr lang="en-US" sz="1700" i="1">
                        <a:latin typeface="Cambria Math" panose="02040503050406030204" pitchFamily="18" charset="0"/>
                        <a:ea typeface="Cambria Math" panose="02040503050406030204" pitchFamily="18" charset="0"/>
                      </a:rPr>
                      <m:t>𝑖</m:t>
                    </m:r>
                  </m:oMath>
                </a14:m>
                <a:r>
                  <a:rPr lang="en-US" sz="1700" dirty="0">
                    <a:latin typeface="Cambria Math" panose="02040503050406030204" pitchFamily="18" charset="0"/>
                    <a:ea typeface="Cambria Math" panose="02040503050406030204" pitchFamily="18" charset="0"/>
                  </a:rPr>
                  <a:t>-</a:t>
                </a:r>
                <a:r>
                  <a:rPr lang="en-US" sz="1700" dirty="0" err="1">
                    <a:latin typeface="Cambria Math" panose="02040503050406030204" pitchFamily="18" charset="0"/>
                    <a:ea typeface="Cambria Math" panose="02040503050406030204" pitchFamily="18" charset="0"/>
                  </a:rPr>
                  <a:t>th</a:t>
                </a:r>
                <a:r>
                  <a:rPr lang="en-US" sz="1700" dirty="0">
                    <a:latin typeface="Cambria Math" panose="02040503050406030204" pitchFamily="18" charset="0"/>
                    <a:ea typeface="Cambria Math" panose="02040503050406030204" pitchFamily="18" charset="0"/>
                  </a:rPr>
                  <a:t> operation (</a:t>
                </a:r>
                <a14:m>
                  <m:oMath xmlns:m="http://schemas.openxmlformats.org/officeDocument/2006/math">
                    <m:r>
                      <a:rPr lang="en-US" sz="1700" i="1">
                        <a:latin typeface="Cambria Math" panose="02040503050406030204" pitchFamily="18" charset="0"/>
                        <a:ea typeface="Cambria Math" panose="02040503050406030204" pitchFamily="18" charset="0"/>
                      </a:rPr>
                      <m:t>𝑖</m:t>
                    </m:r>
                    <m:r>
                      <a:rPr lang="en-US" sz="1700" i="1">
                        <a:latin typeface="Cambria Math" panose="02040503050406030204" pitchFamily="18" charset="0"/>
                        <a:ea typeface="Cambria Math" panose="02040503050406030204" pitchFamily="18" charset="0"/>
                      </a:rPr>
                      <m:t>=1,2,…,</m:t>
                    </m:r>
                    <m:r>
                      <a:rPr lang="en-US" sz="1700" i="1">
                        <a:latin typeface="Cambria Math" panose="02040503050406030204" pitchFamily="18" charset="0"/>
                        <a:ea typeface="Cambria Math" panose="02040503050406030204" pitchFamily="18" charset="0"/>
                      </a:rPr>
                      <m:t>𝑛</m:t>
                    </m:r>
                    <m:r>
                      <a:rPr lang="en-US" sz="1700" b="0" i="0" smtClean="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rPr>
                  <a:t> </a:t>
                </a:r>
              </a:p>
            </p:txBody>
          </p:sp>
        </mc:Choice>
        <mc:Fallback xmlns="">
          <p:sp>
            <p:nvSpPr>
              <p:cNvPr id="18" name="Obdélník 17">
                <a:extLst>
                  <a:ext uri="{FF2B5EF4-FFF2-40B4-BE49-F238E27FC236}">
                    <a16:creationId xmlns:a16="http://schemas.microsoft.com/office/drawing/2014/main" id="{A5E16AA0-8D9A-4915-97C7-A67422FBA70B}"/>
                  </a:ext>
                </a:extLst>
              </p:cNvPr>
              <p:cNvSpPr>
                <a:spLocks noRot="1" noChangeAspect="1" noMove="1" noResize="1" noEditPoints="1" noAdjustHandles="1" noChangeArrowheads="1" noChangeShapeType="1" noTextEdit="1"/>
              </p:cNvSpPr>
              <p:nvPr/>
            </p:nvSpPr>
            <p:spPr>
              <a:xfrm>
                <a:off x="1311265" y="3729641"/>
                <a:ext cx="6350338" cy="353943"/>
              </a:xfrm>
              <a:prstGeom prst="rect">
                <a:avLst/>
              </a:prstGeom>
              <a:blipFill>
                <a:blip r:embed="rId3"/>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355E0D92-E010-41CA-96D3-2358EA5096B7}"/>
                  </a:ext>
                </a:extLst>
              </p:cNvPr>
              <p:cNvSpPr>
                <a:spLocks noChangeAspect="1"/>
              </p:cNvSpPr>
              <p:nvPr/>
            </p:nvSpPr>
            <p:spPr>
              <a:xfrm>
                <a:off x="1311264" y="4108406"/>
                <a:ext cx="9317163" cy="374974"/>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1" i="1" smtClean="0">
                            <a:latin typeface="Cambria Math" panose="02040503050406030204" pitchFamily="18" charset="0"/>
                            <a:ea typeface="Cambria Math" panose="02040503050406030204" pitchFamily="18" charset="0"/>
                          </a:rPr>
                          <m:t>𝑨</m:t>
                        </m:r>
                      </m:e>
                      <m:sub>
                        <m:r>
                          <a:rPr lang="en-US" sz="1700" b="0" i="1" smtClean="0">
                            <a:latin typeface="Cambria Math" panose="02040503050406030204" pitchFamily="18" charset="0"/>
                            <a:ea typeface="Cambria Math" panose="02040503050406030204" pitchFamily="18" charset="0"/>
                          </a:rPr>
                          <m:t>𝑗</m:t>
                        </m:r>
                      </m:sub>
                    </m:sSub>
                    <m:r>
                      <a:rPr lang="en-US" sz="1700" b="0" i="1" smtClean="0">
                        <a:latin typeface="Cambria Math" panose="02040503050406030204" pitchFamily="18" charset="0"/>
                        <a:ea typeface="Cambria Math" panose="02040503050406030204" pitchFamily="18" charset="0"/>
                      </a:rPr>
                      <m:t>⊂</m:t>
                    </m:r>
                    <m:r>
                      <a:rPr lang="en-US" sz="1700" b="1" i="1" smtClean="0">
                        <a:latin typeface="Cambria Math" panose="02040503050406030204" pitchFamily="18" charset="0"/>
                        <a:ea typeface="Cambria Math" panose="02040503050406030204" pitchFamily="18" charset="0"/>
                      </a:rPr>
                      <m:t>𝑨</m:t>
                    </m:r>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set of operations realized on </a:t>
                </a:r>
                <a14:m>
                  <m:oMath xmlns:m="http://schemas.openxmlformats.org/officeDocument/2006/math">
                    <m:r>
                      <a:rPr lang="en-US" sz="1700" i="1">
                        <a:latin typeface="Cambria Math" panose="02040503050406030204" pitchFamily="18" charset="0"/>
                        <a:ea typeface="Cambria Math" panose="02040503050406030204" pitchFamily="18" charset="0"/>
                      </a:rPr>
                      <m:t>𝑗</m:t>
                    </m:r>
                  </m:oMath>
                </a14:m>
                <a:r>
                  <a:rPr lang="en-US" sz="1700" dirty="0">
                    <a:latin typeface="Cambria Math" panose="02040503050406030204" pitchFamily="18" charset="0"/>
                    <a:ea typeface="Cambria Math" panose="02040503050406030204" pitchFamily="18" charset="0"/>
                  </a:rPr>
                  <a:t>-</a:t>
                </a:r>
                <a:r>
                  <a:rPr lang="en-US" sz="1700" dirty="0" err="1">
                    <a:latin typeface="Cambria Math" panose="02040503050406030204" pitchFamily="18" charset="0"/>
                    <a:ea typeface="Cambria Math" panose="02040503050406030204" pitchFamily="18" charset="0"/>
                  </a:rPr>
                  <a:t>th</a:t>
                </a:r>
                <a:r>
                  <a:rPr lang="en-US" sz="1700" dirty="0">
                    <a:latin typeface="Cambria Math" panose="02040503050406030204" pitchFamily="18" charset="0"/>
                    <a:ea typeface="Cambria Math" panose="02040503050406030204" pitchFamily="18" charset="0"/>
                  </a:rPr>
                  <a:t> workplace (</a:t>
                </a:r>
                <a14:m>
                  <m:oMath xmlns:m="http://schemas.openxmlformats.org/officeDocument/2006/math">
                    <m:r>
                      <a:rPr lang="en-US" sz="1700" b="0" i="1" smtClean="0">
                        <a:latin typeface="Cambria Math" panose="02040503050406030204" pitchFamily="18" charset="0"/>
                        <a:ea typeface="Cambria Math" panose="02040503050406030204" pitchFamily="18" charset="0"/>
                      </a:rPr>
                      <m:t>𝑗</m:t>
                    </m:r>
                    <m:r>
                      <a:rPr lang="en-US" sz="1700" i="1">
                        <a:latin typeface="Cambria Math" panose="02040503050406030204" pitchFamily="18" charset="0"/>
                        <a:ea typeface="Cambria Math" panose="02040503050406030204" pitchFamily="18" charset="0"/>
                      </a:rPr>
                      <m:t>=1,2,…,</m:t>
                    </m:r>
                    <m:r>
                      <a:rPr lang="en-US" sz="1700" b="0" i="1" smtClean="0">
                        <a:latin typeface="Cambria Math" panose="02040503050406030204" pitchFamily="18" charset="0"/>
                        <a:ea typeface="Cambria Math" panose="02040503050406030204" pitchFamily="18" charset="0"/>
                      </a:rPr>
                      <m:t>𝑚</m:t>
                    </m:r>
                    <m:r>
                      <a:rPr lang="en-US" sz="1700" b="0" i="0" smtClean="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rPr>
                  <a:t> </a:t>
                </a:r>
              </a:p>
            </p:txBody>
          </p:sp>
        </mc:Choice>
        <mc:Fallback xmlns="">
          <p:sp>
            <p:nvSpPr>
              <p:cNvPr id="19" name="Obdélník 18">
                <a:extLst>
                  <a:ext uri="{FF2B5EF4-FFF2-40B4-BE49-F238E27FC236}">
                    <a16:creationId xmlns:a16="http://schemas.microsoft.com/office/drawing/2014/main" id="{355E0D92-E010-41CA-96D3-2358EA5096B7}"/>
                  </a:ext>
                </a:extLst>
              </p:cNvPr>
              <p:cNvSpPr>
                <a:spLocks noRot="1" noChangeAspect="1" noMove="1" noResize="1" noEditPoints="1" noAdjustHandles="1" noChangeArrowheads="1" noChangeShapeType="1" noTextEdit="1"/>
              </p:cNvSpPr>
              <p:nvPr/>
            </p:nvSpPr>
            <p:spPr>
              <a:xfrm>
                <a:off x="1311264" y="4108406"/>
                <a:ext cx="9317163" cy="374974"/>
              </a:xfrm>
              <a:prstGeom prst="rect">
                <a:avLst/>
              </a:prstGeom>
              <a:blipFill>
                <a:blip r:embed="rId4"/>
                <a:stretch>
                  <a:fillRect t="-6557" b="-1639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Obdélník 28">
                <a:extLst>
                  <a:ext uri="{FF2B5EF4-FFF2-40B4-BE49-F238E27FC236}">
                    <a16:creationId xmlns:a16="http://schemas.microsoft.com/office/drawing/2014/main" id="{032EC977-D800-425F-8A9B-706CFC707056}"/>
                  </a:ext>
                </a:extLst>
              </p:cNvPr>
              <p:cNvSpPr>
                <a:spLocks noChangeAspect="1"/>
              </p:cNvSpPr>
              <p:nvPr/>
            </p:nvSpPr>
            <p:spPr>
              <a:xfrm>
                <a:off x="1311264" y="4495442"/>
                <a:ext cx="6350339" cy="353943"/>
              </a:xfrm>
              <a:prstGeom prst="rect">
                <a:avLst/>
              </a:prstGeom>
            </p:spPr>
            <p:txBody>
              <a:bodyPr wrap="square">
                <a:spAutoFit/>
              </a:bodyPr>
              <a:lstStyle/>
              <a:p>
                <a:pPr marL="542925">
                  <a:spcAft>
                    <a:spcPts val="600"/>
                  </a:spcAft>
                  <a:tabLst>
                    <a:tab pos="1435100" algn="l"/>
                  </a:tabLst>
                </a:pPr>
                <a14:m>
                  <m:oMath xmlns:m="http://schemas.openxmlformats.org/officeDocument/2006/math">
                    <m:r>
                      <a:rPr lang="en-US" sz="1700" b="0" i="1" smtClean="0">
                        <a:latin typeface="Cambria Math" panose="02040503050406030204" pitchFamily="18" charset="0"/>
                        <a:ea typeface="Cambria Math" panose="02040503050406030204" pitchFamily="18" charset="0"/>
                      </a:rPr>
                      <m:t>𝑐</m:t>
                    </m:r>
                    <m:r>
                      <a:rPr lang="en-US" sz="1700">
                        <a:latin typeface="Cambria Math" panose="02040503050406030204" pitchFamily="18" charset="0"/>
                        <a:ea typeface="Cambria Math" panose="02040503050406030204" pitchFamily="18" charset="0"/>
                      </a:rPr>
                      <m:t> </m:t>
                    </m:r>
                    <m:r>
                      <a:rPr lang="en-US" sz="1700" b="0" i="0" smtClean="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takt time,</a:t>
                </a:r>
              </a:p>
            </p:txBody>
          </p:sp>
        </mc:Choice>
        <mc:Fallback xmlns="">
          <p:sp>
            <p:nvSpPr>
              <p:cNvPr id="29" name="Obdélník 28">
                <a:extLst>
                  <a:ext uri="{FF2B5EF4-FFF2-40B4-BE49-F238E27FC236}">
                    <a16:creationId xmlns:a16="http://schemas.microsoft.com/office/drawing/2014/main" id="{032EC977-D800-425F-8A9B-706CFC707056}"/>
                  </a:ext>
                </a:extLst>
              </p:cNvPr>
              <p:cNvSpPr>
                <a:spLocks noRot="1" noChangeAspect="1" noMove="1" noResize="1" noEditPoints="1" noAdjustHandles="1" noChangeArrowheads="1" noChangeShapeType="1" noTextEdit="1"/>
              </p:cNvSpPr>
              <p:nvPr/>
            </p:nvSpPr>
            <p:spPr>
              <a:xfrm>
                <a:off x="1311264" y="4495442"/>
                <a:ext cx="6350339" cy="353943"/>
              </a:xfrm>
              <a:prstGeom prst="rect">
                <a:avLst/>
              </a:prstGeom>
              <a:blipFill>
                <a:blip r:embed="rId5"/>
                <a:stretch>
                  <a:fillRect t="-5085" b="-2033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Obdélník 29">
                <a:extLst>
                  <a:ext uri="{FF2B5EF4-FFF2-40B4-BE49-F238E27FC236}">
                    <a16:creationId xmlns:a16="http://schemas.microsoft.com/office/drawing/2014/main" id="{FDA6329A-5F6B-476E-839D-665E0BFB730F}"/>
                  </a:ext>
                </a:extLst>
              </p:cNvPr>
              <p:cNvSpPr>
                <a:spLocks noChangeAspect="1"/>
              </p:cNvSpPr>
              <p:nvPr/>
            </p:nvSpPr>
            <p:spPr>
              <a:xfrm>
                <a:off x="1311264" y="4856511"/>
                <a:ext cx="9982428" cy="353943"/>
              </a:xfrm>
              <a:prstGeom prst="rect">
                <a:avLst/>
              </a:prstGeom>
            </p:spPr>
            <p:txBody>
              <a:bodyPr wrap="square">
                <a:spAutoFit/>
              </a:bodyPr>
              <a:lstStyle/>
              <a:p>
                <a:pPr marL="542925">
                  <a:spcAft>
                    <a:spcPts val="600"/>
                  </a:spcAft>
                  <a:tabLst>
                    <a:tab pos="1435100" algn="l"/>
                  </a:tabLst>
                </a:pPr>
                <a14:m>
                  <m:oMath xmlns:m="http://schemas.openxmlformats.org/officeDocument/2006/math">
                    <m:r>
                      <a:rPr lang="en-US" sz="1700" i="1" smtClean="0">
                        <a:latin typeface="Cambria Math" panose="02040503050406030204" pitchFamily="18" charset="0"/>
                        <a:ea typeface="Cambria Math" panose="02040503050406030204" pitchFamily="18" charset="0"/>
                      </a:rPr>
                      <m:t>𝑖</m:t>
                    </m:r>
                    <m:r>
                      <a:rPr lang="en-US" sz="170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𝑘</m:t>
                    </m:r>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precedence relation,</a:t>
                </a:r>
                <a:r>
                  <a:rPr lang="cs-CZ" sz="1700" dirty="0">
                    <a:latin typeface="Cambria Math" panose="02040503050406030204" pitchFamily="18" charset="0"/>
                    <a:ea typeface="Cambria Math" panose="02040503050406030204" pitchFamily="18" charset="0"/>
                  </a:rPr>
                  <a:t> </a:t>
                </a:r>
                <a14:m>
                  <m:oMath xmlns:m="http://schemas.openxmlformats.org/officeDocument/2006/math">
                    <m:r>
                      <a:rPr lang="en-US" sz="1700" i="1" smtClean="0">
                        <a:latin typeface="Cambria Math" panose="02040503050406030204" pitchFamily="18" charset="0"/>
                        <a:ea typeface="Cambria Math" panose="02040503050406030204" pitchFamily="18" charset="0"/>
                      </a:rPr>
                      <m:t>𝑖</m:t>
                    </m:r>
                  </m:oMath>
                </a14:m>
                <a:r>
                  <a:rPr lang="en-US" sz="1700" dirty="0">
                    <a:latin typeface="Cambria Math" panose="02040503050406030204" pitchFamily="18" charset="0"/>
                    <a:ea typeface="Cambria Math" panose="02040503050406030204" pitchFamily="18" charset="0"/>
                  </a:rPr>
                  <a:t>-</a:t>
                </a:r>
                <a:r>
                  <a:rPr lang="en-US" sz="1700" dirty="0" err="1">
                    <a:latin typeface="Cambria Math" panose="02040503050406030204" pitchFamily="18" charset="0"/>
                    <a:ea typeface="Cambria Math" panose="02040503050406030204" pitchFamily="18" charset="0"/>
                  </a:rPr>
                  <a:t>th</a:t>
                </a:r>
                <a:r>
                  <a:rPr lang="en-US" sz="1700" dirty="0">
                    <a:latin typeface="Cambria Math" panose="02040503050406030204" pitchFamily="18" charset="0"/>
                    <a:ea typeface="Cambria Math" panose="02040503050406030204" pitchFamily="18" charset="0"/>
                  </a:rPr>
                  <a:t> operations precedes </a:t>
                </a:r>
                <a14:m>
                  <m:oMath xmlns:m="http://schemas.openxmlformats.org/officeDocument/2006/math">
                    <m:r>
                      <a:rPr lang="en-US" sz="1700" b="0" i="1" smtClean="0">
                        <a:latin typeface="Cambria Math" panose="02040503050406030204" pitchFamily="18" charset="0"/>
                        <a:ea typeface="Cambria Math" panose="02040503050406030204" pitchFamily="18" charset="0"/>
                      </a:rPr>
                      <m:t>𝑘</m:t>
                    </m:r>
                  </m:oMath>
                </a14:m>
                <a:r>
                  <a:rPr lang="en-US" sz="1700" dirty="0">
                    <a:latin typeface="Cambria Math" panose="02040503050406030204" pitchFamily="18" charset="0"/>
                    <a:ea typeface="Cambria Math" panose="02040503050406030204" pitchFamily="18" charset="0"/>
                  </a:rPr>
                  <a:t>-</a:t>
                </a:r>
                <a:r>
                  <a:rPr lang="en-US" sz="1700" dirty="0" err="1">
                    <a:latin typeface="Cambria Math" panose="02040503050406030204" pitchFamily="18" charset="0"/>
                    <a:ea typeface="Cambria Math" panose="02040503050406030204" pitchFamily="18" charset="0"/>
                  </a:rPr>
                  <a:t>th</a:t>
                </a:r>
                <a:r>
                  <a:rPr lang="en-US" sz="1700" dirty="0">
                    <a:latin typeface="Cambria Math" panose="02040503050406030204" pitchFamily="18" charset="0"/>
                    <a:ea typeface="Cambria Math" panose="02040503050406030204" pitchFamily="18" charset="0"/>
                  </a:rPr>
                  <a:t> operation (</a:t>
                </a:r>
                <a14:m>
                  <m:oMath xmlns:m="http://schemas.openxmlformats.org/officeDocument/2006/math">
                    <m:r>
                      <a:rPr lang="en-US" sz="1700" i="1">
                        <a:latin typeface="Cambria Math" panose="02040503050406030204" pitchFamily="18" charset="0"/>
                        <a:ea typeface="Cambria Math" panose="02040503050406030204" pitchFamily="18" charset="0"/>
                      </a:rPr>
                      <m:t>𝑖</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𝑘</m:t>
                    </m:r>
                    <m:r>
                      <a:rPr lang="en-US" sz="1700" i="1">
                        <a:latin typeface="Cambria Math" panose="02040503050406030204" pitchFamily="18" charset="0"/>
                        <a:ea typeface="Cambria Math" panose="02040503050406030204" pitchFamily="18" charset="0"/>
                      </a:rPr>
                      <m:t>=1,2,…,</m:t>
                    </m:r>
                    <m:r>
                      <a:rPr lang="en-US" sz="1700" i="1">
                        <a:latin typeface="Cambria Math" panose="02040503050406030204" pitchFamily="18" charset="0"/>
                        <a:ea typeface="Cambria Math" panose="02040503050406030204" pitchFamily="18" charset="0"/>
                      </a:rPr>
                      <m:t>𝑛</m:t>
                    </m:r>
                    <m:r>
                      <a:rPr lang="en-US" sz="1700" b="0" i="0"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𝑖</m:t>
                    </m:r>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𝑘</m:t>
                    </m:r>
                    <m:r>
                      <a:rPr lang="en-US" sz="1700" b="0" i="0" smtClean="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rPr>
                  <a:t> </a:t>
                </a:r>
              </a:p>
            </p:txBody>
          </p:sp>
        </mc:Choice>
        <mc:Fallback xmlns="">
          <p:sp>
            <p:nvSpPr>
              <p:cNvPr id="30" name="Obdélník 29">
                <a:extLst>
                  <a:ext uri="{FF2B5EF4-FFF2-40B4-BE49-F238E27FC236}">
                    <a16:creationId xmlns:a16="http://schemas.microsoft.com/office/drawing/2014/main" id="{FDA6329A-5F6B-476E-839D-665E0BFB730F}"/>
                  </a:ext>
                </a:extLst>
              </p:cNvPr>
              <p:cNvSpPr>
                <a:spLocks noRot="1" noChangeAspect="1" noMove="1" noResize="1" noEditPoints="1" noAdjustHandles="1" noChangeArrowheads="1" noChangeShapeType="1" noTextEdit="1"/>
              </p:cNvSpPr>
              <p:nvPr/>
            </p:nvSpPr>
            <p:spPr>
              <a:xfrm>
                <a:off x="1311264" y="4856511"/>
                <a:ext cx="9982428" cy="353943"/>
              </a:xfrm>
              <a:prstGeom prst="rect">
                <a:avLst/>
              </a:prstGeom>
              <a:blipFill>
                <a:blip r:embed="rId6"/>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1" name="Obdélník 30">
                <a:extLst>
                  <a:ext uri="{FF2B5EF4-FFF2-40B4-BE49-F238E27FC236}">
                    <a16:creationId xmlns:a16="http://schemas.microsoft.com/office/drawing/2014/main" id="{62B213B5-6C2E-4C72-A8DC-972C23FE9E6D}"/>
                  </a:ext>
                </a:extLst>
              </p:cNvPr>
              <p:cNvSpPr>
                <a:spLocks noChangeAspect="1"/>
              </p:cNvSpPr>
              <p:nvPr/>
            </p:nvSpPr>
            <p:spPr>
              <a:xfrm>
                <a:off x="1311264" y="5314629"/>
                <a:ext cx="7253743" cy="353943"/>
              </a:xfrm>
              <a:prstGeom prst="rect">
                <a:avLst/>
              </a:prstGeom>
            </p:spPr>
            <p:txBody>
              <a:bodyPr wrap="square">
                <a:spAutoFit/>
              </a:bodyPr>
              <a:lstStyle/>
              <a:p>
                <a:pPr marL="542925">
                  <a:spcAft>
                    <a:spcPts val="600"/>
                  </a:spcAft>
                  <a:tabLst>
                    <a:tab pos="1435100" algn="l"/>
                  </a:tabLst>
                </a:pPr>
                <a14:m>
                  <m:oMath xmlns:m="http://schemas.openxmlformats.org/officeDocument/2006/math">
                    <m:r>
                      <a:rPr lang="en-US" sz="1700" b="0" i="1" smtClean="0">
                        <a:latin typeface="Cambria Math" panose="02040503050406030204" pitchFamily="18" charset="0"/>
                        <a:ea typeface="Cambria Math" panose="02040503050406030204" pitchFamily="18" charset="0"/>
                      </a:rPr>
                      <m:t>𝑧</m:t>
                    </m:r>
                    <m:r>
                      <a:rPr lang="en-US" sz="1700">
                        <a:latin typeface="Cambria Math" panose="02040503050406030204" pitchFamily="18" charset="0"/>
                        <a:ea typeface="Cambria Math" panose="02040503050406030204" pitchFamily="18" charset="0"/>
                      </a:rPr>
                      <m:t> </m:t>
                    </m:r>
                    <m:r>
                      <a:rPr lang="en-US" sz="1700" b="0" i="0" smtClean="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number of unused (idle) time units on the whole line,</a:t>
                </a:r>
              </a:p>
            </p:txBody>
          </p:sp>
        </mc:Choice>
        <mc:Fallback xmlns="">
          <p:sp>
            <p:nvSpPr>
              <p:cNvPr id="31" name="Obdélník 30">
                <a:extLst>
                  <a:ext uri="{FF2B5EF4-FFF2-40B4-BE49-F238E27FC236}">
                    <a16:creationId xmlns:a16="http://schemas.microsoft.com/office/drawing/2014/main" id="{62B213B5-6C2E-4C72-A8DC-972C23FE9E6D}"/>
                  </a:ext>
                </a:extLst>
              </p:cNvPr>
              <p:cNvSpPr>
                <a:spLocks noRot="1" noChangeAspect="1" noMove="1" noResize="1" noEditPoints="1" noAdjustHandles="1" noChangeArrowheads="1" noChangeShapeType="1" noTextEdit="1"/>
              </p:cNvSpPr>
              <p:nvPr/>
            </p:nvSpPr>
            <p:spPr>
              <a:xfrm>
                <a:off x="1311264" y="5314629"/>
                <a:ext cx="7253743" cy="353943"/>
              </a:xfrm>
              <a:prstGeom prst="rect">
                <a:avLst/>
              </a:prstGeom>
              <a:blipFill>
                <a:blip r:embed="rId7"/>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2" name="Obdélník 31">
                <a:extLst>
                  <a:ext uri="{FF2B5EF4-FFF2-40B4-BE49-F238E27FC236}">
                    <a16:creationId xmlns:a16="http://schemas.microsoft.com/office/drawing/2014/main" id="{FAD42703-337A-417A-8E34-12695F5CDC7D}"/>
                  </a:ext>
                </a:extLst>
              </p:cNvPr>
              <p:cNvSpPr>
                <a:spLocks noChangeAspect="1"/>
              </p:cNvSpPr>
              <p:nvPr/>
            </p:nvSpPr>
            <p:spPr>
              <a:xfrm>
                <a:off x="1311264" y="5729695"/>
                <a:ext cx="8930141" cy="374974"/>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𝑧</m:t>
                        </m:r>
                      </m:e>
                      <m:sub>
                        <m:r>
                          <a:rPr lang="en-US" sz="1700" b="0" i="1" smtClean="0">
                            <a:latin typeface="Cambria Math" panose="02040503050406030204" pitchFamily="18" charset="0"/>
                            <a:ea typeface="Cambria Math" panose="02040503050406030204" pitchFamily="18" charset="0"/>
                          </a:rPr>
                          <m:t>𝑗</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number of unused (idle) time units on </a:t>
                </a:r>
                <a14:m>
                  <m:oMath xmlns:m="http://schemas.openxmlformats.org/officeDocument/2006/math">
                    <m:r>
                      <a:rPr lang="en-US" sz="1700" b="0" i="1" smtClean="0">
                        <a:latin typeface="Cambria Math" panose="02040503050406030204" pitchFamily="18" charset="0"/>
                        <a:ea typeface="Cambria Math" panose="02040503050406030204" pitchFamily="18" charset="0"/>
                      </a:rPr>
                      <m:t>𝑗</m:t>
                    </m:r>
                  </m:oMath>
                </a14:m>
                <a:r>
                  <a:rPr lang="en-US" sz="1700" dirty="0">
                    <a:latin typeface="Cambria Math" panose="02040503050406030204" pitchFamily="18" charset="0"/>
                    <a:ea typeface="Cambria Math" panose="02040503050406030204" pitchFamily="18" charset="0"/>
                  </a:rPr>
                  <a:t>-</a:t>
                </a:r>
                <a:r>
                  <a:rPr lang="en-US" sz="1700" dirty="0" err="1">
                    <a:latin typeface="Cambria Math" panose="02040503050406030204" pitchFamily="18" charset="0"/>
                    <a:ea typeface="Cambria Math" panose="02040503050406030204" pitchFamily="18" charset="0"/>
                  </a:rPr>
                  <a:t>th</a:t>
                </a:r>
                <a:r>
                  <a:rPr lang="en-US" sz="1700" dirty="0">
                    <a:latin typeface="Cambria Math" panose="02040503050406030204" pitchFamily="18" charset="0"/>
                    <a:ea typeface="Cambria Math" panose="02040503050406030204" pitchFamily="18" charset="0"/>
                  </a:rPr>
                  <a:t> workplace (</a:t>
                </a:r>
                <a14:m>
                  <m:oMath xmlns:m="http://schemas.openxmlformats.org/officeDocument/2006/math">
                    <m:r>
                      <a:rPr lang="en-US" sz="1700" b="0" i="1" smtClean="0">
                        <a:latin typeface="Cambria Math" panose="02040503050406030204" pitchFamily="18" charset="0"/>
                        <a:ea typeface="Cambria Math" panose="02040503050406030204" pitchFamily="18" charset="0"/>
                      </a:rPr>
                      <m:t>𝑗</m:t>
                    </m:r>
                    <m:r>
                      <a:rPr lang="en-US" sz="1700" i="1">
                        <a:latin typeface="Cambria Math" panose="02040503050406030204" pitchFamily="18" charset="0"/>
                        <a:ea typeface="Cambria Math" panose="02040503050406030204" pitchFamily="18" charset="0"/>
                      </a:rPr>
                      <m:t>=1,2,…,</m:t>
                    </m:r>
                    <m:r>
                      <a:rPr lang="en-US" sz="1700" b="0" i="1" smtClean="0">
                        <a:latin typeface="Cambria Math" panose="02040503050406030204" pitchFamily="18" charset="0"/>
                        <a:ea typeface="Cambria Math" panose="02040503050406030204" pitchFamily="18" charset="0"/>
                      </a:rPr>
                      <m:t>𝑚</m:t>
                    </m:r>
                    <m:r>
                      <a:rPr lang="en-US" sz="1700" b="0" i="0" smtClean="0">
                        <a:latin typeface="Cambria Math" panose="02040503050406030204" pitchFamily="18" charset="0"/>
                        <a:ea typeface="Cambria Math" panose="02040503050406030204" pitchFamily="18" charset="0"/>
                      </a:rPr>
                      <m:t>)</m:t>
                    </m:r>
                  </m:oMath>
                </a14:m>
                <a:r>
                  <a:rPr lang="cs-CZ" sz="1700" dirty="0">
                    <a:latin typeface="Cambria Math" panose="02040503050406030204" pitchFamily="18" charset="0"/>
                    <a:ea typeface="Cambria Math" panose="02040503050406030204" pitchFamily="18" charset="0"/>
                  </a:rPr>
                  <a:t>.</a:t>
                </a:r>
                <a:r>
                  <a:rPr lang="en-US" sz="1700" dirty="0">
                    <a:latin typeface="Cambria Math" panose="02040503050406030204" pitchFamily="18" charset="0"/>
                    <a:ea typeface="Cambria Math" panose="02040503050406030204" pitchFamily="18" charset="0"/>
                  </a:rPr>
                  <a:t> </a:t>
                </a:r>
              </a:p>
            </p:txBody>
          </p:sp>
        </mc:Choice>
        <mc:Fallback xmlns="">
          <p:sp>
            <p:nvSpPr>
              <p:cNvPr id="32" name="Obdélník 31">
                <a:extLst>
                  <a:ext uri="{FF2B5EF4-FFF2-40B4-BE49-F238E27FC236}">
                    <a16:creationId xmlns:a16="http://schemas.microsoft.com/office/drawing/2014/main" id="{FAD42703-337A-417A-8E34-12695F5CDC7D}"/>
                  </a:ext>
                </a:extLst>
              </p:cNvPr>
              <p:cNvSpPr>
                <a:spLocks noRot="1" noChangeAspect="1" noMove="1" noResize="1" noEditPoints="1" noAdjustHandles="1" noChangeArrowheads="1" noChangeShapeType="1" noTextEdit="1"/>
              </p:cNvSpPr>
              <p:nvPr/>
            </p:nvSpPr>
            <p:spPr>
              <a:xfrm>
                <a:off x="1311264" y="5729695"/>
                <a:ext cx="8930141" cy="374974"/>
              </a:xfrm>
              <a:prstGeom prst="rect">
                <a:avLst/>
              </a:prstGeom>
              <a:blipFill>
                <a:blip r:embed="rId8"/>
                <a:stretch>
                  <a:fillRect t="-6557" b="-16393"/>
                </a:stretch>
              </a:blipFill>
            </p:spPr>
            <p:txBody>
              <a:bodyPr/>
              <a:lstStyle/>
              <a:p>
                <a:r>
                  <a:rPr lang="cs-CZ">
                    <a:noFill/>
                  </a:rPr>
                  <a:t> </a:t>
                </a:r>
              </a:p>
            </p:txBody>
          </p:sp>
        </mc:Fallback>
      </mc:AlternateContent>
    </p:spTree>
    <p:extLst>
      <p:ext uri="{BB962C8B-B14F-4D97-AF65-F5344CB8AC3E}">
        <p14:creationId xmlns:p14="http://schemas.microsoft.com/office/powerpoint/2010/main" val="2401312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101736"/>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Basic terms and notation</a:t>
            </a:r>
          </a:p>
          <a:p>
            <a:pPr marL="896400" lvl="1" indent="-284400">
              <a:lnSpc>
                <a:spcPct val="110000"/>
              </a:lnSpc>
            </a:pPr>
            <a:r>
              <a:rPr lang="en-US"/>
              <a:t>Product workload</a:t>
            </a:r>
          </a:p>
          <a:p>
            <a:pPr lvl="1">
              <a:lnSpc>
                <a:spcPct val="110000"/>
              </a:lnSpc>
            </a:pPr>
            <a:endParaRPr lang="en-US"/>
          </a:p>
          <a:p>
            <a:pPr lvl="1">
              <a:lnSpc>
                <a:spcPct val="110000"/>
              </a:lnSpc>
            </a:pPr>
            <a:endParaRPr lang="en-US"/>
          </a:p>
          <a:p>
            <a:pPr lvl="1">
              <a:lnSpc>
                <a:spcPct val="110000"/>
              </a:lnSpc>
            </a:pPr>
            <a:endParaRPr lang="en-US"/>
          </a:p>
          <a:p>
            <a:pPr marL="896400" lvl="1" indent="-284400">
              <a:lnSpc>
                <a:spcPct val="110000"/>
              </a:lnSpc>
            </a:pPr>
            <a:r>
              <a:rPr lang="en-US"/>
              <a:t>Sum of durations of opertions on 𝑗-th workplace</a:t>
            </a:r>
          </a:p>
          <a:p>
            <a:pPr lvl="1">
              <a:lnSpc>
                <a:spcPct val="110000"/>
              </a:lnSpc>
            </a:pPr>
            <a:endParaRPr lang="en-US"/>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A2C078DE-ED9B-4498-BF73-3B254CF791C3}"/>
                  </a:ext>
                </a:extLst>
              </p:cNvPr>
              <p:cNvSpPr/>
              <p:nvPr/>
            </p:nvSpPr>
            <p:spPr>
              <a:xfrm>
                <a:off x="1881122" y="2362500"/>
                <a:ext cx="1171346" cy="806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rPr>
                        <m:t>𝑡</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𝑖</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𝑖</m:t>
                              </m:r>
                            </m:sub>
                          </m:sSub>
                        </m:e>
                      </m:nary>
                      <m:r>
                        <a:rPr lang="cs-CZ" sz="1700" b="0" i="1" smtClean="0">
                          <a:latin typeface="Cambria Math" panose="02040503050406030204" pitchFamily="18" charset="0"/>
                        </a:rPr>
                        <m:t>.</m:t>
                      </m:r>
                    </m:oMath>
                  </m:oMathPara>
                </a14:m>
                <a:endParaRPr lang="cs-CZ" sz="1700" dirty="0"/>
              </a:p>
            </p:txBody>
          </p:sp>
        </mc:Choice>
        <mc:Fallback xmlns="">
          <p:sp>
            <p:nvSpPr>
              <p:cNvPr id="14" name="Obdélník 13">
                <a:extLst>
                  <a:ext uri="{FF2B5EF4-FFF2-40B4-BE49-F238E27FC236}">
                    <a16:creationId xmlns:a16="http://schemas.microsoft.com/office/drawing/2014/main" id="{A2C078DE-ED9B-4498-BF73-3B254CF791C3}"/>
                  </a:ext>
                </a:extLst>
              </p:cNvPr>
              <p:cNvSpPr>
                <a:spLocks noRot="1" noChangeAspect="1" noMove="1" noResize="1" noEditPoints="1" noAdjustHandles="1" noChangeArrowheads="1" noChangeShapeType="1" noTextEdit="1"/>
              </p:cNvSpPr>
              <p:nvPr/>
            </p:nvSpPr>
            <p:spPr>
              <a:xfrm>
                <a:off x="1881122" y="2362500"/>
                <a:ext cx="1171346" cy="806439"/>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55FD1140-3710-4D59-A80E-1D47FDA51B5E}"/>
                  </a:ext>
                </a:extLst>
              </p:cNvPr>
              <p:cNvSpPr/>
              <p:nvPr/>
            </p:nvSpPr>
            <p:spPr>
              <a:xfrm>
                <a:off x="1881122" y="3771537"/>
                <a:ext cx="3196003" cy="7875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𝑡</m:t>
                      </m:r>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𝑗</m:t>
                          </m:r>
                        </m:sub>
                      </m:sSub>
                      <m:r>
                        <a:rPr lang="cs-CZ" sz="1700" b="0" i="0">
                          <a:latin typeface="Cambria Math" panose="02040503050406030204" pitchFamily="18" charset="0"/>
                        </a:rPr>
                        <m:t>)=</m:t>
                      </m:r>
                      <m:nary>
                        <m:naryPr>
                          <m:chr m:val="∑"/>
                          <m:limLoc m:val="undOvr"/>
                          <m:supHide m:val="on"/>
                          <m:ctrlPr>
                            <a:rPr lang="cs-CZ" sz="1700" b="0" i="1">
                              <a:latin typeface="Cambria Math" panose="02040503050406030204" pitchFamily="18" charset="0"/>
                            </a:rPr>
                          </m:ctrlPr>
                        </m:naryPr>
                        <m:sub>
                          <m:r>
                            <a:rPr lang="cs-CZ" sz="1700" b="0" i="1">
                              <a:latin typeface="Cambria Math" panose="02040503050406030204" pitchFamily="18" charset="0"/>
                            </a:rPr>
                            <m:t>𝑖</m:t>
                          </m:r>
                          <m:r>
                            <a:rPr lang="cs-CZ" sz="1700" b="0" i="0">
                              <a:latin typeface="Cambria Math" panose="02040503050406030204" pitchFamily="18" charset="0"/>
                            </a:rPr>
                            <m:t>∈</m:t>
                          </m:r>
                          <m:sSub>
                            <m:sSubPr>
                              <m:ctrlPr>
                                <a:rPr lang="cs-CZ" sz="1700" b="0"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𝑗</m:t>
                              </m:r>
                            </m:sub>
                          </m:sSub>
                        </m:sub>
                        <m:sup/>
                        <m:e>
                          <m:sSub>
                            <m:sSubPr>
                              <m:ctrlPr>
                                <a:rPr lang="cs-CZ" sz="1700" b="0" i="1">
                                  <a:latin typeface="Cambria Math" panose="02040503050406030204" pitchFamily="18" charset="0"/>
                                </a:rPr>
                              </m:ctrlPr>
                            </m:sSubPr>
                            <m:e>
                              <m:r>
                                <a:rPr lang="cs-CZ" sz="1700" b="0" i="1">
                                  <a:latin typeface="Cambria Math" panose="02040503050406030204" pitchFamily="18" charset="0"/>
                                </a:rPr>
                                <m:t>𝑡</m:t>
                              </m:r>
                            </m:e>
                            <m:sub>
                              <m:r>
                                <a:rPr lang="cs-CZ" sz="1700" b="0" i="1">
                                  <a:latin typeface="Cambria Math" panose="02040503050406030204" pitchFamily="18" charset="0"/>
                                </a:rPr>
                                <m:t>𝑖</m:t>
                              </m:r>
                            </m:sub>
                          </m:sSub>
                        </m:e>
                      </m:nary>
                      <m:r>
                        <a:rPr lang="cs-CZ" sz="1700" b="0" i="0">
                          <a:latin typeface="Cambria Math" panose="02040503050406030204" pitchFamily="18" charset="0"/>
                        </a:rPr>
                        <m:t>        </m:t>
                      </m:r>
                      <m:r>
                        <a:rPr lang="cs-CZ" sz="1700" b="0" i="1">
                          <a:latin typeface="Cambria Math" panose="02040503050406030204" pitchFamily="18" charset="0"/>
                        </a:rPr>
                        <m:t>𝑗</m:t>
                      </m:r>
                      <m:r>
                        <a:rPr lang="cs-CZ" sz="1700" b="0" i="0">
                          <a:latin typeface="Cambria Math" panose="02040503050406030204" pitchFamily="18" charset="0"/>
                        </a:rPr>
                        <m:t>=1,2,…,</m:t>
                      </m:r>
                      <m:r>
                        <a:rPr lang="cs-CZ" sz="1700" b="0" i="1">
                          <a:latin typeface="Cambria Math" panose="02040503050406030204" pitchFamily="18" charset="0"/>
                        </a:rPr>
                        <m:t>𝑚</m:t>
                      </m:r>
                      <m:r>
                        <m:rPr>
                          <m:nor/>
                        </m:rPr>
                        <a:rPr lang="cs-CZ" sz="1700" b="0" i="1">
                          <a:latin typeface="Cambria Math" panose="02040503050406030204" pitchFamily="18" charset="0"/>
                        </a:rPr>
                        <m:t>.</m:t>
                      </m:r>
                    </m:oMath>
                  </m:oMathPara>
                </a14:m>
                <a:endParaRPr lang="cs-CZ" sz="1700" dirty="0"/>
              </a:p>
            </p:txBody>
          </p:sp>
        </mc:Choice>
        <mc:Fallback xmlns="">
          <p:sp>
            <p:nvSpPr>
              <p:cNvPr id="15" name="Obdélník 14">
                <a:extLst>
                  <a:ext uri="{FF2B5EF4-FFF2-40B4-BE49-F238E27FC236}">
                    <a16:creationId xmlns:a16="http://schemas.microsoft.com/office/drawing/2014/main" id="{55FD1140-3710-4D59-A80E-1D47FDA51B5E}"/>
                  </a:ext>
                </a:extLst>
              </p:cNvPr>
              <p:cNvSpPr>
                <a:spLocks noRot="1" noChangeAspect="1" noMove="1" noResize="1" noEditPoints="1" noAdjustHandles="1" noChangeArrowheads="1" noChangeShapeType="1" noTextEdit="1"/>
              </p:cNvSpPr>
              <p:nvPr/>
            </p:nvSpPr>
            <p:spPr>
              <a:xfrm>
                <a:off x="1881122" y="3771537"/>
                <a:ext cx="3196003" cy="787588"/>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797875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000971" cy="4605770"/>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Feasible schedule</a:t>
                </a:r>
              </a:p>
              <a:p>
                <a:pPr marL="896400" lvl="1" indent="-284400">
                  <a:lnSpc>
                    <a:spcPct val="110000"/>
                  </a:lnSpc>
                </a:pPr>
                <a:r>
                  <a:rPr lang="en-US" dirty="0"/>
                  <a:t>Example</a:t>
                </a:r>
              </a:p>
              <a:p>
                <a:pPr marL="1278000" lvl="1" indent="-284400">
                  <a:lnSpc>
                    <a:spcPct val="110000"/>
                  </a:lnSpc>
                </a:pPr>
                <a:r>
                  <a:rPr lang="en-US" dirty="0"/>
                  <a:t>On a production line with 3 workplaces, where the product is produced, 8 operations with the following operation times (in min) have to be scheduled: 2,1,7,3,6,5,4,2. The 7th operation in the sequence with the duration of 4 min has to be scheduled after the operation with the duration of 1 min, i.e. the precedence relation 2 → 7 is valid. Takt time was set to 10 min. </a:t>
                </a:r>
              </a:p>
              <a:p>
                <a:pPr marL="1656000" lvl="1" indent="-284400">
                  <a:lnSpc>
                    <a:spcPct val="110000"/>
                  </a:lnSpc>
                  <a:buAutoNum type="alphaLcParenR"/>
                </a:pPr>
                <a:r>
                  <a:rPr lang="en-US" dirty="0"/>
                  <a:t>What is the product </a:t>
                </a:r>
                <a:r>
                  <a:rPr lang="en-US" dirty="0" err="1"/>
                  <a:t>worlkoad</a:t>
                </a:r>
                <a:r>
                  <a:rPr lang="en-US" dirty="0"/>
                  <a:t>?</a:t>
                </a:r>
              </a:p>
              <a:p>
                <a:pPr marL="1656000" lvl="1" indent="-284400">
                  <a:lnSpc>
                    <a:spcPct val="110000"/>
                  </a:lnSpc>
                  <a:buAutoNum type="alphaLcParenR"/>
                </a:pPr>
                <a:r>
                  <a:rPr lang="en-US" sz="1600" dirty="0">
                    <a:ea typeface="Times New Roman" panose="02020603050405020304" pitchFamily="18" charset="0"/>
                  </a:rPr>
                  <a:t>Decide, whether the following schedule is feasible:</a:t>
                </a:r>
              </a:p>
              <a:p>
                <a:pPr marL="1878013" algn="just">
                  <a:spcAft>
                    <a:spcPts val="600"/>
                  </a:spcAf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1" i="1" smtClean="0">
                            <a:latin typeface="Cambria Math" panose="02040503050406030204" pitchFamily="18" charset="0"/>
                            <a:ea typeface="Cambria Math" panose="02040503050406030204" pitchFamily="18" charset="0"/>
                          </a:rPr>
                          <m:t>𝑨</m:t>
                        </m:r>
                      </m:e>
                      <m:sub>
                        <m:r>
                          <a:rPr lang="en-US" sz="1700" i="1" smtClean="0">
                            <a:latin typeface="Cambria Math" panose="02040503050406030204" pitchFamily="18" charset="0"/>
                            <a:ea typeface="Cambria Math" panose="02040503050406030204" pitchFamily="18" charset="0"/>
                          </a:rPr>
                          <m:t>1</m:t>
                        </m:r>
                      </m:sub>
                    </m:sSub>
                    <m:r>
                      <a:rPr lang="en-US" sz="1700" i="1" smtClean="0">
                        <a:latin typeface="Cambria Math" panose="02040503050406030204" pitchFamily="18" charset="0"/>
                        <a:ea typeface="Cambria Math" panose="02040503050406030204" pitchFamily="18" charset="0"/>
                      </a:rPr>
                      <m:t>=</m:t>
                    </m:r>
                    <m:d>
                      <m:dPr>
                        <m:begChr m:val="{"/>
                        <m:endChr m:val="}"/>
                        <m:ctrlPr>
                          <a:rPr lang="en-US" sz="1700" i="1" smtClean="0">
                            <a:latin typeface="Cambria Math" panose="02040503050406030204" pitchFamily="18" charset="0"/>
                            <a:ea typeface="Cambria Math" panose="02040503050406030204" pitchFamily="18" charset="0"/>
                          </a:rPr>
                        </m:ctrlPr>
                      </m:dPr>
                      <m:e>
                        <m:r>
                          <a:rPr lang="en-US" sz="1700" i="1" smtClean="0">
                            <a:latin typeface="Cambria Math" panose="02040503050406030204" pitchFamily="18" charset="0"/>
                            <a:ea typeface="Cambria Math" panose="02040503050406030204" pitchFamily="18" charset="0"/>
                          </a:rPr>
                          <m:t>3, 4</m:t>
                        </m:r>
                      </m:e>
                    </m:d>
                    <m:r>
                      <a:rPr lang="en-US" sz="1700" i="1" smtClean="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rPr>
                  <a:t> </a:t>
                </a:r>
              </a:p>
              <a:p>
                <a:pPr marL="1878013" algn="just">
                  <a:spcAft>
                    <a:spcPts val="600"/>
                  </a:spcAf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1" i="1" smtClean="0">
                            <a:latin typeface="Cambria Math" panose="02040503050406030204" pitchFamily="18" charset="0"/>
                            <a:ea typeface="Cambria Math" panose="02040503050406030204" pitchFamily="18" charset="0"/>
                          </a:rPr>
                          <m:t>𝑨</m:t>
                        </m:r>
                      </m:e>
                      <m:sub>
                        <m:r>
                          <a:rPr lang="en-US" sz="1700" i="1" smtClean="0">
                            <a:latin typeface="Cambria Math" panose="02040503050406030204" pitchFamily="18" charset="0"/>
                            <a:ea typeface="Cambria Math" panose="02040503050406030204" pitchFamily="18" charset="0"/>
                          </a:rPr>
                          <m:t>2</m:t>
                        </m:r>
                      </m:sub>
                    </m:sSub>
                    <m:r>
                      <a:rPr lang="en-US" sz="1700" i="1" smtClean="0">
                        <a:latin typeface="Cambria Math" panose="02040503050406030204" pitchFamily="18" charset="0"/>
                        <a:ea typeface="Cambria Math" panose="02040503050406030204" pitchFamily="18" charset="0"/>
                      </a:rPr>
                      <m:t>=</m:t>
                    </m:r>
                    <m:d>
                      <m:dPr>
                        <m:begChr m:val="{"/>
                        <m:endChr m:val="}"/>
                        <m:ctrlPr>
                          <a:rPr lang="en-US" sz="1700" i="1" smtClean="0">
                            <a:latin typeface="Cambria Math" panose="02040503050406030204" pitchFamily="18" charset="0"/>
                            <a:ea typeface="Cambria Math" panose="02040503050406030204" pitchFamily="18" charset="0"/>
                          </a:rPr>
                        </m:ctrlPr>
                      </m:dPr>
                      <m:e>
                        <m:r>
                          <a:rPr lang="en-US" sz="1700" i="1" smtClean="0">
                            <a:latin typeface="Cambria Math" panose="02040503050406030204" pitchFamily="18" charset="0"/>
                            <a:ea typeface="Cambria Math" panose="02040503050406030204" pitchFamily="18" charset="0"/>
                          </a:rPr>
                          <m:t>5, 7</m:t>
                        </m:r>
                      </m:e>
                    </m:d>
                    <m:r>
                      <a:rPr lang="en-US" sz="1700" i="1" smtClean="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rPr>
                  <a:t>	</a:t>
                </a:r>
              </a:p>
              <a:p>
                <a:pPr marL="1878013" algn="just">
                  <a:spcAft>
                    <a:spcPts val="600"/>
                  </a:spcAf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1" i="1" smtClean="0">
                            <a:latin typeface="Cambria Math" panose="02040503050406030204" pitchFamily="18" charset="0"/>
                            <a:ea typeface="Cambria Math" panose="02040503050406030204" pitchFamily="18" charset="0"/>
                          </a:rPr>
                          <m:t>𝑨</m:t>
                        </m:r>
                      </m:e>
                      <m:sub>
                        <m:r>
                          <a:rPr lang="en-US" sz="1700" i="1" smtClean="0">
                            <a:latin typeface="Cambria Math" panose="02040503050406030204" pitchFamily="18" charset="0"/>
                            <a:ea typeface="Cambria Math" panose="02040503050406030204" pitchFamily="18" charset="0"/>
                          </a:rPr>
                          <m:t>3</m:t>
                        </m:r>
                      </m:sub>
                    </m:sSub>
                    <m:r>
                      <a:rPr lang="en-US" sz="1700" i="1" smtClean="0">
                        <a:latin typeface="Cambria Math" panose="02040503050406030204" pitchFamily="18" charset="0"/>
                        <a:ea typeface="Cambria Math" panose="02040503050406030204" pitchFamily="18" charset="0"/>
                      </a:rPr>
                      <m:t>=</m:t>
                    </m:r>
                    <m:d>
                      <m:dPr>
                        <m:begChr m:val="{"/>
                        <m:endChr m:val="}"/>
                        <m:ctrlPr>
                          <a:rPr lang="en-US" sz="1700" i="1" smtClean="0">
                            <a:latin typeface="Cambria Math" panose="02040503050406030204" pitchFamily="18" charset="0"/>
                            <a:ea typeface="Cambria Math" panose="02040503050406030204" pitchFamily="18" charset="0"/>
                          </a:rPr>
                        </m:ctrlPr>
                      </m:dPr>
                      <m:e>
                        <m:r>
                          <a:rPr lang="en-US" sz="1700" i="1" smtClean="0">
                            <a:latin typeface="Cambria Math" panose="02040503050406030204" pitchFamily="18" charset="0"/>
                            <a:ea typeface="Cambria Math" panose="02040503050406030204" pitchFamily="18" charset="0"/>
                          </a:rPr>
                          <m:t>1, 2, 6, 8</m:t>
                        </m:r>
                      </m:e>
                    </m:d>
                    <m:r>
                      <a:rPr lang="en-US" sz="1700" i="1" smtClean="0">
                        <a:latin typeface="Cambria Math" panose="02040503050406030204" pitchFamily="18" charset="0"/>
                        <a:ea typeface="Cambria Math" panose="02040503050406030204" pitchFamily="18" charset="0"/>
                      </a:rPr>
                      <m:t>.</m:t>
                    </m:r>
                  </m:oMath>
                </a14:m>
                <a:r>
                  <a:rPr lang="en-US" sz="1600" dirty="0">
                    <a:latin typeface="Times New Roman" panose="02020603050405020304" pitchFamily="18" charset="0"/>
                    <a:ea typeface="Times New Roman" panose="02020603050405020304" pitchFamily="18" charset="0"/>
                  </a:rPr>
                  <a:t>	</a:t>
                </a:r>
              </a:p>
              <a:p>
                <a:pPr marL="1656000" lvl="1" indent="-284400">
                  <a:lnSpc>
                    <a:spcPct val="110000"/>
                  </a:lnSpc>
                  <a:buFont typeface="+mj-lt"/>
                  <a:buAutoNum type="alphaLcParenR" startAt="3"/>
                </a:pPr>
                <a:r>
                  <a:rPr lang="en-US" dirty="0"/>
                  <a:t>Determine a number of idle minutes on the production line.</a:t>
                </a:r>
              </a:p>
              <a:p>
                <a:pPr marL="1656000" lvl="1" indent="-284400">
                  <a:lnSpc>
                    <a:spcPct val="110000"/>
                  </a:lnSpc>
                  <a:buAutoNum type="alphaLcParenR" startAt="3"/>
                </a:pPr>
                <a:r>
                  <a:rPr lang="en-US" dirty="0">
                    <a:effectLst/>
                    <a:ea typeface="Calibri" panose="020F0502020204030204" pitchFamily="34" charset="0"/>
                  </a:rPr>
                  <a:t>What is the production line efficiency</a:t>
                </a:r>
                <a:r>
                  <a:rPr lang="en-US" dirty="0"/>
                  <a:t>?</a:t>
                </a:r>
              </a:p>
              <a:p>
                <a:pPr marL="1656000" lvl="1" indent="-284400">
                  <a:lnSpc>
                    <a:spcPct val="110000"/>
                  </a:lnSpc>
                  <a:buAutoNum type="alphaLcParenR" startAt="3"/>
                </a:pPr>
                <a:endParaRPr lang="en-US" sz="1600" dirty="0">
                  <a:ea typeface="Times New Roman" panose="02020603050405020304" pitchFamily="18" charset="0"/>
                </a:endParaRPr>
              </a:p>
              <a:p>
                <a:pPr lvl="1">
                  <a:lnSpc>
                    <a:spcPct val="110000"/>
                  </a:lnSpc>
                </a:pPr>
                <a:endParaRPr lang="en-US"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8" y="1647546"/>
                <a:ext cx="11000971" cy="4605770"/>
              </a:xfrm>
              <a:blipFill>
                <a:blip r:embed="rId2"/>
                <a:stretch>
                  <a:fillRect l="-222" t="-265" r="-222"/>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802885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700987"/>
            <a:ext cx="11317006" cy="4472799"/>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Feasible schedule</a:t>
            </a:r>
          </a:p>
          <a:p>
            <a:pPr marL="896400" lvl="1" indent="-284400">
              <a:lnSpc>
                <a:spcPct val="110000"/>
              </a:lnSpc>
            </a:pPr>
            <a:r>
              <a:rPr lang="en-US" dirty="0"/>
              <a:t>Conditions for a feasible schedule</a:t>
            </a:r>
          </a:p>
          <a:p>
            <a:pPr marL="1278000" lvl="1" indent="-284400">
              <a:lnSpc>
                <a:spcPct val="110000"/>
              </a:lnSpc>
            </a:pPr>
            <a:r>
              <a:rPr lang="en-US" dirty="0"/>
              <a:t>All operations must be scheduled</a:t>
            </a:r>
          </a:p>
          <a:p>
            <a:pPr marL="1346400" lvl="1" indent="-284400">
              <a:lnSpc>
                <a:spcPct val="110000"/>
              </a:lnSpc>
            </a:pPr>
            <a:endParaRPr lang="en-US" dirty="0"/>
          </a:p>
          <a:p>
            <a:pPr marL="1346400" lvl="1" indent="-284400">
              <a:lnSpc>
                <a:spcPct val="110000"/>
              </a:lnSpc>
            </a:pPr>
            <a:endParaRPr lang="en-US" sz="2000" dirty="0"/>
          </a:p>
          <a:p>
            <a:pPr marL="1278000" lvl="1" indent="-284400">
              <a:lnSpc>
                <a:spcPct val="110000"/>
              </a:lnSpc>
            </a:pPr>
            <a:r>
              <a:rPr lang="en-US" dirty="0"/>
              <a:t>Each operation must be assigned to exactly one workplace</a:t>
            </a:r>
          </a:p>
          <a:p>
            <a:pPr marL="1346400" lvl="1" indent="-284400">
              <a:lnSpc>
                <a:spcPct val="110000"/>
              </a:lnSpc>
            </a:pPr>
            <a:endParaRPr lang="en-US" dirty="0"/>
          </a:p>
          <a:p>
            <a:pPr marL="1346400" lvl="1" indent="-284400">
              <a:lnSpc>
                <a:spcPct val="110000"/>
              </a:lnSpc>
            </a:pPr>
            <a:endParaRPr lang="en-US" i="1" dirty="0"/>
          </a:p>
          <a:p>
            <a:pPr marL="1278000" lvl="1" indent="-284400">
              <a:lnSpc>
                <a:spcPct val="110000"/>
              </a:lnSpc>
            </a:pPr>
            <a:r>
              <a:rPr lang="en-US" dirty="0"/>
              <a:t>All operation assigned to a workplace must be done in takt time</a:t>
            </a:r>
          </a:p>
          <a:p>
            <a:pPr marL="1346400" lvl="1" indent="-284400">
              <a:lnSpc>
                <a:spcPct val="110000"/>
              </a:lnSpc>
            </a:pPr>
            <a:endParaRPr lang="en-US" dirty="0"/>
          </a:p>
          <a:p>
            <a:pPr marL="1278000" lvl="1" indent="-284400">
              <a:lnSpc>
                <a:spcPct val="110000"/>
              </a:lnSpc>
            </a:pPr>
            <a:r>
              <a:rPr lang="en-US" dirty="0"/>
              <a:t>All precedence constraints must be satisfied</a:t>
            </a:r>
          </a:p>
          <a:p>
            <a:pPr marL="1346400" lvl="1" indent="-284400">
              <a:lnSpc>
                <a:spcPct val="110000"/>
              </a:lnSpc>
            </a:pPr>
            <a:endParaRPr lang="en-US" dirty="0"/>
          </a:p>
          <a:p>
            <a:pPr marL="1062000" lvl="1" indent="0">
              <a:lnSpc>
                <a:spcPct val="110000"/>
              </a:lnSpc>
              <a:buNone/>
            </a:pPr>
            <a:endParaRPr lang="en-US" dirty="0"/>
          </a:p>
          <a:p>
            <a:pPr marL="1346400" lvl="1" indent="-284400">
              <a:lnSpc>
                <a:spcPct val="110000"/>
              </a:lnSpc>
            </a:pPr>
            <a:endParaRPr lang="en-US" dirty="0"/>
          </a:p>
          <a:p>
            <a:pPr lvl="1">
              <a:lnSpc>
                <a:spcPct val="110000"/>
              </a:lnSpc>
            </a:pPr>
            <a:endParaRPr lang="en-US" dirty="0"/>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120080"/>
            <a:ext cx="9242159" cy="369332"/>
          </a:xfrm>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985DB795-1B5A-4B36-AEE4-FB34BE823395}"/>
                  </a:ext>
                </a:extLst>
              </p:cNvPr>
              <p:cNvSpPr/>
              <p:nvPr/>
            </p:nvSpPr>
            <p:spPr>
              <a:xfrm>
                <a:off x="2265809" y="2576898"/>
                <a:ext cx="1262589" cy="84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𝑚</m:t>
                          </m:r>
                        </m:sup>
                        <m:e>
                          <m:sSub>
                            <m:sSubPr>
                              <m:ctrlPr>
                                <a:rPr lang="cs-CZ" sz="1700"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𝑗</m:t>
                              </m:r>
                            </m:sub>
                          </m:sSub>
                        </m:e>
                      </m:nary>
                      <m:r>
                        <a:rPr lang="cs-CZ" sz="1700" b="0" i="0">
                          <a:latin typeface="Cambria Math" panose="02040503050406030204" pitchFamily="18" charset="0"/>
                        </a:rPr>
                        <m:t>=</m:t>
                      </m:r>
                      <m:r>
                        <a:rPr lang="cs-CZ" sz="1700" b="1" i="1">
                          <a:latin typeface="Cambria Math" panose="02040503050406030204" pitchFamily="18" charset="0"/>
                        </a:rPr>
                        <m:t>𝑨</m:t>
                      </m:r>
                      <m:r>
                        <a:rPr lang="cs-CZ" sz="1700" b="0" i="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985DB795-1B5A-4B36-AEE4-FB34BE823395}"/>
                  </a:ext>
                </a:extLst>
              </p:cNvPr>
              <p:cNvSpPr>
                <a:spLocks noRot="1" noChangeAspect="1" noMove="1" noResize="1" noEditPoints="1" noAdjustHandles="1" noChangeArrowheads="1" noChangeShapeType="1" noTextEdit="1"/>
              </p:cNvSpPr>
              <p:nvPr/>
            </p:nvSpPr>
            <p:spPr>
              <a:xfrm>
                <a:off x="2265809" y="2576898"/>
                <a:ext cx="1262589" cy="840230"/>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5693ABD4-BEAD-4E54-9F91-3E40FA6FB017}"/>
                  </a:ext>
                </a:extLst>
              </p:cNvPr>
              <p:cNvSpPr/>
              <p:nvPr/>
            </p:nvSpPr>
            <p:spPr>
              <a:xfrm>
                <a:off x="2265809" y="3673724"/>
                <a:ext cx="4017575" cy="7300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b="1"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𝑗</m:t>
                          </m:r>
                        </m:sub>
                      </m:sSub>
                      <m:nary>
                        <m:naryPr>
                          <m:chr m:val="⋂"/>
                          <m:subHide m:val="on"/>
                          <m:supHide m:val="on"/>
                          <m:ctrlPr>
                            <a:rPr lang="cs-CZ" sz="1700" b="1" i="1">
                              <a:latin typeface="Cambria Math" panose="02040503050406030204" pitchFamily="18" charset="0"/>
                            </a:rPr>
                          </m:ctrlPr>
                        </m:naryPr>
                        <m:sub/>
                        <m:sup/>
                        <m:e>
                          <m:sSub>
                            <m:sSubPr>
                              <m:ctrlPr>
                                <a:rPr lang="cs-CZ" sz="1700" b="0"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𝑘</m:t>
                              </m:r>
                            </m:sub>
                          </m:sSub>
                        </m:e>
                      </m:nary>
                      <m:r>
                        <a:rPr lang="cs-CZ" sz="1700" b="0" i="0">
                          <a:latin typeface="Cambria Math" panose="02040503050406030204" pitchFamily="18" charset="0"/>
                        </a:rPr>
                        <m:t>=∅          </m:t>
                      </m:r>
                      <m:r>
                        <a:rPr lang="cs-CZ" sz="1700" b="0" i="1">
                          <a:latin typeface="Cambria Math" panose="02040503050406030204" pitchFamily="18" charset="0"/>
                        </a:rPr>
                        <m:t>𝑗</m:t>
                      </m:r>
                      <m:r>
                        <a:rPr lang="cs-CZ" sz="1700" b="0" i="0">
                          <a:latin typeface="Cambria Math" panose="02040503050406030204" pitchFamily="18" charset="0"/>
                        </a:rPr>
                        <m:t>,</m:t>
                      </m:r>
                      <m:r>
                        <a:rPr lang="cs-CZ" sz="1700" b="0" i="1">
                          <a:latin typeface="Cambria Math" panose="02040503050406030204" pitchFamily="18" charset="0"/>
                        </a:rPr>
                        <m:t>𝑘</m:t>
                      </m:r>
                      <m:r>
                        <a:rPr lang="cs-CZ" sz="1700" b="0" i="0">
                          <a:latin typeface="Cambria Math" panose="02040503050406030204" pitchFamily="18" charset="0"/>
                        </a:rPr>
                        <m:t>=1,2,…,</m:t>
                      </m:r>
                      <m:r>
                        <a:rPr lang="cs-CZ" sz="1700" b="0" i="1">
                          <a:latin typeface="Cambria Math" panose="02040503050406030204" pitchFamily="18" charset="0"/>
                        </a:rPr>
                        <m:t>𝑚</m:t>
                      </m:r>
                      <m:r>
                        <m:rPr>
                          <m:nor/>
                        </m:rPr>
                        <a:rPr lang="cs-CZ" sz="1700" b="0" i="1">
                          <a:latin typeface="Cambria Math" panose="02040503050406030204" pitchFamily="18" charset="0"/>
                        </a:rPr>
                        <m:t>, </m:t>
                      </m:r>
                      <m:r>
                        <a:rPr lang="cs-CZ" sz="1700" b="0" i="1">
                          <a:latin typeface="Cambria Math" panose="02040503050406030204" pitchFamily="18" charset="0"/>
                        </a:rPr>
                        <m:t>𝑗</m:t>
                      </m:r>
                      <m:r>
                        <a:rPr lang="cs-CZ" sz="1700" b="0" i="0">
                          <a:latin typeface="Cambria Math" panose="02040503050406030204" pitchFamily="18" charset="0"/>
                        </a:rPr>
                        <m:t>≠</m:t>
                      </m:r>
                      <m:r>
                        <a:rPr lang="cs-CZ" sz="1700" b="0" i="1">
                          <a:latin typeface="Cambria Math" panose="02040503050406030204" pitchFamily="18" charset="0"/>
                        </a:rPr>
                        <m:t>𝑘</m:t>
                      </m:r>
                      <m:r>
                        <a:rPr lang="cs-CZ" sz="1700" b="0" i="0">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5693ABD4-BEAD-4E54-9F91-3E40FA6FB017}"/>
                  </a:ext>
                </a:extLst>
              </p:cNvPr>
              <p:cNvSpPr>
                <a:spLocks noRot="1" noChangeAspect="1" noMove="1" noResize="1" noEditPoints="1" noAdjustHandles="1" noChangeArrowheads="1" noChangeShapeType="1" noTextEdit="1"/>
              </p:cNvSpPr>
              <p:nvPr/>
            </p:nvSpPr>
            <p:spPr>
              <a:xfrm>
                <a:off x="2265809" y="3673724"/>
                <a:ext cx="4017575" cy="730008"/>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0729F0E5-0D8D-4A02-8399-2113D89C7639}"/>
                  </a:ext>
                </a:extLst>
              </p:cNvPr>
              <p:cNvSpPr/>
              <p:nvPr/>
            </p:nvSpPr>
            <p:spPr>
              <a:xfrm>
                <a:off x="2265809" y="4662159"/>
                <a:ext cx="2739788"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𝑡</m:t>
                      </m:r>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𝑗</m:t>
                          </m:r>
                        </m:sub>
                      </m:sSub>
                      <m:r>
                        <a:rPr lang="cs-CZ" sz="1700" b="0" i="0">
                          <a:latin typeface="Cambria Math" panose="02040503050406030204" pitchFamily="18" charset="0"/>
                        </a:rPr>
                        <m:t>)≤</m:t>
                      </m:r>
                      <m:r>
                        <a:rPr lang="cs-CZ" sz="1700" b="0" i="1">
                          <a:latin typeface="Cambria Math" panose="02040503050406030204" pitchFamily="18" charset="0"/>
                        </a:rPr>
                        <m:t>𝑐</m:t>
                      </m:r>
                      <m:r>
                        <a:rPr lang="cs-CZ" sz="1700" b="0" i="0">
                          <a:latin typeface="Cambria Math" panose="02040503050406030204" pitchFamily="18" charset="0"/>
                        </a:rPr>
                        <m:t>        </m:t>
                      </m:r>
                      <m:r>
                        <a:rPr lang="cs-CZ" sz="1700" b="0" i="1">
                          <a:latin typeface="Cambria Math" panose="02040503050406030204" pitchFamily="18" charset="0"/>
                        </a:rPr>
                        <m:t>𝑗</m:t>
                      </m:r>
                      <m:r>
                        <a:rPr lang="cs-CZ" sz="1700" b="0" i="0">
                          <a:latin typeface="Cambria Math" panose="02040503050406030204" pitchFamily="18" charset="0"/>
                        </a:rPr>
                        <m:t>=1,2,…,</m:t>
                      </m:r>
                      <m:r>
                        <a:rPr lang="cs-CZ" sz="1700" b="0" i="1">
                          <a:latin typeface="Cambria Math" panose="02040503050406030204" pitchFamily="18" charset="0"/>
                        </a:rPr>
                        <m:t>𝑚</m:t>
                      </m:r>
                      <m:r>
                        <m:rPr>
                          <m:nor/>
                        </m:rPr>
                        <a:rPr lang="cs-CZ" sz="1700" b="0" i="1">
                          <a:latin typeface="Cambria Math" panose="02040503050406030204" pitchFamily="18" charset="0"/>
                        </a:rPr>
                        <m:t>.</m:t>
                      </m:r>
                    </m:oMath>
                  </m:oMathPara>
                </a14:m>
                <a:endParaRPr lang="cs-CZ" sz="1700" dirty="0"/>
              </a:p>
            </p:txBody>
          </p:sp>
        </mc:Choice>
        <mc:Fallback xmlns="">
          <p:sp>
            <p:nvSpPr>
              <p:cNvPr id="16" name="Obdélník 15">
                <a:extLst>
                  <a:ext uri="{FF2B5EF4-FFF2-40B4-BE49-F238E27FC236}">
                    <a16:creationId xmlns:a16="http://schemas.microsoft.com/office/drawing/2014/main" id="{0729F0E5-0D8D-4A02-8399-2113D89C7639}"/>
                  </a:ext>
                </a:extLst>
              </p:cNvPr>
              <p:cNvSpPr>
                <a:spLocks noRot="1" noChangeAspect="1" noMove="1" noResize="1" noEditPoints="1" noAdjustHandles="1" noChangeArrowheads="1" noChangeShapeType="1" noTextEdit="1"/>
              </p:cNvSpPr>
              <p:nvPr/>
            </p:nvSpPr>
            <p:spPr>
              <a:xfrm>
                <a:off x="2265809" y="4662159"/>
                <a:ext cx="2739788" cy="374974"/>
              </a:xfrm>
              <a:prstGeom prst="rect">
                <a:avLst/>
              </a:prstGeom>
              <a:blipFill>
                <a:blip r:embed="rId4"/>
                <a:stretch>
                  <a:fillRect b="-819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9C30F11D-B59B-4B94-84B6-1FB9EFCEA9D5}"/>
                  </a:ext>
                </a:extLst>
              </p:cNvPr>
              <p:cNvSpPr/>
              <p:nvPr/>
            </p:nvSpPr>
            <p:spPr>
              <a:xfrm>
                <a:off x="2265809" y="5397280"/>
                <a:ext cx="6336900" cy="57964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cs-CZ" sz="1700" i="1">
                          <a:latin typeface="Cambria Math" panose="02040503050406030204" pitchFamily="18" charset="0"/>
                        </a:rPr>
                        <m:t>𝑖</m:t>
                      </m:r>
                      <m:r>
                        <a:rPr lang="cs-CZ" sz="1700" i="0">
                          <a:latin typeface="Cambria Math" panose="02040503050406030204" pitchFamily="18" charset="0"/>
                        </a:rPr>
                        <m:t>→</m:t>
                      </m:r>
                      <m:r>
                        <a:rPr lang="cs-CZ" sz="1700" i="1">
                          <a:latin typeface="Cambria Math" panose="02040503050406030204" pitchFamily="18" charset="0"/>
                        </a:rPr>
                        <m:t>h</m:t>
                      </m:r>
                      <m:r>
                        <a:rPr lang="cs-CZ" sz="1700" i="0">
                          <a:latin typeface="Cambria Math" panose="02040503050406030204" pitchFamily="18" charset="0"/>
                        </a:rPr>
                        <m:t>, </m:t>
                      </m:r>
                      <m:r>
                        <a:rPr lang="cs-CZ" sz="1700" i="1">
                          <a:latin typeface="Cambria Math" panose="02040503050406030204" pitchFamily="18" charset="0"/>
                        </a:rPr>
                        <m:t>𝑖</m:t>
                      </m:r>
                      <m:r>
                        <a:rPr lang="cs-CZ" sz="1700" i="0">
                          <a:latin typeface="Cambria Math" panose="02040503050406030204" pitchFamily="18" charset="0"/>
                        </a:rPr>
                        <m:t>∈ </m:t>
                      </m:r>
                      <m:sSub>
                        <m:sSubPr>
                          <m:ctrlPr>
                            <a:rPr lang="cs-CZ" sz="1700"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𝑗</m:t>
                          </m:r>
                        </m:sub>
                      </m:sSub>
                      <m:r>
                        <a:rPr lang="cs-CZ" sz="1700" b="0" i="0">
                          <a:latin typeface="Cambria Math" panose="02040503050406030204" pitchFamily="18" charset="0"/>
                        </a:rPr>
                        <m:t>∧</m:t>
                      </m:r>
                      <m:r>
                        <a:rPr lang="cs-CZ" sz="1700" b="0" i="1">
                          <a:latin typeface="Cambria Math" panose="02040503050406030204" pitchFamily="18" charset="0"/>
                        </a:rPr>
                        <m:t>h</m:t>
                      </m:r>
                      <m:r>
                        <a:rPr lang="cs-CZ" sz="1700" b="0" i="0">
                          <a:latin typeface="Cambria Math" panose="02040503050406030204" pitchFamily="18" charset="0"/>
                        </a:rPr>
                        <m:t>∈ </m:t>
                      </m:r>
                      <m:sSub>
                        <m:sSubPr>
                          <m:ctrlPr>
                            <a:rPr lang="cs-CZ" sz="1700" b="0"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𝑘</m:t>
                          </m:r>
                        </m:sub>
                      </m:sSub>
                      <m:r>
                        <a:rPr lang="cs-CZ" sz="1700" b="0" i="0">
                          <a:latin typeface="Cambria Math" panose="02040503050406030204" pitchFamily="18" charset="0"/>
                        </a:rPr>
                        <m:t>⇒</m:t>
                      </m:r>
                      <m:r>
                        <a:rPr lang="cs-CZ" sz="1700" b="0" i="1">
                          <a:latin typeface="Cambria Math" panose="02040503050406030204" pitchFamily="18" charset="0"/>
                        </a:rPr>
                        <m:t>𝑗</m:t>
                      </m:r>
                      <m:r>
                        <a:rPr lang="cs-CZ" sz="1700" b="0" i="0">
                          <a:latin typeface="Cambria Math" panose="02040503050406030204" pitchFamily="18" charset="0"/>
                        </a:rPr>
                        <m:t>≤</m:t>
                      </m:r>
                      <m:r>
                        <a:rPr lang="cs-CZ" sz="1700" b="0" i="1">
                          <a:latin typeface="Cambria Math" panose="02040503050406030204" pitchFamily="18" charset="0"/>
                        </a:rPr>
                        <m:t>𝑘</m:t>
                      </m:r>
                      <m:r>
                        <a:rPr lang="cs-CZ" sz="1700" b="0" i="0">
                          <a:latin typeface="Cambria Math" panose="02040503050406030204" pitchFamily="18" charset="0"/>
                        </a:rPr>
                        <m:t>        </m:t>
                      </m:r>
                      <m:m>
                        <m:mPr>
                          <m:plcHide m:val="on"/>
                          <m:mcs>
                            <m:mc>
                              <m:mcPr>
                                <m:count m:val="1"/>
                                <m:mcJc m:val="center"/>
                              </m:mcPr>
                            </m:mc>
                          </m:mcs>
                          <m:ctrlPr>
                            <a:rPr lang="cs-CZ" sz="1700" b="0" i="1">
                              <a:latin typeface="Cambria Math" panose="02040503050406030204" pitchFamily="18" charset="0"/>
                            </a:rPr>
                          </m:ctrlPr>
                        </m:mPr>
                        <m:mr>
                          <m:e>
                            <m:r>
                              <a:rPr lang="cs-CZ" sz="1700" b="0" i="1">
                                <a:latin typeface="Cambria Math" panose="02040503050406030204" pitchFamily="18" charset="0"/>
                              </a:rPr>
                              <m:t>𝑖</m:t>
                            </m:r>
                            <m:r>
                              <a:rPr lang="cs-CZ" sz="1700" b="0" i="0">
                                <a:latin typeface="Cambria Math" panose="02040503050406030204" pitchFamily="18" charset="0"/>
                              </a:rPr>
                              <m:t>,</m:t>
                            </m:r>
                            <m:r>
                              <a:rPr lang="cs-CZ" sz="1700" b="0" i="1">
                                <a:latin typeface="Cambria Math" panose="02040503050406030204" pitchFamily="18" charset="0"/>
                              </a:rPr>
                              <m:t>h</m:t>
                            </m:r>
                            <m:r>
                              <a:rPr lang="cs-CZ" sz="1700" b="0" i="0">
                                <a:latin typeface="Cambria Math" panose="02040503050406030204" pitchFamily="18" charset="0"/>
                              </a:rPr>
                              <m:t>=1,2,…,</m:t>
                            </m:r>
                            <m:r>
                              <a:rPr lang="cs-CZ" sz="1700" b="0" i="1">
                                <a:latin typeface="Cambria Math" panose="02040503050406030204" pitchFamily="18" charset="0"/>
                              </a:rPr>
                              <m:t>𝑛</m:t>
                            </m:r>
                            <m:r>
                              <m:rPr>
                                <m:nor/>
                              </m:rPr>
                              <a:rPr lang="cs-CZ" sz="1700" b="0" i="1">
                                <a:latin typeface="Cambria Math" panose="02040503050406030204" pitchFamily="18" charset="0"/>
                              </a:rPr>
                              <m:t>,</m:t>
                            </m:r>
                          </m:e>
                        </m:mr>
                        <m:mr>
                          <m:e>
                            <m:r>
                              <a:rPr lang="cs-CZ" sz="1700" b="0" i="1">
                                <a:latin typeface="Cambria Math" panose="02040503050406030204" pitchFamily="18" charset="0"/>
                              </a:rPr>
                              <m:t>𝑗</m:t>
                            </m:r>
                            <m:r>
                              <a:rPr lang="cs-CZ" sz="1700" b="0" i="0">
                                <a:latin typeface="Cambria Math" panose="02040503050406030204" pitchFamily="18" charset="0"/>
                              </a:rPr>
                              <m:t>,</m:t>
                            </m:r>
                            <m:r>
                              <a:rPr lang="cs-CZ" sz="1700" b="0" i="1">
                                <a:latin typeface="Cambria Math" panose="02040503050406030204" pitchFamily="18" charset="0"/>
                              </a:rPr>
                              <m:t>𝑘</m:t>
                            </m:r>
                            <m:r>
                              <a:rPr lang="cs-CZ" sz="1700" b="0" i="0">
                                <a:latin typeface="Cambria Math" panose="02040503050406030204" pitchFamily="18" charset="0"/>
                              </a:rPr>
                              <m:t>=1,2,…,</m:t>
                            </m:r>
                            <m:r>
                              <a:rPr lang="cs-CZ" sz="1700" b="0" i="1">
                                <a:latin typeface="Cambria Math" panose="02040503050406030204" pitchFamily="18" charset="0"/>
                              </a:rPr>
                              <m:t>𝑚</m:t>
                            </m:r>
                            <m:r>
                              <a:rPr lang="cs-CZ" sz="1700" b="0" i="0">
                                <a:latin typeface="Cambria Math" panose="02040503050406030204" pitchFamily="18" charset="0"/>
                              </a:rPr>
                              <m:t>.</m:t>
                            </m:r>
                          </m:e>
                        </m:mr>
                      </m:m>
                      <m:r>
                        <a:rPr lang="cs-CZ" sz="1700" b="0" i="0">
                          <a:latin typeface="Cambria Math" panose="02040503050406030204" pitchFamily="18" charset="0"/>
                        </a:rPr>
                        <m:t> </m:t>
                      </m:r>
                    </m:oMath>
                  </m:oMathPara>
                </a14:m>
                <a:endParaRPr lang="cs-CZ" sz="1700" dirty="0"/>
              </a:p>
            </p:txBody>
          </p:sp>
        </mc:Choice>
        <mc:Fallback xmlns="">
          <p:sp>
            <p:nvSpPr>
              <p:cNvPr id="17" name="Obdélník 16">
                <a:extLst>
                  <a:ext uri="{FF2B5EF4-FFF2-40B4-BE49-F238E27FC236}">
                    <a16:creationId xmlns:a16="http://schemas.microsoft.com/office/drawing/2014/main" id="{9C30F11D-B59B-4B94-84B6-1FB9EFCEA9D5}"/>
                  </a:ext>
                </a:extLst>
              </p:cNvPr>
              <p:cNvSpPr>
                <a:spLocks noRot="1" noChangeAspect="1" noMove="1" noResize="1" noEditPoints="1" noAdjustHandles="1" noChangeArrowheads="1" noChangeShapeType="1" noTextEdit="1"/>
              </p:cNvSpPr>
              <p:nvPr/>
            </p:nvSpPr>
            <p:spPr>
              <a:xfrm>
                <a:off x="2265809" y="5397280"/>
                <a:ext cx="6336900" cy="579646"/>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686612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5"/>
            <a:ext cx="11317006" cy="4526241"/>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Optimal schedule</a:t>
            </a:r>
          </a:p>
          <a:p>
            <a:pPr marL="896400" lvl="1" indent="-284400">
              <a:lnSpc>
                <a:spcPct val="110000"/>
              </a:lnSpc>
            </a:pPr>
            <a:r>
              <a:rPr lang="en-US" dirty="0"/>
              <a:t>Criteria</a:t>
            </a:r>
          </a:p>
          <a:p>
            <a:pPr marL="1278000" lvl="1" indent="-284400">
              <a:lnSpc>
                <a:spcPct val="110000"/>
              </a:lnSpc>
            </a:pPr>
            <a:r>
              <a:rPr lang="en-US" dirty="0"/>
              <a:t>Minimization of a number of workplaces for given value of takt time</a:t>
            </a:r>
          </a:p>
          <a:p>
            <a:pPr marL="1278000" lvl="1" indent="-284400">
              <a:lnSpc>
                <a:spcPct val="110000"/>
              </a:lnSpc>
            </a:pPr>
            <a:endParaRPr lang="en-US" dirty="0"/>
          </a:p>
          <a:p>
            <a:pPr marL="1278000" lvl="1" indent="-284400">
              <a:lnSpc>
                <a:spcPct val="110000"/>
              </a:lnSpc>
            </a:pPr>
            <a:r>
              <a:rPr lang="en-US" dirty="0"/>
              <a:t>Minimization of takt time for given number of workplaces</a:t>
            </a:r>
          </a:p>
          <a:p>
            <a:pPr marL="1346400" lvl="1" indent="-284400">
              <a:lnSpc>
                <a:spcPct val="110000"/>
              </a:lnSpc>
            </a:pPr>
            <a:endParaRPr lang="en-US" dirty="0"/>
          </a:p>
          <a:p>
            <a:pPr marL="1278000" lvl="1" indent="-284400">
              <a:lnSpc>
                <a:spcPct val="110000"/>
              </a:lnSpc>
            </a:pPr>
            <a:r>
              <a:rPr lang="en-US" dirty="0"/>
              <a:t>Minimization of idle time on the whole production line</a:t>
            </a:r>
          </a:p>
          <a:p>
            <a:pPr marL="1346400" lvl="1" indent="-284400">
              <a:lnSpc>
                <a:spcPct val="110000"/>
              </a:lnSpc>
            </a:pPr>
            <a:endParaRPr lang="en-US" dirty="0"/>
          </a:p>
          <a:p>
            <a:pPr marL="1346400" lvl="1" indent="-284400">
              <a:lnSpc>
                <a:spcPct val="110000"/>
              </a:lnSpc>
            </a:pPr>
            <a:endParaRPr lang="en-US" dirty="0"/>
          </a:p>
          <a:p>
            <a:pPr marL="1346400" lvl="1" indent="-284400">
              <a:lnSpc>
                <a:spcPct val="110000"/>
              </a:lnSpc>
            </a:pPr>
            <a:endParaRPr lang="en-US" sz="600" dirty="0"/>
          </a:p>
          <a:p>
            <a:pPr marL="1278000" lvl="1" indent="-284400">
              <a:lnSpc>
                <a:spcPct val="110000"/>
              </a:lnSpc>
            </a:pPr>
            <a:r>
              <a:rPr lang="en-US" dirty="0"/>
              <a:t>Maximization of the production line efficiency</a:t>
            </a:r>
          </a:p>
          <a:p>
            <a:pPr marL="1346400" lvl="1" indent="-284400">
              <a:lnSpc>
                <a:spcPct val="110000"/>
              </a:lnSpc>
            </a:pPr>
            <a:endParaRPr lang="en-US" dirty="0"/>
          </a:p>
          <a:p>
            <a:pPr lvl="1">
              <a:lnSpc>
                <a:spcPct val="110000"/>
              </a:lnSpc>
            </a:pPr>
            <a:endParaRPr lang="en-US" dirty="0"/>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2A9B04B8-1FEE-44F8-AB1D-DAE9264357A5}"/>
                  </a:ext>
                </a:extLst>
              </p:cNvPr>
              <p:cNvSpPr/>
              <p:nvPr/>
            </p:nvSpPr>
            <p:spPr>
              <a:xfrm>
                <a:off x="2545606" y="2629052"/>
                <a:ext cx="26779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𝑚</m:t>
                      </m:r>
                      <m:r>
                        <a:rPr lang="cs-CZ" sz="1700" i="0">
                          <a:latin typeface="Cambria Math" panose="02040503050406030204" pitchFamily="18" charset="0"/>
                        </a:rPr>
                        <m:t>→</m:t>
                      </m:r>
                      <m:r>
                        <m:rPr>
                          <m:sty m:val="p"/>
                        </m:rPr>
                        <a:rPr lang="cs-CZ" sz="1700" i="1">
                          <a:latin typeface="Cambria Math" panose="02040503050406030204" pitchFamily="18" charset="0"/>
                        </a:rPr>
                        <m:t>min</m:t>
                      </m:r>
                      <m:r>
                        <a:rPr lang="cs-CZ" sz="1700" i="1">
                          <a:latin typeface="Cambria Math" panose="02040503050406030204" pitchFamily="18" charset="0"/>
                        </a:rPr>
                        <m:t>⁡</m:t>
                      </m:r>
                      <m:r>
                        <a:rPr lang="cs-CZ" sz="1700" i="0">
                          <a:latin typeface="Cambria Math" panose="02040503050406030204" pitchFamily="18" charset="0"/>
                        </a:rPr>
                        <m:t>     </m:t>
                      </m:r>
                      <m:r>
                        <m:rPr>
                          <m:nor/>
                        </m:rPr>
                        <a:rPr lang="cs-CZ" sz="1700" i="0">
                          <a:latin typeface="Cambria Math" panose="02040503050406030204" pitchFamily="18" charset="0"/>
                        </a:rPr>
                        <m:t>pro</m:t>
                      </m:r>
                      <m:r>
                        <a:rPr lang="cs-CZ" sz="1700" i="1">
                          <a:latin typeface="Cambria Math" panose="02040503050406030204" pitchFamily="18" charset="0"/>
                        </a:rPr>
                        <m:t> </m:t>
                      </m:r>
                      <m:r>
                        <a:rPr lang="cs-CZ" sz="1700" i="1">
                          <a:latin typeface="Cambria Math" panose="02040503050406030204" pitchFamily="18" charset="0"/>
                        </a:rPr>
                        <m:t>𝑐</m:t>
                      </m:r>
                      <m:r>
                        <a:rPr lang="cs-CZ" sz="1700" i="0">
                          <a:latin typeface="Cambria Math" panose="02040503050406030204" pitchFamily="18" charset="0"/>
                        </a:rPr>
                        <m:t>=</m:t>
                      </m:r>
                      <m:r>
                        <m:rPr>
                          <m:nor/>
                        </m:rPr>
                        <a:rPr lang="cs-CZ" sz="1700" b="0" i="0" smtClean="0">
                          <a:latin typeface="Cambria Math" panose="02040503050406030204" pitchFamily="18" charset="0"/>
                        </a:rPr>
                        <m:t>c</m:t>
                      </m:r>
                      <m:r>
                        <m:rPr>
                          <m:nor/>
                        </m:rPr>
                        <a:rPr lang="cs-CZ" sz="1700" i="0">
                          <a:latin typeface="Cambria Math" panose="02040503050406030204" pitchFamily="18" charset="0"/>
                        </a:rPr>
                        <m:t>onst</m:t>
                      </m:r>
                      <m:r>
                        <m:rPr>
                          <m:nor/>
                        </m:rPr>
                        <a:rPr lang="cs-CZ" sz="1700" i="0">
                          <a:latin typeface="Cambria Math" panose="02040503050406030204" pitchFamily="18" charset="0"/>
                        </a:rPr>
                        <m:t>.</m:t>
                      </m:r>
                    </m:oMath>
                  </m:oMathPara>
                </a14:m>
                <a:endParaRPr lang="cs-CZ" sz="1700" dirty="0"/>
              </a:p>
            </p:txBody>
          </p:sp>
        </mc:Choice>
        <mc:Fallback xmlns="">
          <p:sp>
            <p:nvSpPr>
              <p:cNvPr id="14" name="Obdélník 13">
                <a:extLst>
                  <a:ext uri="{FF2B5EF4-FFF2-40B4-BE49-F238E27FC236}">
                    <a16:creationId xmlns:a16="http://schemas.microsoft.com/office/drawing/2014/main" id="{2A9B04B8-1FEE-44F8-AB1D-DAE9264357A5}"/>
                  </a:ext>
                </a:extLst>
              </p:cNvPr>
              <p:cNvSpPr>
                <a:spLocks noRot="1" noChangeAspect="1" noMove="1" noResize="1" noEditPoints="1" noAdjustHandles="1" noChangeArrowheads="1" noChangeShapeType="1" noTextEdit="1"/>
              </p:cNvSpPr>
              <p:nvPr/>
            </p:nvSpPr>
            <p:spPr>
              <a:xfrm>
                <a:off x="2545606" y="2629052"/>
                <a:ext cx="2677913" cy="353943"/>
              </a:xfrm>
              <a:prstGeom prst="rect">
                <a:avLst/>
              </a:prstGeom>
              <a:blipFill>
                <a:blip r:embed="rId2"/>
                <a:stretch>
                  <a:fillRect b="-344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AD555734-2976-43D9-9162-96166CDDE2A9}"/>
                  </a:ext>
                </a:extLst>
              </p:cNvPr>
              <p:cNvSpPr/>
              <p:nvPr/>
            </p:nvSpPr>
            <p:spPr>
              <a:xfrm>
                <a:off x="2545606" y="3296776"/>
                <a:ext cx="26779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𝑐</m:t>
                      </m:r>
                      <m:r>
                        <a:rPr lang="cs-CZ" sz="1700" i="0">
                          <a:latin typeface="Cambria Math" panose="02040503050406030204" pitchFamily="18" charset="0"/>
                        </a:rPr>
                        <m:t>→</m:t>
                      </m:r>
                      <m:r>
                        <m:rPr>
                          <m:sty m:val="p"/>
                        </m:rPr>
                        <a:rPr lang="cs-CZ" sz="1700" i="1">
                          <a:latin typeface="Cambria Math" panose="02040503050406030204" pitchFamily="18" charset="0"/>
                        </a:rPr>
                        <m:t>min</m:t>
                      </m:r>
                      <m:r>
                        <a:rPr lang="cs-CZ" sz="1700" i="1">
                          <a:latin typeface="Cambria Math" panose="02040503050406030204" pitchFamily="18" charset="0"/>
                        </a:rPr>
                        <m:t>⁡     </m:t>
                      </m:r>
                      <m:r>
                        <m:rPr>
                          <m:nor/>
                        </m:rPr>
                        <a:rPr lang="cs-CZ" sz="1700" i="0">
                          <a:latin typeface="Cambria Math" panose="02040503050406030204" pitchFamily="18" charset="0"/>
                        </a:rPr>
                        <m:t>pro</m:t>
                      </m:r>
                      <m:r>
                        <a:rPr lang="cs-CZ" sz="1700" i="1">
                          <a:latin typeface="Cambria Math" panose="02040503050406030204" pitchFamily="18" charset="0"/>
                        </a:rPr>
                        <m:t> </m:t>
                      </m:r>
                      <m:r>
                        <a:rPr lang="cs-CZ" sz="1700" i="1">
                          <a:latin typeface="Cambria Math" panose="02040503050406030204" pitchFamily="18" charset="0"/>
                        </a:rPr>
                        <m:t>𝑚</m:t>
                      </m:r>
                      <m:r>
                        <a:rPr lang="cs-CZ" sz="1700" i="0" smtClean="0">
                          <a:latin typeface="Cambria Math" panose="02040503050406030204" pitchFamily="18" charset="0"/>
                        </a:rPr>
                        <m:t>=</m:t>
                      </m:r>
                      <m:r>
                        <m:rPr>
                          <m:nor/>
                        </m:rPr>
                        <a:rPr lang="cs-CZ" sz="1700" b="0" i="0" smtClean="0">
                          <a:latin typeface="Cambria Math" panose="02040503050406030204" pitchFamily="18" charset="0"/>
                        </a:rPr>
                        <m:t>c</m:t>
                      </m:r>
                      <m:r>
                        <m:rPr>
                          <m:nor/>
                        </m:rPr>
                        <a:rPr lang="cs-CZ" sz="1700" i="0">
                          <a:latin typeface="Cambria Math" panose="02040503050406030204" pitchFamily="18" charset="0"/>
                        </a:rPr>
                        <m:t>onst</m:t>
                      </m:r>
                      <m:r>
                        <m:rPr>
                          <m:nor/>
                        </m:rPr>
                        <a:rPr lang="cs-CZ" sz="1700" i="0">
                          <a:latin typeface="Cambria Math" panose="02040503050406030204" pitchFamily="18" charset="0"/>
                        </a:rPr>
                        <m:t>.</m:t>
                      </m:r>
                    </m:oMath>
                  </m:oMathPara>
                </a14:m>
                <a:endParaRPr lang="cs-CZ" sz="1700" dirty="0"/>
              </a:p>
            </p:txBody>
          </p:sp>
        </mc:Choice>
        <mc:Fallback xmlns="">
          <p:sp>
            <p:nvSpPr>
              <p:cNvPr id="15" name="Obdélník 14">
                <a:extLst>
                  <a:ext uri="{FF2B5EF4-FFF2-40B4-BE49-F238E27FC236}">
                    <a16:creationId xmlns:a16="http://schemas.microsoft.com/office/drawing/2014/main" id="{AD555734-2976-43D9-9162-96166CDDE2A9}"/>
                  </a:ext>
                </a:extLst>
              </p:cNvPr>
              <p:cNvSpPr>
                <a:spLocks noRot="1" noChangeAspect="1" noMove="1" noResize="1" noEditPoints="1" noAdjustHandles="1" noChangeArrowheads="1" noChangeShapeType="1" noTextEdit="1"/>
              </p:cNvSpPr>
              <p:nvPr/>
            </p:nvSpPr>
            <p:spPr>
              <a:xfrm>
                <a:off x="2545606" y="3296776"/>
                <a:ext cx="2677913" cy="353943"/>
              </a:xfrm>
              <a:prstGeom prst="rect">
                <a:avLst/>
              </a:prstGeom>
              <a:blipFill>
                <a:blip r:embed="rId3"/>
                <a:stretch>
                  <a:fillRect b="-344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F6B5382D-FF8D-41B1-9F28-65BB1D20D1E8}"/>
                  </a:ext>
                </a:extLst>
              </p:cNvPr>
              <p:cNvSpPr/>
              <p:nvPr/>
            </p:nvSpPr>
            <p:spPr>
              <a:xfrm>
                <a:off x="2545606" y="3964500"/>
                <a:ext cx="7499350" cy="83606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cs-CZ" sz="1700" i="1" smtClean="0">
                          <a:latin typeface="Cambria Math" panose="02040503050406030204" pitchFamily="18" charset="0"/>
                        </a:rPr>
                        <m:t>𝑧</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𝑚</m:t>
                          </m:r>
                        </m:sup>
                        <m:e>
                          <m:sSub>
                            <m:sSubPr>
                              <m:ctrlPr>
                                <a:rPr lang="cs-CZ" sz="1700" i="1">
                                  <a:latin typeface="Cambria Math" panose="02040503050406030204" pitchFamily="18" charset="0"/>
                                </a:rPr>
                              </m:ctrlPr>
                            </m:sSubPr>
                            <m:e>
                              <m:r>
                                <a:rPr lang="cs-CZ" sz="1700" i="1">
                                  <a:latin typeface="Cambria Math" panose="02040503050406030204" pitchFamily="18" charset="0"/>
                                </a:rPr>
                                <m:t>𝑧</m:t>
                              </m:r>
                            </m:e>
                            <m:sub>
                              <m:r>
                                <a:rPr lang="cs-CZ" sz="1700" i="1">
                                  <a:latin typeface="Cambria Math" panose="02040503050406030204" pitchFamily="18" charset="0"/>
                                </a:rPr>
                                <m:t>𝑗</m:t>
                              </m:r>
                            </m:sub>
                          </m:sSub>
                        </m:e>
                      </m:nary>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𝑚</m:t>
                          </m:r>
                        </m:sup>
                        <m:e>
                          <m:d>
                            <m:dPr>
                              <m:ctrlPr>
                                <a:rPr lang="cs-CZ" sz="1700" i="1">
                                  <a:latin typeface="Cambria Math" panose="02040503050406030204" pitchFamily="18" charset="0"/>
                                </a:rPr>
                              </m:ctrlPr>
                            </m:dPr>
                            <m:e>
                              <m:d>
                                <m:dPr>
                                  <m:begChr m:val=""/>
                                  <m:ctrlPr>
                                    <a:rPr lang="cs-CZ" sz="1700" i="1">
                                      <a:latin typeface="Cambria Math" panose="02040503050406030204" pitchFamily="18" charset="0"/>
                                    </a:rPr>
                                  </m:ctrlPr>
                                </m:dPr>
                                <m:e>
                                  <m:r>
                                    <a:rPr lang="cs-CZ" sz="1700" i="1">
                                      <a:latin typeface="Cambria Math" panose="02040503050406030204" pitchFamily="18" charset="0"/>
                                    </a:rPr>
                                    <m:t>𝑐</m:t>
                                  </m:r>
                                  <m:r>
                                    <a:rPr lang="cs-CZ" sz="1700" i="0">
                                      <a:latin typeface="Cambria Math" panose="02040503050406030204" pitchFamily="18" charset="0"/>
                                    </a:rPr>
                                    <m:t>−</m:t>
                                  </m:r>
                                  <m:r>
                                    <a:rPr lang="cs-CZ" sz="1700" i="1">
                                      <a:latin typeface="Cambria Math" panose="02040503050406030204" pitchFamily="18" charset="0"/>
                                    </a:rPr>
                                    <m:t>𝑡</m:t>
                                  </m:r>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𝑗</m:t>
                                      </m:r>
                                    </m:sub>
                                  </m:sSub>
                                </m:e>
                              </m:d>
                            </m:e>
                          </m:d>
                        </m:e>
                      </m:nary>
                      <m:r>
                        <a:rPr lang="cs-CZ" sz="1700" b="0" i="0">
                          <a:latin typeface="Cambria Math" panose="02040503050406030204" pitchFamily="18" charset="0"/>
                        </a:rPr>
                        <m:t>=</m:t>
                      </m:r>
                      <m:r>
                        <a:rPr lang="cs-CZ" sz="1700" b="0" i="1">
                          <a:latin typeface="Cambria Math" panose="02040503050406030204" pitchFamily="18" charset="0"/>
                        </a:rPr>
                        <m:t>𝑚𝑐</m:t>
                      </m:r>
                      <m:r>
                        <a:rPr lang="cs-CZ" sz="1700" b="0" i="0">
                          <a:latin typeface="Cambria Math" panose="02040503050406030204" pitchFamily="18" charset="0"/>
                        </a:rPr>
                        <m:t>−</m:t>
                      </m:r>
                      <m:nary>
                        <m:naryPr>
                          <m:chr m:val="∑"/>
                          <m:limLoc m:val="undOvr"/>
                          <m:ctrlPr>
                            <a:rPr lang="cs-CZ" sz="1700" b="0" i="1">
                              <a:latin typeface="Cambria Math" panose="02040503050406030204" pitchFamily="18" charset="0"/>
                            </a:rPr>
                          </m:ctrlPr>
                        </m:naryPr>
                        <m:sub>
                          <m:r>
                            <a:rPr lang="cs-CZ" sz="1700" b="0" i="1">
                              <a:latin typeface="Cambria Math" panose="02040503050406030204" pitchFamily="18" charset="0"/>
                            </a:rPr>
                            <m:t>𝑗</m:t>
                          </m:r>
                          <m:r>
                            <a:rPr lang="cs-CZ" sz="1700" b="0" i="0">
                              <a:latin typeface="Cambria Math" panose="02040503050406030204" pitchFamily="18" charset="0"/>
                            </a:rPr>
                            <m:t>=1</m:t>
                          </m:r>
                        </m:sub>
                        <m:sup>
                          <m:r>
                            <a:rPr lang="cs-CZ" sz="1700" b="0" i="1">
                              <a:latin typeface="Cambria Math" panose="02040503050406030204" pitchFamily="18" charset="0"/>
                            </a:rPr>
                            <m:t>𝑚</m:t>
                          </m:r>
                        </m:sup>
                        <m:e>
                          <m:r>
                            <a:rPr lang="cs-CZ" sz="1700" b="0" i="1">
                              <a:latin typeface="Cambria Math" panose="02040503050406030204" pitchFamily="18" charset="0"/>
                            </a:rPr>
                            <m:t>𝑡</m:t>
                          </m:r>
                          <m:d>
                            <m:dPr>
                              <m:ctrlPr>
                                <a:rPr lang="cs-CZ" sz="1700" b="0" i="1">
                                  <a:latin typeface="Cambria Math" panose="02040503050406030204" pitchFamily="18" charset="0"/>
                                </a:rPr>
                              </m:ctrlPr>
                            </m:dPr>
                            <m:e>
                              <m:sSub>
                                <m:sSubPr>
                                  <m:ctrlPr>
                                    <a:rPr lang="cs-CZ" sz="1700" b="0" i="1">
                                      <a:latin typeface="Cambria Math" panose="02040503050406030204" pitchFamily="18" charset="0"/>
                                    </a:rPr>
                                  </m:ctrlPr>
                                </m:sSubPr>
                                <m:e>
                                  <m:r>
                                    <a:rPr lang="cs-CZ" sz="1700" b="1" i="1">
                                      <a:latin typeface="Cambria Math" panose="02040503050406030204" pitchFamily="18" charset="0"/>
                                    </a:rPr>
                                    <m:t>𝑨</m:t>
                                  </m:r>
                                </m:e>
                                <m:sub>
                                  <m:r>
                                    <a:rPr lang="cs-CZ" sz="1700" b="0" i="1">
                                      <a:latin typeface="Cambria Math" panose="02040503050406030204" pitchFamily="18" charset="0"/>
                                    </a:rPr>
                                    <m:t>𝑗</m:t>
                                  </m:r>
                                </m:sub>
                              </m:sSub>
                            </m:e>
                          </m:d>
                        </m:e>
                      </m:nary>
                      <m:r>
                        <a:rPr lang="cs-CZ" sz="1700" b="0" i="0">
                          <a:latin typeface="Cambria Math" panose="02040503050406030204" pitchFamily="18" charset="0"/>
                        </a:rPr>
                        <m:t>=</m:t>
                      </m:r>
                      <m:r>
                        <a:rPr lang="cs-CZ" sz="1700" b="0" i="1">
                          <a:latin typeface="Cambria Math" panose="02040503050406030204" pitchFamily="18" charset="0"/>
                        </a:rPr>
                        <m:t>𝑚𝑐</m:t>
                      </m:r>
                      <m:r>
                        <a:rPr lang="cs-CZ" sz="1700" b="0" i="0">
                          <a:latin typeface="Cambria Math" panose="02040503050406030204" pitchFamily="18" charset="0"/>
                        </a:rPr>
                        <m:t>−</m:t>
                      </m:r>
                      <m:r>
                        <a:rPr lang="cs-CZ" sz="1700" b="0" i="1">
                          <a:latin typeface="Cambria Math" panose="02040503050406030204" pitchFamily="18" charset="0"/>
                        </a:rPr>
                        <m:t>𝑡</m:t>
                      </m:r>
                      <m:r>
                        <a:rPr lang="cs-CZ" sz="1700" b="0" i="0">
                          <a:latin typeface="Cambria Math" panose="02040503050406030204" pitchFamily="18" charset="0"/>
                        </a:rPr>
                        <m:t>   →</m:t>
                      </m:r>
                      <m:r>
                        <m:rPr>
                          <m:sty m:val="p"/>
                        </m:rPr>
                        <a:rPr lang="cs-CZ" sz="1700" b="0" i="1">
                          <a:latin typeface="Cambria Math" panose="02040503050406030204" pitchFamily="18" charset="0"/>
                        </a:rPr>
                        <m:t>min</m:t>
                      </m:r>
                      <m:r>
                        <a:rPr lang="cs-CZ" sz="1700" b="0" i="0" smtClean="0">
                          <a:latin typeface="Cambria Math" panose="02040503050406030204" pitchFamily="18" charset="0"/>
                        </a:rPr>
                        <m:t>.</m:t>
                      </m:r>
                    </m:oMath>
                  </m:oMathPara>
                </a14:m>
                <a:endParaRPr lang="cs-CZ" sz="1700" dirty="0"/>
              </a:p>
            </p:txBody>
          </p:sp>
        </mc:Choice>
        <mc:Fallback xmlns="">
          <p:sp>
            <p:nvSpPr>
              <p:cNvPr id="18" name="Obdélník 17">
                <a:extLst>
                  <a:ext uri="{FF2B5EF4-FFF2-40B4-BE49-F238E27FC236}">
                    <a16:creationId xmlns:a16="http://schemas.microsoft.com/office/drawing/2014/main" id="{F6B5382D-FF8D-41B1-9F28-65BB1D20D1E8}"/>
                  </a:ext>
                </a:extLst>
              </p:cNvPr>
              <p:cNvSpPr>
                <a:spLocks noRot="1" noChangeAspect="1" noMove="1" noResize="1" noEditPoints="1" noAdjustHandles="1" noChangeArrowheads="1" noChangeShapeType="1" noTextEdit="1"/>
              </p:cNvSpPr>
              <p:nvPr/>
            </p:nvSpPr>
            <p:spPr>
              <a:xfrm>
                <a:off x="2545606" y="3964500"/>
                <a:ext cx="7499350" cy="836063"/>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938CE169-216C-4B8E-85AE-DBCF58C65441}"/>
                  </a:ext>
                </a:extLst>
              </p:cNvPr>
              <p:cNvSpPr/>
              <p:nvPr/>
            </p:nvSpPr>
            <p:spPr>
              <a:xfrm>
                <a:off x="2545606" y="5148642"/>
                <a:ext cx="2431050"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𝐸</m:t>
                      </m:r>
                      <m:r>
                        <a:rPr lang="cs-CZ" sz="1700" i="0">
                          <a:latin typeface="Cambria Math" panose="02040503050406030204" pitchFamily="18" charset="0"/>
                        </a:rPr>
                        <m:t>=</m:t>
                      </m:r>
                      <m:f>
                        <m:fPr>
                          <m:ctrlPr>
                            <a:rPr lang="cs-CZ" sz="1700" i="1">
                              <a:latin typeface="Cambria Math" panose="02040503050406030204" pitchFamily="18" charset="0"/>
                            </a:rPr>
                          </m:ctrlPr>
                        </m:fPr>
                        <m:num>
                          <m:r>
                            <a:rPr lang="cs-CZ" sz="1700" i="1">
                              <a:latin typeface="Cambria Math" panose="02040503050406030204" pitchFamily="18" charset="0"/>
                            </a:rPr>
                            <m:t>𝑡</m:t>
                          </m:r>
                        </m:num>
                        <m:den>
                          <m:r>
                            <a:rPr lang="cs-CZ" sz="1700" i="1">
                              <a:latin typeface="Cambria Math" panose="02040503050406030204" pitchFamily="18" charset="0"/>
                            </a:rPr>
                            <m:t>𝑚𝑐</m:t>
                          </m:r>
                        </m:den>
                      </m:f>
                      <m:r>
                        <a:rPr lang="cs-CZ" sz="1700" i="0">
                          <a:latin typeface="Cambria Math" panose="02040503050406030204" pitchFamily="18" charset="0"/>
                        </a:rPr>
                        <m:t>100 % → </m:t>
                      </m:r>
                      <m:r>
                        <m:rPr>
                          <m:nor/>
                        </m:rPr>
                        <a:rPr lang="cs-CZ" sz="1700" i="0">
                          <a:latin typeface="Cambria Math" panose="02040503050406030204" pitchFamily="18" charset="0"/>
                        </a:rPr>
                        <m:t>max</m:t>
                      </m:r>
                      <m:r>
                        <m:rPr>
                          <m:nor/>
                        </m:rPr>
                        <a:rPr lang="cs-CZ" sz="1700" i="1">
                          <a:latin typeface="Cambria Math" panose="02040503050406030204" pitchFamily="18" charset="0"/>
                        </a:rPr>
                        <m:t>.</m:t>
                      </m:r>
                    </m:oMath>
                  </m:oMathPara>
                </a14:m>
                <a:endParaRPr lang="cs-CZ" sz="1700" dirty="0"/>
              </a:p>
            </p:txBody>
          </p:sp>
        </mc:Choice>
        <mc:Fallback xmlns="">
          <p:sp>
            <p:nvSpPr>
              <p:cNvPr id="19" name="Obdélník 18">
                <a:extLst>
                  <a:ext uri="{FF2B5EF4-FFF2-40B4-BE49-F238E27FC236}">
                    <a16:creationId xmlns:a16="http://schemas.microsoft.com/office/drawing/2014/main" id="{938CE169-216C-4B8E-85AE-DBCF58C65441}"/>
                  </a:ext>
                </a:extLst>
              </p:cNvPr>
              <p:cNvSpPr>
                <a:spLocks noRot="1" noChangeAspect="1" noMove="1" noResize="1" noEditPoints="1" noAdjustHandles="1" noChangeArrowheads="1" noChangeShapeType="1" noTextEdit="1"/>
              </p:cNvSpPr>
              <p:nvPr/>
            </p:nvSpPr>
            <p:spPr>
              <a:xfrm>
                <a:off x="2545606" y="5148642"/>
                <a:ext cx="2431050" cy="564898"/>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248663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000971" cy="4605770"/>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Minimization of a number of workplaces </a:t>
            </a:r>
          </a:p>
          <a:p>
            <a:pPr marL="896400" lvl="1" indent="-284400">
              <a:lnSpc>
                <a:spcPct val="110000"/>
              </a:lnSpc>
            </a:pPr>
            <a:r>
              <a:rPr lang="en-US" dirty="0"/>
              <a:t>Generally:</a:t>
            </a:r>
          </a:p>
          <a:p>
            <a:pPr marL="896400" lvl="1" indent="-284400">
              <a:lnSpc>
                <a:spcPct val="110000"/>
              </a:lnSpc>
            </a:pPr>
            <a:r>
              <a:rPr lang="en-US" dirty="0"/>
              <a:t>For            :</a:t>
            </a:r>
          </a:p>
          <a:p>
            <a:pPr marL="896400" lvl="1" indent="-284400">
              <a:lnSpc>
                <a:spcPct val="110000"/>
              </a:lnSpc>
            </a:pPr>
            <a:endParaRPr lang="en-US" dirty="0"/>
          </a:p>
          <a:p>
            <a:pPr marL="896400" lvl="1" indent="-284400">
              <a:lnSpc>
                <a:spcPct val="110000"/>
              </a:lnSpc>
            </a:pPr>
            <a:endParaRPr lang="en-US" dirty="0"/>
          </a:p>
          <a:p>
            <a:pPr marL="896400" lvl="1" indent="-284400">
              <a:lnSpc>
                <a:spcPct val="110000"/>
              </a:lnSpc>
            </a:pPr>
            <a:endParaRPr lang="en-US" dirty="0"/>
          </a:p>
          <a:p>
            <a:pPr marL="896400" lvl="1" indent="-284400">
              <a:lnSpc>
                <a:spcPct val="110000"/>
              </a:lnSpc>
            </a:pPr>
            <a:endParaRPr lang="en-US" dirty="0"/>
          </a:p>
          <a:p>
            <a:pPr marL="896400" lvl="1" indent="-284400">
              <a:lnSpc>
                <a:spcPct val="110000"/>
              </a:lnSpc>
            </a:pPr>
            <a:r>
              <a:rPr lang="en-US" dirty="0"/>
              <a:t>For             :</a:t>
            </a:r>
          </a:p>
          <a:p>
            <a:pPr marL="896400" lvl="1" indent="-284400">
              <a:lnSpc>
                <a:spcPct val="110000"/>
              </a:lnSpc>
            </a:pPr>
            <a:endParaRPr lang="en-US" dirty="0"/>
          </a:p>
          <a:p>
            <a:pPr marL="896400" lvl="1" indent="-284400">
              <a:lnSpc>
                <a:spcPct val="110000"/>
              </a:lnSpc>
            </a:pPr>
            <a:endParaRPr lang="en-US" dirty="0"/>
          </a:p>
          <a:p>
            <a:pPr marL="896400" lvl="1" indent="-284400">
              <a:lnSpc>
                <a:spcPct val="110000"/>
              </a:lnSpc>
            </a:pPr>
            <a:r>
              <a:rPr lang="en-US" dirty="0"/>
              <a:t>If a takt time is given </a:t>
            </a:r>
            <a:r>
              <a:rPr lang="en-US" sz="1700" i="1" dirty="0">
                <a:latin typeface="Cambria Math" panose="02040503050406030204" pitchFamily="18" charset="0"/>
                <a:ea typeface="Cambria Math" panose="02040503050406030204" pitchFamily="18" charset="0"/>
              </a:rPr>
              <a:t>c = </a:t>
            </a:r>
            <a:r>
              <a:rPr lang="en-US" sz="1700" dirty="0">
                <a:latin typeface="Cambria Math" panose="02040503050406030204" pitchFamily="18" charset="0"/>
                <a:ea typeface="Cambria Math" panose="02040503050406030204" pitchFamily="18" charset="0"/>
              </a:rPr>
              <a:t>const</a:t>
            </a:r>
            <a:r>
              <a:rPr lang="en-US" sz="1700" i="1" dirty="0">
                <a:latin typeface="Cambria Math" panose="02040503050406030204" pitchFamily="18" charset="0"/>
                <a:ea typeface="Cambria Math" panose="02040503050406030204" pitchFamily="18" charset="0"/>
              </a:rPr>
              <a:t>.</a:t>
            </a:r>
            <a:r>
              <a:rPr lang="en-US" dirty="0">
                <a:ea typeface="Cambria Math" panose="02040503050406030204" pitchFamily="18" charset="0"/>
              </a:rPr>
              <a:t>, then</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83348C10-DA0C-427D-AC94-219F698BC359}"/>
                  </a:ext>
                </a:extLst>
              </p:cNvPr>
              <p:cNvSpPr/>
              <p:nvPr/>
            </p:nvSpPr>
            <p:spPr>
              <a:xfrm>
                <a:off x="2321287" y="1964937"/>
                <a:ext cx="1282210"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smtClean="0">
                          <a:latin typeface="Cambria Math" panose="02040503050406030204" pitchFamily="18" charset="0"/>
                          <a:ea typeface="Cambria Math" panose="02040503050406030204" pitchFamily="18" charset="0"/>
                        </a:rPr>
                        <m:t>1</m:t>
                      </m:r>
                      <m:r>
                        <a:rPr lang="cs-CZ" sz="1700" i="0">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𝑚</m:t>
                      </m:r>
                      <m:r>
                        <a:rPr lang="cs-CZ" sz="1700" i="0">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𝑛</m:t>
                      </m:r>
                      <m:r>
                        <a:rPr lang="cs-CZ" sz="1700" b="0" i="1" smtClean="0">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9" name="Obdélník 18">
                <a:extLst>
                  <a:ext uri="{FF2B5EF4-FFF2-40B4-BE49-F238E27FC236}">
                    <a16:creationId xmlns:a16="http://schemas.microsoft.com/office/drawing/2014/main" id="{83348C10-DA0C-427D-AC94-219F698BC359}"/>
                  </a:ext>
                </a:extLst>
              </p:cNvPr>
              <p:cNvSpPr>
                <a:spLocks noRot="1" noChangeAspect="1" noMove="1" noResize="1" noEditPoints="1" noAdjustHandles="1" noChangeArrowheads="1" noChangeShapeType="1" noTextEdit="1"/>
              </p:cNvSpPr>
              <p:nvPr/>
            </p:nvSpPr>
            <p:spPr>
              <a:xfrm>
                <a:off x="2321287" y="1964937"/>
                <a:ext cx="1282210" cy="35394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A6713FD1-E8B6-45EA-BC0F-0644B07108DD}"/>
                  </a:ext>
                </a:extLst>
              </p:cNvPr>
              <p:cNvSpPr/>
              <p:nvPr/>
            </p:nvSpPr>
            <p:spPr>
              <a:xfrm>
                <a:off x="1722448" y="2303239"/>
                <a:ext cx="824008"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ea typeface="Cambria Math" panose="02040503050406030204" pitchFamily="18" charset="0"/>
                        </a:rPr>
                        <m:t>𝑚</m:t>
                      </m:r>
                      <m:r>
                        <a:rPr lang="cs-CZ" sz="1700" b="0" i="0" smtClean="0">
                          <a:latin typeface="Cambria Math" panose="02040503050406030204" pitchFamily="18" charset="0"/>
                          <a:ea typeface="Cambria Math" panose="02040503050406030204" pitchFamily="18" charset="0"/>
                        </a:rPr>
                        <m:t>=</m:t>
                      </m:r>
                      <m:r>
                        <a:rPr lang="cs-CZ" sz="1700" b="0" i="1" smtClean="0">
                          <a:latin typeface="Cambria Math" panose="02040503050406030204" pitchFamily="18" charset="0"/>
                          <a:ea typeface="Cambria Math" panose="02040503050406030204" pitchFamily="18" charset="0"/>
                        </a:rPr>
                        <m:t>1</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0" name="Obdélník 19">
                <a:extLst>
                  <a:ext uri="{FF2B5EF4-FFF2-40B4-BE49-F238E27FC236}">
                    <a16:creationId xmlns:a16="http://schemas.microsoft.com/office/drawing/2014/main" id="{A6713FD1-E8B6-45EA-BC0F-0644B07108DD}"/>
                  </a:ext>
                </a:extLst>
              </p:cNvPr>
              <p:cNvSpPr>
                <a:spLocks noRot="1" noChangeAspect="1" noMove="1" noResize="1" noEditPoints="1" noAdjustHandles="1" noChangeArrowheads="1" noChangeShapeType="1" noTextEdit="1"/>
              </p:cNvSpPr>
              <p:nvPr/>
            </p:nvSpPr>
            <p:spPr>
              <a:xfrm>
                <a:off x="1722448" y="2303239"/>
                <a:ext cx="824008" cy="35394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Obdélník 20">
                <a:extLst>
                  <a:ext uri="{FF2B5EF4-FFF2-40B4-BE49-F238E27FC236}">
                    <a16:creationId xmlns:a16="http://schemas.microsoft.com/office/drawing/2014/main" id="{D3782474-7B15-47FE-9A75-7FAEBEB7E7C2}"/>
                  </a:ext>
                </a:extLst>
              </p:cNvPr>
              <p:cNvSpPr/>
              <p:nvPr/>
            </p:nvSpPr>
            <p:spPr>
              <a:xfrm>
                <a:off x="1951364" y="2784720"/>
                <a:ext cx="1264833" cy="877163"/>
              </a:xfrm>
              <a:prstGeom prst="rect">
                <a:avLst/>
              </a:prstGeom>
              <a:ln>
                <a:solidFill>
                  <a:sysClr val="windowText" lastClr="000000"/>
                </a:solidFill>
              </a:ln>
            </p:spPr>
            <p:txBody>
              <a:bodyPr wrap="none">
                <a:spAutoFit/>
              </a:bodyPr>
              <a:lstStyle/>
              <a:p>
                <a:pPr/>
                <a14:m>
                  <m:oMathPara xmlns:m="http://schemas.openxmlformats.org/officeDocument/2006/math">
                    <m:oMathParaPr>
                      <m:jc m:val="left"/>
                    </m:oMathParaPr>
                    <m:oMath xmlns:m="http://schemas.openxmlformats.org/officeDocument/2006/math">
                      <m:r>
                        <a:rPr lang="cs-CZ" sz="1700" i="1" smtClean="0">
                          <a:latin typeface="Cambria Math" panose="02040503050406030204" pitchFamily="18" charset="0"/>
                          <a:ea typeface="Cambria Math" panose="02040503050406030204" pitchFamily="18" charset="0"/>
                        </a:rPr>
                        <m:t>𝑐</m:t>
                      </m:r>
                      <m:r>
                        <a:rPr lang="cs-CZ" sz="1700">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𝑡</m:t>
                      </m:r>
                    </m:oMath>
                  </m:oMathPara>
                </a14:m>
                <a:endParaRPr lang="cs-CZ" sz="17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cs-CZ" sz="1700" i="1">
                          <a:latin typeface="Cambria Math" panose="02040503050406030204" pitchFamily="18" charset="0"/>
                          <a:ea typeface="Cambria Math" panose="02040503050406030204" pitchFamily="18" charset="0"/>
                        </a:rPr>
                        <m:t>𝑧</m:t>
                      </m:r>
                      <m:r>
                        <a:rPr lang="cs-CZ" sz="1700" i="1">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𝑧</m:t>
                          </m:r>
                        </m:e>
                        <m:sub>
                          <m:r>
                            <a:rPr lang="cs-CZ" sz="1700" i="1">
                              <a:latin typeface="Cambria Math" panose="02040503050406030204" pitchFamily="18" charset="0"/>
                              <a:ea typeface="Cambria Math" panose="02040503050406030204" pitchFamily="18" charset="0"/>
                            </a:rPr>
                            <m:t>1</m:t>
                          </m:r>
                        </m:sub>
                      </m:sSub>
                      <m:r>
                        <a:rPr lang="cs-CZ" sz="1700" i="1">
                          <a:latin typeface="Cambria Math" panose="02040503050406030204" pitchFamily="18" charset="0"/>
                          <a:ea typeface="Cambria Math" panose="02040503050406030204" pitchFamily="18" charset="0"/>
                        </a:rPr>
                        <m:t>=0</m:t>
                      </m:r>
                    </m:oMath>
                  </m:oMathPara>
                </a14:m>
                <a:endParaRPr lang="cs-CZ" sz="17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cs-CZ" sz="1700" b="0" i="1" smtClean="0">
                          <a:latin typeface="Cambria Math" panose="02040503050406030204" pitchFamily="18" charset="0"/>
                          <a:ea typeface="Cambria Math" panose="02040503050406030204" pitchFamily="18" charset="0"/>
                        </a:rPr>
                        <m:t>𝐸</m:t>
                      </m:r>
                      <m:r>
                        <a:rPr lang="cs-CZ" sz="1700">
                          <a:latin typeface="Cambria Math" panose="02040503050406030204" pitchFamily="18" charset="0"/>
                          <a:ea typeface="Cambria Math" panose="02040503050406030204" pitchFamily="18" charset="0"/>
                        </a:rPr>
                        <m:t>=</m:t>
                      </m:r>
                      <m:r>
                        <a:rPr lang="cs-CZ" sz="1700" b="0" i="1" smtClean="0">
                          <a:latin typeface="Cambria Math" panose="02040503050406030204" pitchFamily="18" charset="0"/>
                          <a:ea typeface="Cambria Math" panose="02040503050406030204" pitchFamily="18" charset="0"/>
                        </a:rPr>
                        <m:t>100 %</m:t>
                      </m:r>
                    </m:oMath>
                  </m:oMathPara>
                </a14:m>
                <a:endParaRPr lang="cs-CZ" sz="1700" i="1" dirty="0">
                  <a:latin typeface="Cambria Math" panose="02040503050406030204" pitchFamily="18" charset="0"/>
                  <a:ea typeface="Cambria Math" panose="02040503050406030204" pitchFamily="18" charset="0"/>
                </a:endParaRPr>
              </a:p>
            </p:txBody>
          </p:sp>
        </mc:Choice>
        <mc:Fallback xmlns="">
          <p:sp>
            <p:nvSpPr>
              <p:cNvPr id="21" name="Obdélník 20">
                <a:extLst>
                  <a:ext uri="{FF2B5EF4-FFF2-40B4-BE49-F238E27FC236}">
                    <a16:creationId xmlns:a16="http://schemas.microsoft.com/office/drawing/2014/main" id="{D3782474-7B15-47FE-9A75-7FAEBEB7E7C2}"/>
                  </a:ext>
                </a:extLst>
              </p:cNvPr>
              <p:cNvSpPr>
                <a:spLocks noRot="1" noChangeAspect="1" noMove="1" noResize="1" noEditPoints="1" noAdjustHandles="1" noChangeArrowheads="1" noChangeShapeType="1" noTextEdit="1"/>
              </p:cNvSpPr>
              <p:nvPr/>
            </p:nvSpPr>
            <p:spPr>
              <a:xfrm>
                <a:off x="1951364" y="2784720"/>
                <a:ext cx="1264833" cy="877163"/>
              </a:xfrm>
              <a:prstGeom prst="rect">
                <a:avLst/>
              </a:prstGeom>
              <a:blipFill>
                <a:blip r:embed="rId4"/>
                <a:stretch>
                  <a:fillRect/>
                </a:stretch>
              </a:blipFill>
              <a:ln>
                <a:solidFill>
                  <a:sysClr val="windowText" lastClr="000000"/>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Obdélník 21">
                <a:extLst>
                  <a:ext uri="{FF2B5EF4-FFF2-40B4-BE49-F238E27FC236}">
                    <a16:creationId xmlns:a16="http://schemas.microsoft.com/office/drawing/2014/main" id="{ABF80994-9C80-4BFC-835B-CA7325E9E7AA}"/>
                  </a:ext>
                </a:extLst>
              </p:cNvPr>
              <p:cNvSpPr/>
              <p:nvPr/>
            </p:nvSpPr>
            <p:spPr>
              <a:xfrm>
                <a:off x="1731779" y="3959335"/>
                <a:ext cx="83253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ea typeface="Cambria Math" panose="02040503050406030204" pitchFamily="18" charset="0"/>
                        </a:rPr>
                        <m:t>𝑚</m:t>
                      </m:r>
                      <m:r>
                        <a:rPr lang="cs-CZ" sz="1700" b="0" i="0" smtClean="0">
                          <a:latin typeface="Cambria Math" panose="02040503050406030204" pitchFamily="18" charset="0"/>
                          <a:ea typeface="Cambria Math" panose="02040503050406030204" pitchFamily="18" charset="0"/>
                        </a:rPr>
                        <m:t>=</m:t>
                      </m:r>
                      <m:r>
                        <a:rPr lang="cs-CZ" sz="1700" b="0" i="1" smtClean="0">
                          <a:latin typeface="Cambria Math" panose="02040503050406030204" pitchFamily="18" charset="0"/>
                          <a:ea typeface="Cambria Math" panose="02040503050406030204" pitchFamily="18" charset="0"/>
                        </a:rPr>
                        <m:t>𝑛</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2" name="Obdélník 21">
                <a:extLst>
                  <a:ext uri="{FF2B5EF4-FFF2-40B4-BE49-F238E27FC236}">
                    <a16:creationId xmlns:a16="http://schemas.microsoft.com/office/drawing/2014/main" id="{ABF80994-9C80-4BFC-835B-CA7325E9E7AA}"/>
                  </a:ext>
                </a:extLst>
              </p:cNvPr>
              <p:cNvSpPr>
                <a:spLocks noRot="1" noChangeAspect="1" noMove="1" noResize="1" noEditPoints="1" noAdjustHandles="1" noChangeArrowheads="1" noChangeShapeType="1" noTextEdit="1"/>
              </p:cNvSpPr>
              <p:nvPr/>
            </p:nvSpPr>
            <p:spPr>
              <a:xfrm>
                <a:off x="1731779" y="3959335"/>
                <a:ext cx="832536" cy="35394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Obdélník 22">
                <a:extLst>
                  <a:ext uri="{FF2B5EF4-FFF2-40B4-BE49-F238E27FC236}">
                    <a16:creationId xmlns:a16="http://schemas.microsoft.com/office/drawing/2014/main" id="{B63E5BF0-51F4-489F-BF66-04CB22870DF1}"/>
                  </a:ext>
                </a:extLst>
              </p:cNvPr>
              <p:cNvSpPr/>
              <p:nvPr/>
            </p:nvSpPr>
            <p:spPr>
              <a:xfrm>
                <a:off x="1951364" y="4423706"/>
                <a:ext cx="2196114" cy="454740"/>
              </a:xfrm>
              <a:prstGeom prst="rect">
                <a:avLst/>
              </a:prstGeom>
              <a:ln>
                <a:solidFill>
                  <a:sysClr val="windowText" lastClr="000000"/>
                </a:solidFill>
              </a:ln>
            </p:spPr>
            <p:txBody>
              <a:bodyPr wrap="none">
                <a:spAutoFit/>
              </a:bodyPr>
              <a:lstStyle/>
              <a:p>
                <a:pPr/>
                <a14:m>
                  <m:oMathPara xmlns:m="http://schemas.openxmlformats.org/officeDocument/2006/math">
                    <m:oMathParaPr>
                      <m:jc m:val="left"/>
                    </m:oMathParaPr>
                    <m:oMath xmlns:m="http://schemas.openxmlformats.org/officeDocument/2006/math">
                      <m:r>
                        <a:rPr lang="cs-CZ" sz="1700" i="1" smtClean="0">
                          <a:latin typeface="Cambria Math" panose="02040503050406030204" pitchFamily="18" charset="0"/>
                          <a:ea typeface="Cambria Math" panose="02040503050406030204" pitchFamily="18" charset="0"/>
                        </a:rPr>
                        <m:t>𝑐</m:t>
                      </m:r>
                      <m:r>
                        <a:rPr lang="cs-CZ" sz="1700" i="1" smtClean="0">
                          <a:latin typeface="Cambria Math" panose="02040503050406030204" pitchFamily="18" charset="0"/>
                          <a:ea typeface="Cambria Math" panose="02040503050406030204" pitchFamily="18" charset="0"/>
                        </a:rPr>
                        <m:t>=</m:t>
                      </m:r>
                      <m:sSub>
                        <m:sSubPr>
                          <m:ctrlPr>
                            <a:rPr lang="cs-CZ" sz="1700" i="1" smtClean="0">
                              <a:latin typeface="Cambria Math" panose="02040503050406030204" pitchFamily="18" charset="0"/>
                              <a:ea typeface="Cambria Math" panose="02040503050406030204" pitchFamily="18" charset="0"/>
                            </a:rPr>
                          </m:ctrlPr>
                        </m:sSubPr>
                        <m:e>
                          <m:r>
                            <a:rPr lang="cs-CZ" sz="1700" b="0" i="1" smtClean="0">
                              <a:latin typeface="Cambria Math" panose="02040503050406030204" pitchFamily="18" charset="0"/>
                              <a:ea typeface="Cambria Math" panose="02040503050406030204" pitchFamily="18" charset="0"/>
                            </a:rPr>
                            <m:t>𝑡</m:t>
                          </m:r>
                        </m:e>
                        <m:sub>
                          <m:r>
                            <m:rPr>
                              <m:sty m:val="p"/>
                            </m:rPr>
                            <a:rPr lang="cs-CZ" sz="1700" b="0" i="1" smtClean="0">
                              <a:latin typeface="Cambria Math" panose="02040503050406030204" pitchFamily="18" charset="0"/>
                              <a:ea typeface="Cambria Math" panose="02040503050406030204" pitchFamily="18" charset="0"/>
                            </a:rPr>
                            <m:t>max</m:t>
                          </m:r>
                        </m:sub>
                      </m:sSub>
                      <m:r>
                        <a:rPr lang="cs-CZ" sz="1700" i="1">
                          <a:latin typeface="Cambria Math" panose="02040503050406030204" pitchFamily="18" charset="0"/>
                          <a:ea typeface="Cambria Math" panose="02040503050406030204" pitchFamily="18" charset="0"/>
                        </a:rPr>
                        <m:t>=</m:t>
                      </m:r>
                      <m:func>
                        <m:funcPr>
                          <m:ctrlPr>
                            <a:rPr lang="cs-CZ" sz="1700" i="1">
                              <a:latin typeface="Cambria Math" panose="02040503050406030204" pitchFamily="18" charset="0"/>
                              <a:ea typeface="Cambria Math" panose="02040503050406030204" pitchFamily="18" charset="0"/>
                            </a:rPr>
                          </m:ctrlPr>
                        </m:funcPr>
                        <m:fName>
                          <m:limLow>
                            <m:limLowPr>
                              <m:ctrlPr>
                                <a:rPr lang="cs-CZ" sz="1700" i="1">
                                  <a:latin typeface="Cambria Math" panose="02040503050406030204" pitchFamily="18" charset="0"/>
                                  <a:ea typeface="Cambria Math" panose="02040503050406030204" pitchFamily="18" charset="0"/>
                                </a:rPr>
                              </m:ctrlPr>
                            </m:limLowPr>
                            <m:e>
                              <m:r>
                                <m:rPr>
                                  <m:sty m:val="p"/>
                                </m:rPr>
                                <a:rPr lang="cs-CZ" sz="1700">
                                  <a:latin typeface="Cambria Math" panose="02040503050406030204" pitchFamily="18" charset="0"/>
                                  <a:ea typeface="Cambria Math" panose="02040503050406030204" pitchFamily="18" charset="0"/>
                                </a:rPr>
                                <m:t>max</m:t>
                              </m:r>
                            </m:e>
                            <m:lim>
                              <m:r>
                                <a:rPr lang="cs-CZ" sz="1700" i="1">
                                  <a:latin typeface="Cambria Math" panose="02040503050406030204" pitchFamily="18" charset="0"/>
                                  <a:ea typeface="Cambria Math" panose="02040503050406030204" pitchFamily="18" charset="0"/>
                                </a:rPr>
                                <m:t>𝑖</m:t>
                              </m:r>
                              <m:r>
                                <a:rPr lang="cs-CZ" sz="1700" i="1">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𝑛</m:t>
                              </m:r>
                            </m:lim>
                          </m:limLow>
                        </m:fName>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𝑡</m:t>
                              </m:r>
                            </m:e>
                            <m:sub>
                              <m:r>
                                <a:rPr lang="cs-CZ" sz="1700" i="1">
                                  <a:latin typeface="Cambria Math" panose="02040503050406030204" pitchFamily="18" charset="0"/>
                                  <a:ea typeface="Cambria Math" panose="02040503050406030204" pitchFamily="18" charset="0"/>
                                </a:rPr>
                                <m:t>𝑖</m:t>
                              </m:r>
                            </m:sub>
                          </m:sSub>
                        </m:e>
                      </m:func>
                    </m:oMath>
                  </m:oMathPara>
                </a14:m>
                <a:endParaRPr lang="cs-CZ" sz="1700" i="1" dirty="0">
                  <a:latin typeface="Cambria Math" panose="02040503050406030204" pitchFamily="18" charset="0"/>
                  <a:ea typeface="Cambria Math" panose="02040503050406030204" pitchFamily="18" charset="0"/>
                </a:endParaRPr>
              </a:p>
            </p:txBody>
          </p:sp>
        </mc:Choice>
        <mc:Fallback xmlns="">
          <p:sp>
            <p:nvSpPr>
              <p:cNvPr id="23" name="Obdélník 22">
                <a:extLst>
                  <a:ext uri="{FF2B5EF4-FFF2-40B4-BE49-F238E27FC236}">
                    <a16:creationId xmlns:a16="http://schemas.microsoft.com/office/drawing/2014/main" id="{B63E5BF0-51F4-489F-BF66-04CB22870DF1}"/>
                  </a:ext>
                </a:extLst>
              </p:cNvPr>
              <p:cNvSpPr>
                <a:spLocks noRot="1" noChangeAspect="1" noMove="1" noResize="1" noEditPoints="1" noAdjustHandles="1" noChangeArrowheads="1" noChangeShapeType="1" noTextEdit="1"/>
              </p:cNvSpPr>
              <p:nvPr/>
            </p:nvSpPr>
            <p:spPr>
              <a:xfrm>
                <a:off x="1951364" y="4423706"/>
                <a:ext cx="2196114" cy="454740"/>
              </a:xfrm>
              <a:prstGeom prst="rect">
                <a:avLst/>
              </a:prstGeom>
              <a:blipFill>
                <a:blip r:embed="rId6"/>
                <a:stretch>
                  <a:fillRect/>
                </a:stretch>
              </a:blipFill>
              <a:ln>
                <a:solidFill>
                  <a:sysClr val="windowText" lastClr="000000"/>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Obdélník 23">
                <a:extLst>
                  <a:ext uri="{FF2B5EF4-FFF2-40B4-BE49-F238E27FC236}">
                    <a16:creationId xmlns:a16="http://schemas.microsoft.com/office/drawing/2014/main" id="{E0A77F71-62EA-41D6-82DD-9683D728F5F7}"/>
                  </a:ext>
                </a:extLst>
              </p:cNvPr>
              <p:cNvSpPr/>
              <p:nvPr/>
            </p:nvSpPr>
            <p:spPr>
              <a:xfrm>
                <a:off x="5611336" y="5368290"/>
                <a:ext cx="1376531" cy="571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𝑚</m:t>
                          </m:r>
                        </m:e>
                        <m:sub>
                          <m:r>
                            <m:rPr>
                              <m:sty m:val="p"/>
                            </m:rPr>
                            <a:rPr lang="cs-CZ" sz="1700" i="1">
                              <a:latin typeface="Cambria Math" panose="02040503050406030204" pitchFamily="18" charset="0"/>
                              <a:ea typeface="Cambria Math" panose="02040503050406030204" pitchFamily="18" charset="0"/>
                            </a:rPr>
                            <m:t>min</m:t>
                          </m:r>
                        </m:sub>
                      </m:sSub>
                      <m:r>
                        <a:rPr lang="cs-CZ" sz="1700" i="0">
                          <a:latin typeface="Cambria Math" panose="02040503050406030204" pitchFamily="18" charset="0"/>
                          <a:ea typeface="Cambria Math" panose="02040503050406030204" pitchFamily="18" charset="0"/>
                        </a:rPr>
                        <m:t>=</m:t>
                      </m:r>
                      <m:d>
                        <m:dPr>
                          <m:begChr m:val="⌈"/>
                          <m:endChr m:val="⌉"/>
                          <m:ctrlPr>
                            <a:rPr lang="cs-CZ" sz="1700" i="1">
                              <a:latin typeface="Cambria Math" panose="02040503050406030204" pitchFamily="18" charset="0"/>
                              <a:ea typeface="Cambria Math" panose="02040503050406030204" pitchFamily="18" charset="0"/>
                            </a:rPr>
                          </m:ctrlPr>
                        </m:dPr>
                        <m:e>
                          <m:r>
                            <a:rPr lang="cs-CZ" sz="1700" i="0">
                              <a:latin typeface="Cambria Math" panose="02040503050406030204" pitchFamily="18" charset="0"/>
                              <a:ea typeface="Cambria Math" panose="02040503050406030204" pitchFamily="18" charset="0"/>
                            </a:rPr>
                            <m:t> </m:t>
                          </m:r>
                          <m:f>
                            <m:fPr>
                              <m:ctrlPr>
                                <a:rPr lang="cs-CZ" sz="1700" i="1">
                                  <a:latin typeface="Cambria Math" panose="02040503050406030204" pitchFamily="18" charset="0"/>
                                  <a:ea typeface="Cambria Math" panose="02040503050406030204" pitchFamily="18" charset="0"/>
                                </a:rPr>
                              </m:ctrlPr>
                            </m:fPr>
                            <m:num>
                              <m:r>
                                <a:rPr lang="cs-CZ" sz="1700" i="1">
                                  <a:latin typeface="Cambria Math" panose="02040503050406030204" pitchFamily="18" charset="0"/>
                                  <a:ea typeface="Cambria Math" panose="02040503050406030204" pitchFamily="18" charset="0"/>
                                </a:rPr>
                                <m:t>𝑡</m:t>
                              </m:r>
                            </m:num>
                            <m:den>
                              <m:r>
                                <a:rPr lang="cs-CZ" sz="1700" i="1">
                                  <a:latin typeface="Cambria Math" panose="02040503050406030204" pitchFamily="18" charset="0"/>
                                  <a:ea typeface="Cambria Math" panose="02040503050406030204" pitchFamily="18" charset="0"/>
                                </a:rPr>
                                <m:t>𝑐</m:t>
                              </m:r>
                            </m:den>
                          </m:f>
                          <m:r>
                            <a:rPr lang="cs-CZ" sz="1700" i="0">
                              <a:latin typeface="Cambria Math" panose="02040503050406030204" pitchFamily="18" charset="0"/>
                              <a:ea typeface="Cambria Math" panose="02040503050406030204" pitchFamily="18" charset="0"/>
                            </a:rPr>
                            <m:t> </m:t>
                          </m:r>
                        </m:e>
                      </m:d>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4" name="Obdélník 23">
                <a:extLst>
                  <a:ext uri="{FF2B5EF4-FFF2-40B4-BE49-F238E27FC236}">
                    <a16:creationId xmlns:a16="http://schemas.microsoft.com/office/drawing/2014/main" id="{E0A77F71-62EA-41D6-82DD-9683D728F5F7}"/>
                  </a:ext>
                </a:extLst>
              </p:cNvPr>
              <p:cNvSpPr>
                <a:spLocks noRot="1" noChangeAspect="1" noMove="1" noResize="1" noEditPoints="1" noAdjustHandles="1" noChangeArrowheads="1" noChangeShapeType="1" noTextEdit="1"/>
              </p:cNvSpPr>
              <p:nvPr/>
            </p:nvSpPr>
            <p:spPr>
              <a:xfrm>
                <a:off x="5611336" y="5368290"/>
                <a:ext cx="1376531" cy="571888"/>
              </a:xfrm>
              <a:prstGeom prst="rect">
                <a:avLst/>
              </a:prstGeom>
              <a:blipFill>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Obdélník 24">
                <a:extLst>
                  <a:ext uri="{FF2B5EF4-FFF2-40B4-BE49-F238E27FC236}">
                    <a16:creationId xmlns:a16="http://schemas.microsoft.com/office/drawing/2014/main" id="{17934F6A-D8D8-416D-9F0F-1BA5D9B5B1FC}"/>
                  </a:ext>
                </a:extLst>
              </p:cNvPr>
              <p:cNvSpPr/>
              <p:nvPr/>
            </p:nvSpPr>
            <p:spPr>
              <a:xfrm>
                <a:off x="6992565" y="5348461"/>
                <a:ext cx="1709442" cy="6744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𝑚</m:t>
                          </m:r>
                        </m:e>
                        <m:sub>
                          <m:r>
                            <m:rPr>
                              <m:sty m:val="p"/>
                            </m:rPr>
                            <a:rPr lang="cs-CZ" sz="1700" i="1">
                              <a:latin typeface="Cambria Math" panose="02040503050406030204" pitchFamily="18" charset="0"/>
                              <a:ea typeface="Cambria Math" panose="02040503050406030204" pitchFamily="18" charset="0"/>
                            </a:rPr>
                            <m:t>max</m:t>
                          </m:r>
                        </m:sub>
                      </m:sSub>
                      <m:r>
                        <a:rPr lang="cs-CZ" sz="1700" i="0">
                          <a:latin typeface="Cambria Math" panose="02040503050406030204" pitchFamily="18" charset="0"/>
                          <a:ea typeface="Cambria Math" panose="02040503050406030204" pitchFamily="18" charset="0"/>
                        </a:rPr>
                        <m:t>=</m:t>
                      </m:r>
                      <m:d>
                        <m:dPr>
                          <m:begChr m:val="⌈"/>
                          <m:endChr m:val="⌉"/>
                          <m:ctrlPr>
                            <a:rPr lang="cs-CZ" sz="1700" i="1">
                              <a:latin typeface="Cambria Math" panose="02040503050406030204" pitchFamily="18" charset="0"/>
                              <a:ea typeface="Cambria Math" panose="02040503050406030204" pitchFamily="18" charset="0"/>
                            </a:rPr>
                          </m:ctrlPr>
                        </m:dPr>
                        <m:e>
                          <m:r>
                            <a:rPr lang="cs-CZ" sz="1700" i="0">
                              <a:latin typeface="Cambria Math" panose="02040503050406030204" pitchFamily="18" charset="0"/>
                              <a:ea typeface="Cambria Math" panose="02040503050406030204" pitchFamily="18" charset="0"/>
                            </a:rPr>
                            <m:t> </m:t>
                          </m:r>
                          <m:f>
                            <m:fPr>
                              <m:ctrlPr>
                                <a:rPr lang="cs-CZ" sz="1700" i="1">
                                  <a:latin typeface="Cambria Math" panose="02040503050406030204" pitchFamily="18" charset="0"/>
                                  <a:ea typeface="Cambria Math" panose="02040503050406030204" pitchFamily="18" charset="0"/>
                                </a:rPr>
                              </m:ctrlPr>
                            </m:fPr>
                            <m:num>
                              <m:r>
                                <a:rPr lang="cs-CZ" sz="1700" i="1">
                                  <a:latin typeface="Cambria Math" panose="02040503050406030204" pitchFamily="18" charset="0"/>
                                  <a:ea typeface="Cambria Math" panose="02040503050406030204" pitchFamily="18" charset="0"/>
                                </a:rPr>
                                <m:t>𝑡</m:t>
                              </m:r>
                            </m:num>
                            <m:den>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𝑡</m:t>
                                  </m:r>
                                </m:e>
                                <m:sub>
                                  <m:r>
                                    <m:rPr>
                                      <m:sty m:val="p"/>
                                    </m:rPr>
                                    <a:rPr lang="cs-CZ" sz="1700" i="1">
                                      <a:latin typeface="Cambria Math" panose="02040503050406030204" pitchFamily="18" charset="0"/>
                                      <a:ea typeface="Cambria Math" panose="02040503050406030204" pitchFamily="18" charset="0"/>
                                    </a:rPr>
                                    <m:t>max</m:t>
                                  </m:r>
                                </m:sub>
                              </m:sSub>
                            </m:den>
                          </m:f>
                          <m:r>
                            <a:rPr lang="cs-CZ" sz="1700" i="0">
                              <a:latin typeface="Cambria Math" panose="02040503050406030204" pitchFamily="18" charset="0"/>
                              <a:ea typeface="Cambria Math" panose="02040503050406030204" pitchFamily="18" charset="0"/>
                            </a:rPr>
                            <m:t> </m:t>
                          </m:r>
                        </m:e>
                      </m:d>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5" name="Obdélník 24">
                <a:extLst>
                  <a:ext uri="{FF2B5EF4-FFF2-40B4-BE49-F238E27FC236}">
                    <a16:creationId xmlns:a16="http://schemas.microsoft.com/office/drawing/2014/main" id="{17934F6A-D8D8-416D-9F0F-1BA5D9B5B1FC}"/>
                  </a:ext>
                </a:extLst>
              </p:cNvPr>
              <p:cNvSpPr>
                <a:spLocks noRot="1" noChangeAspect="1" noMove="1" noResize="1" noEditPoints="1" noAdjustHandles="1" noChangeArrowheads="1" noChangeShapeType="1" noTextEdit="1"/>
              </p:cNvSpPr>
              <p:nvPr/>
            </p:nvSpPr>
            <p:spPr>
              <a:xfrm>
                <a:off x="6992565" y="5348461"/>
                <a:ext cx="1709442" cy="674415"/>
              </a:xfrm>
              <a:prstGeom prst="rect">
                <a:avLst/>
              </a:prstGeom>
              <a:blipFill>
                <a:blip r:embed="rId8"/>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Obdélník 25">
                <a:extLst>
                  <a:ext uri="{FF2B5EF4-FFF2-40B4-BE49-F238E27FC236}">
                    <a16:creationId xmlns:a16="http://schemas.microsoft.com/office/drawing/2014/main" id="{7D8C62BF-15C4-49BF-B79A-02CA34F3D807}"/>
                  </a:ext>
                </a:extLst>
              </p:cNvPr>
              <p:cNvSpPr/>
              <p:nvPr/>
            </p:nvSpPr>
            <p:spPr>
              <a:xfrm>
                <a:off x="1941532" y="5440838"/>
                <a:ext cx="2810385"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a:latin typeface="Cambria Math" panose="02040503050406030204" pitchFamily="18" charset="0"/>
                          <a:ea typeface="Cambria Math" panose="02040503050406030204" pitchFamily="18" charset="0"/>
                        </a:rPr>
                        <m:t>1</m:t>
                      </m:r>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𝑚</m:t>
                          </m:r>
                        </m:e>
                        <m:sub>
                          <m:r>
                            <m:rPr>
                              <m:sty m:val="p"/>
                            </m:rPr>
                            <a:rPr lang="cs-CZ" sz="1700" i="1">
                              <a:latin typeface="Cambria Math" panose="02040503050406030204" pitchFamily="18" charset="0"/>
                              <a:ea typeface="Cambria Math" panose="02040503050406030204" pitchFamily="18" charset="0"/>
                            </a:rPr>
                            <m:t>min</m:t>
                          </m:r>
                        </m:sub>
                      </m:sSub>
                      <m:r>
                        <a:rPr lang="cs-CZ" sz="1700" i="0">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𝑚</m:t>
                      </m:r>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𝑚</m:t>
                          </m:r>
                        </m:e>
                        <m:sub>
                          <m:r>
                            <m:rPr>
                              <m:sty m:val="p"/>
                            </m:rPr>
                            <a:rPr lang="cs-CZ" sz="1700" i="1">
                              <a:latin typeface="Cambria Math" panose="02040503050406030204" pitchFamily="18" charset="0"/>
                              <a:ea typeface="Cambria Math" panose="02040503050406030204" pitchFamily="18" charset="0"/>
                            </a:rPr>
                            <m:t>max</m:t>
                          </m:r>
                        </m:sub>
                      </m:sSub>
                      <m:r>
                        <a:rPr lang="cs-CZ" sz="1700" i="0">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𝑛</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6" name="Obdélník 25">
                <a:extLst>
                  <a:ext uri="{FF2B5EF4-FFF2-40B4-BE49-F238E27FC236}">
                    <a16:creationId xmlns:a16="http://schemas.microsoft.com/office/drawing/2014/main" id="{7D8C62BF-15C4-49BF-B79A-02CA34F3D807}"/>
                  </a:ext>
                </a:extLst>
              </p:cNvPr>
              <p:cNvSpPr>
                <a:spLocks noRot="1" noChangeAspect="1" noMove="1" noResize="1" noEditPoints="1" noAdjustHandles="1" noChangeArrowheads="1" noChangeShapeType="1" noTextEdit="1"/>
              </p:cNvSpPr>
              <p:nvPr/>
            </p:nvSpPr>
            <p:spPr>
              <a:xfrm>
                <a:off x="1941532" y="5440838"/>
                <a:ext cx="2810385" cy="353943"/>
              </a:xfrm>
              <a:prstGeom prst="rect">
                <a:avLst/>
              </a:prstGeom>
              <a:blipFill>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EFD89A62-2F63-4E73-BDFF-D19938BC83E1}"/>
                  </a:ext>
                </a:extLst>
              </p:cNvPr>
              <p:cNvSpPr/>
              <p:nvPr/>
            </p:nvSpPr>
            <p:spPr>
              <a:xfrm>
                <a:off x="6876705" y="4161781"/>
                <a:ext cx="116781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cs-CZ" sz="1700" i="1" smtClean="0">
                              <a:latin typeface="Cambria Math" panose="02040503050406030204" pitchFamily="18" charset="0"/>
                              <a:ea typeface="Cambria Math" panose="02040503050406030204" pitchFamily="18" charset="0"/>
                            </a:rPr>
                          </m:ctrlPr>
                        </m:dPr>
                        <m:e>
                          <m:r>
                            <a:rPr lang="cs-CZ" sz="1700" b="0" i="1" smtClean="0">
                              <a:latin typeface="Cambria Math" panose="02040503050406030204" pitchFamily="18" charset="0"/>
                              <a:ea typeface="Cambria Math" panose="02040503050406030204" pitchFamily="18" charset="0"/>
                            </a:rPr>
                            <m:t>𝑥</m:t>
                          </m:r>
                        </m:e>
                      </m:d>
                      <m:r>
                        <a:rPr lang="cs-CZ" sz="1700" b="0" i="1" smtClean="0">
                          <a:latin typeface="Cambria Math" panose="02040503050406030204" pitchFamily="18" charset="0"/>
                          <a:ea typeface="Cambria Math" panose="02040503050406030204" pitchFamily="18" charset="0"/>
                        </a:rPr>
                        <m:t> </m:t>
                      </m:r>
                      <m:r>
                        <m:rPr>
                          <m:sty m:val="p"/>
                        </m:rPr>
                        <a:rPr lang="cs-CZ" sz="1700" b="0" i="0" smtClean="0">
                          <a:latin typeface="Cambria Math" panose="02040503050406030204" pitchFamily="18" charset="0"/>
                          <a:ea typeface="Cambria Math" panose="02040503050406030204" pitchFamily="18" charset="0"/>
                        </a:rPr>
                        <m:t>ceiling</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5" name="Obdélník 14">
                <a:extLst>
                  <a:ext uri="{FF2B5EF4-FFF2-40B4-BE49-F238E27FC236}">
                    <a16:creationId xmlns:a16="http://schemas.microsoft.com/office/drawing/2014/main" id="{EFD89A62-2F63-4E73-BDFF-D19938BC83E1}"/>
                  </a:ext>
                </a:extLst>
              </p:cNvPr>
              <p:cNvSpPr>
                <a:spLocks noRot="1" noChangeAspect="1" noMove="1" noResize="1" noEditPoints="1" noAdjustHandles="1" noChangeArrowheads="1" noChangeShapeType="1" noTextEdit="1"/>
              </p:cNvSpPr>
              <p:nvPr/>
            </p:nvSpPr>
            <p:spPr>
              <a:xfrm>
                <a:off x="6876705" y="4161781"/>
                <a:ext cx="1167819" cy="353943"/>
              </a:xfrm>
              <a:prstGeom prst="rect">
                <a:avLst/>
              </a:prstGeom>
              <a:blipFill>
                <a:blip r:embed="rId10"/>
                <a:stretch>
                  <a:fillRect b="-120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DC1583E4-F5B9-4B84-9294-F77661F90634}"/>
                  </a:ext>
                </a:extLst>
              </p:cNvPr>
              <p:cNvSpPr/>
              <p:nvPr/>
            </p:nvSpPr>
            <p:spPr>
              <a:xfrm>
                <a:off x="6876705" y="4568235"/>
                <a:ext cx="1001108"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cs-CZ" sz="1700" i="1" smtClean="0">
                              <a:latin typeface="Cambria Math" panose="02040503050406030204" pitchFamily="18" charset="0"/>
                              <a:ea typeface="Cambria Math" panose="02040503050406030204" pitchFamily="18" charset="0"/>
                            </a:rPr>
                          </m:ctrlPr>
                        </m:dPr>
                        <m:e>
                          <m:r>
                            <a:rPr lang="cs-CZ" sz="1700" b="0" i="1" smtClean="0">
                              <a:latin typeface="Cambria Math" panose="02040503050406030204" pitchFamily="18" charset="0"/>
                              <a:ea typeface="Cambria Math" panose="02040503050406030204" pitchFamily="18" charset="0"/>
                            </a:rPr>
                            <m:t>𝑥</m:t>
                          </m:r>
                        </m:e>
                      </m:d>
                      <m:r>
                        <a:rPr lang="cs-CZ" sz="1700" b="0" i="1" smtClean="0">
                          <a:latin typeface="Cambria Math" panose="02040503050406030204" pitchFamily="18" charset="0"/>
                          <a:ea typeface="Cambria Math" panose="02040503050406030204" pitchFamily="18" charset="0"/>
                        </a:rPr>
                        <m:t> </m:t>
                      </m:r>
                      <m:r>
                        <m:rPr>
                          <m:sty m:val="p"/>
                        </m:rPr>
                        <a:rPr lang="cs-CZ" sz="1700" b="0" i="0" smtClean="0">
                          <a:latin typeface="Cambria Math" panose="02040503050406030204" pitchFamily="18" charset="0"/>
                          <a:ea typeface="Cambria Math" panose="02040503050406030204" pitchFamily="18" charset="0"/>
                        </a:rPr>
                        <m:t>floor</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6" name="Obdélník 15">
                <a:extLst>
                  <a:ext uri="{FF2B5EF4-FFF2-40B4-BE49-F238E27FC236}">
                    <a16:creationId xmlns:a16="http://schemas.microsoft.com/office/drawing/2014/main" id="{DC1583E4-F5B9-4B84-9294-F77661F90634}"/>
                  </a:ext>
                </a:extLst>
              </p:cNvPr>
              <p:cNvSpPr>
                <a:spLocks noRot="1" noChangeAspect="1" noMove="1" noResize="1" noEditPoints="1" noAdjustHandles="1" noChangeArrowheads="1" noChangeShapeType="1" noTextEdit="1"/>
              </p:cNvSpPr>
              <p:nvPr/>
            </p:nvSpPr>
            <p:spPr>
              <a:xfrm>
                <a:off x="6876705" y="4568235"/>
                <a:ext cx="1001108" cy="353943"/>
              </a:xfrm>
              <a:prstGeom prst="rect">
                <a:avLst/>
              </a:prstGeom>
              <a:blipFill>
                <a:blip r:embed="rId11"/>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51829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0809635" cy="3232364"/>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Minimization of a number of workplaces</a:t>
            </a:r>
          </a:p>
          <a:p>
            <a:pPr marL="896400" lvl="1" indent="-284400">
              <a:lnSpc>
                <a:spcPct val="110000"/>
              </a:lnSpc>
            </a:pPr>
            <a:r>
              <a:rPr lang="en-US" dirty="0"/>
              <a:t>Example</a:t>
            </a:r>
          </a:p>
          <a:p>
            <a:pPr marL="1278000" lvl="1" indent="-284400">
              <a:lnSpc>
                <a:spcPct val="110000"/>
              </a:lnSpc>
            </a:pPr>
            <a:r>
              <a:rPr lang="en-US" dirty="0"/>
              <a:t>The company wants to schedule a product on the line, the production consists of 6 operations with durations (in min): 2,4,6,3,5,3. There are no technological interdependencies between the operations, </a:t>
            </a:r>
            <a:br>
              <a:rPr lang="en-US" dirty="0"/>
            </a:br>
            <a:r>
              <a:rPr lang="en-US" dirty="0"/>
              <a:t>i.e. no precedence relation is defined. The takt time is set to 8 min.</a:t>
            </a:r>
          </a:p>
          <a:p>
            <a:pPr marL="1656000" lvl="1" indent="-284400">
              <a:lnSpc>
                <a:spcPct val="110000"/>
              </a:lnSpc>
              <a:buAutoNum type="alphaLcParenR"/>
            </a:pPr>
            <a:r>
              <a:rPr lang="en-US" dirty="0"/>
              <a:t>What is a product workload? </a:t>
            </a:r>
          </a:p>
          <a:p>
            <a:pPr marL="1656000" lvl="1" indent="-284400">
              <a:lnSpc>
                <a:spcPct val="110000"/>
              </a:lnSpc>
              <a:buAutoNum type="alphaLcParenR"/>
            </a:pPr>
            <a:r>
              <a:rPr lang="en-US" dirty="0"/>
              <a:t>Determine minimal and maximal number of workplaces on production line and find any feasible schedule.</a:t>
            </a:r>
          </a:p>
          <a:p>
            <a:pPr marL="1656000" lvl="1" indent="-284400">
              <a:lnSpc>
                <a:spcPct val="110000"/>
              </a:lnSpc>
              <a:buAutoNum type="alphaLcParenR"/>
            </a:pPr>
            <a:r>
              <a:rPr lang="en-US" dirty="0"/>
              <a:t>For found schedule, determine a number of idle minutes on the whole production line and calculate its efficiency.</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544847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000971" cy="4605770"/>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Minimization of takt time   </a:t>
                </a:r>
              </a:p>
              <a:p>
                <a:pPr marL="896400" lvl="1" indent="-284400">
                  <a:lnSpc>
                    <a:spcPct val="110000"/>
                  </a:lnSpc>
                </a:pPr>
                <a:r>
                  <a:rPr lang="en-US" dirty="0"/>
                  <a:t>Generally:</a:t>
                </a:r>
              </a:p>
              <a:p>
                <a:pPr marL="896400" lvl="1" indent="-284400">
                  <a:lnSpc>
                    <a:spcPct val="110000"/>
                  </a:lnSpc>
                </a:pPr>
                <a:r>
                  <a:rPr lang="en-US" dirty="0"/>
                  <a:t>For            :</a:t>
                </a:r>
              </a:p>
              <a:p>
                <a:pPr marL="896400" lvl="1" indent="-284400">
                  <a:lnSpc>
                    <a:spcPct val="110000"/>
                  </a:lnSpc>
                </a:pPr>
                <a:endParaRPr lang="en-US" dirty="0"/>
              </a:p>
              <a:p>
                <a:pPr marL="896400" lvl="1" indent="-284400">
                  <a:lnSpc>
                    <a:spcPct val="110000"/>
                  </a:lnSpc>
                </a:pPr>
                <a:endParaRPr lang="en-US" dirty="0"/>
              </a:p>
              <a:p>
                <a:pPr marL="896400" lvl="1" indent="-284400">
                  <a:lnSpc>
                    <a:spcPct val="110000"/>
                  </a:lnSpc>
                </a:pPr>
                <a:endParaRPr lang="en-US" dirty="0"/>
              </a:p>
              <a:p>
                <a:pPr marL="896400" lvl="1" indent="-284400">
                  <a:lnSpc>
                    <a:spcPct val="110000"/>
                  </a:lnSpc>
                </a:pPr>
                <a:r>
                  <a:rPr lang="en-US" dirty="0"/>
                  <a:t>For             :</a:t>
                </a:r>
              </a:p>
              <a:p>
                <a:pPr marL="896400" lvl="1" indent="-284400">
                  <a:lnSpc>
                    <a:spcPct val="110000"/>
                  </a:lnSpc>
                </a:pPr>
                <a:endParaRPr lang="en-US" dirty="0"/>
              </a:p>
              <a:p>
                <a:pPr marL="896400" lvl="1" indent="-284400">
                  <a:lnSpc>
                    <a:spcPct val="110000"/>
                  </a:lnSpc>
                </a:pPr>
                <a:endParaRPr lang="en-US" dirty="0"/>
              </a:p>
              <a:p>
                <a:pPr marL="896400" lvl="1" indent="-284400">
                  <a:lnSpc>
                    <a:spcPct val="110000"/>
                  </a:lnSpc>
                </a:pPr>
                <a:r>
                  <a:rPr lang="en-US" dirty="0"/>
                  <a:t>For </a:t>
                </a:r>
                <a14:m>
                  <m:oMath xmlns:m="http://schemas.openxmlformats.org/officeDocument/2006/math">
                    <m:r>
                      <a:rPr lang="en-US" sz="1700" b="0" i="0" smtClean="0">
                        <a:latin typeface="Cambria Math" panose="02040503050406030204" pitchFamily="18" charset="0"/>
                      </a:rPr>
                      <m:t>1&lt;</m:t>
                    </m:r>
                    <m:r>
                      <a:rPr lang="en-US" sz="1700" b="0" i="1" smtClean="0">
                        <a:latin typeface="Cambria Math" panose="02040503050406030204" pitchFamily="18" charset="0"/>
                      </a:rPr>
                      <m:t>𝑚</m:t>
                    </m:r>
                    <m:r>
                      <a:rPr lang="en-US" sz="1700" b="0" i="1" smtClean="0">
                        <a:latin typeface="Cambria Math" panose="02040503050406030204" pitchFamily="18" charset="0"/>
                      </a:rPr>
                      <m:t>&lt;</m:t>
                    </m:r>
                    <m:r>
                      <a:rPr lang="en-US" sz="1700" b="0" i="1" smtClean="0">
                        <a:latin typeface="Cambria Math" panose="02040503050406030204" pitchFamily="18" charset="0"/>
                      </a:rPr>
                      <m:t>𝑛</m:t>
                    </m:r>
                  </m:oMath>
                </a14:m>
                <a:r>
                  <a:rPr lang="en-US" dirty="0"/>
                  <a:t>:</a:t>
                </a:r>
              </a:p>
              <a:p>
                <a:pPr marL="1278000" lvl="1" indent="-284400">
                  <a:lnSpc>
                    <a:spcPct val="110000"/>
                  </a:lnSpc>
                </a:pPr>
                <a:r>
                  <a:rPr lang="en-US" dirty="0"/>
                  <a:t>Theoretically achievable minimum takt time:</a:t>
                </a:r>
              </a:p>
              <a:p>
                <a:pPr marL="8964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8" y="1647546"/>
                <a:ext cx="11000971" cy="4605770"/>
              </a:xfrm>
              <a:blipFill>
                <a:blip r:embed="rId2"/>
                <a:stretch>
                  <a:fillRect l="-222" t="-265"/>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A6713FD1-E8B6-45EA-BC0F-0644B07108DD}"/>
                  </a:ext>
                </a:extLst>
              </p:cNvPr>
              <p:cNvSpPr/>
              <p:nvPr/>
            </p:nvSpPr>
            <p:spPr>
              <a:xfrm>
                <a:off x="1722448" y="2293908"/>
                <a:ext cx="824008"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ea typeface="Cambria Math" panose="02040503050406030204" pitchFamily="18" charset="0"/>
                        </a:rPr>
                        <m:t>𝑚</m:t>
                      </m:r>
                      <m:r>
                        <a:rPr lang="cs-CZ" sz="1700" b="0" i="0" smtClean="0">
                          <a:latin typeface="Cambria Math" panose="02040503050406030204" pitchFamily="18" charset="0"/>
                          <a:ea typeface="Cambria Math" panose="02040503050406030204" pitchFamily="18" charset="0"/>
                        </a:rPr>
                        <m:t>=</m:t>
                      </m:r>
                      <m:r>
                        <a:rPr lang="cs-CZ" sz="1700" b="0" i="1" smtClean="0">
                          <a:latin typeface="Cambria Math" panose="02040503050406030204" pitchFamily="18" charset="0"/>
                          <a:ea typeface="Cambria Math" panose="02040503050406030204" pitchFamily="18" charset="0"/>
                        </a:rPr>
                        <m:t>1</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0" name="Obdélník 19">
                <a:extLst>
                  <a:ext uri="{FF2B5EF4-FFF2-40B4-BE49-F238E27FC236}">
                    <a16:creationId xmlns:a16="http://schemas.microsoft.com/office/drawing/2014/main" id="{A6713FD1-E8B6-45EA-BC0F-0644B07108DD}"/>
                  </a:ext>
                </a:extLst>
              </p:cNvPr>
              <p:cNvSpPr>
                <a:spLocks noRot="1" noChangeAspect="1" noMove="1" noResize="1" noEditPoints="1" noAdjustHandles="1" noChangeArrowheads="1" noChangeShapeType="1" noTextEdit="1"/>
              </p:cNvSpPr>
              <p:nvPr/>
            </p:nvSpPr>
            <p:spPr>
              <a:xfrm>
                <a:off x="1722448" y="2293908"/>
                <a:ext cx="824008" cy="35394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Obdélník 21">
                <a:extLst>
                  <a:ext uri="{FF2B5EF4-FFF2-40B4-BE49-F238E27FC236}">
                    <a16:creationId xmlns:a16="http://schemas.microsoft.com/office/drawing/2014/main" id="{ABF80994-9C80-4BFC-835B-CA7325E9E7AA}"/>
                  </a:ext>
                </a:extLst>
              </p:cNvPr>
              <p:cNvSpPr/>
              <p:nvPr/>
            </p:nvSpPr>
            <p:spPr>
              <a:xfrm>
                <a:off x="1726440" y="3617209"/>
                <a:ext cx="83253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ea typeface="Cambria Math" panose="02040503050406030204" pitchFamily="18" charset="0"/>
                        </a:rPr>
                        <m:t>𝑚</m:t>
                      </m:r>
                      <m:r>
                        <a:rPr lang="cs-CZ" sz="1700" b="0" i="0" smtClean="0">
                          <a:latin typeface="Cambria Math" panose="02040503050406030204" pitchFamily="18" charset="0"/>
                          <a:ea typeface="Cambria Math" panose="02040503050406030204" pitchFamily="18" charset="0"/>
                        </a:rPr>
                        <m:t>=</m:t>
                      </m:r>
                      <m:r>
                        <a:rPr lang="cs-CZ" sz="1700" b="0" i="1" smtClean="0">
                          <a:latin typeface="Cambria Math" panose="02040503050406030204" pitchFamily="18" charset="0"/>
                          <a:ea typeface="Cambria Math" panose="02040503050406030204" pitchFamily="18" charset="0"/>
                        </a:rPr>
                        <m:t>𝑛</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2" name="Obdélník 21">
                <a:extLst>
                  <a:ext uri="{FF2B5EF4-FFF2-40B4-BE49-F238E27FC236}">
                    <a16:creationId xmlns:a16="http://schemas.microsoft.com/office/drawing/2014/main" id="{ABF80994-9C80-4BFC-835B-CA7325E9E7AA}"/>
                  </a:ext>
                </a:extLst>
              </p:cNvPr>
              <p:cNvSpPr>
                <a:spLocks noRot="1" noChangeAspect="1" noMove="1" noResize="1" noEditPoints="1" noAdjustHandles="1" noChangeArrowheads="1" noChangeShapeType="1" noTextEdit="1"/>
              </p:cNvSpPr>
              <p:nvPr/>
            </p:nvSpPr>
            <p:spPr>
              <a:xfrm>
                <a:off x="1726440" y="3617209"/>
                <a:ext cx="832536" cy="353943"/>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7B18B723-D16D-4177-AD95-54EE34D0C7E9}"/>
                  </a:ext>
                </a:extLst>
              </p:cNvPr>
              <p:cNvSpPr/>
              <p:nvPr/>
            </p:nvSpPr>
            <p:spPr>
              <a:xfrm>
                <a:off x="2478403" y="1968225"/>
                <a:ext cx="1168397"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smtClean="0">
                          <a:latin typeface="Cambria Math" panose="02040503050406030204" pitchFamily="18" charset="0"/>
                        </a:rPr>
                        <m:t>1</m:t>
                      </m:r>
                      <m:r>
                        <a:rPr lang="cs-CZ" sz="1700" i="0" smtClean="0">
                          <a:latin typeface="Cambria Math" panose="02040503050406030204" pitchFamily="18" charset="0"/>
                        </a:rPr>
                        <m:t>≤</m:t>
                      </m:r>
                      <m:r>
                        <a:rPr lang="cs-CZ" sz="1700" b="0" i="1" smtClean="0">
                          <a:latin typeface="Cambria Math" panose="02040503050406030204" pitchFamily="18" charset="0"/>
                        </a:rPr>
                        <m:t>𝑐</m:t>
                      </m:r>
                      <m:r>
                        <a:rPr lang="cs-CZ" sz="1700" i="0">
                          <a:latin typeface="Cambria Math" panose="02040503050406030204" pitchFamily="18" charset="0"/>
                        </a:rPr>
                        <m:t>≤</m:t>
                      </m:r>
                      <m:r>
                        <a:rPr lang="cs-CZ" sz="1700" b="0" i="1" smtClean="0">
                          <a:latin typeface="Cambria Math" panose="02040503050406030204" pitchFamily="18" charset="0"/>
                        </a:rPr>
                        <m:t>𝑡</m:t>
                      </m:r>
                      <m:r>
                        <a:rPr lang="cs-CZ" sz="1700" b="0" i="1" smtClean="0">
                          <a:latin typeface="Cambria Math" panose="02040503050406030204" pitchFamily="18" charset="0"/>
                        </a:rPr>
                        <m:t>.</m:t>
                      </m:r>
                    </m:oMath>
                  </m:oMathPara>
                </a14:m>
                <a:endParaRPr lang="cs-CZ" sz="1700" dirty="0"/>
              </a:p>
            </p:txBody>
          </p:sp>
        </mc:Choice>
        <mc:Fallback xmlns="">
          <p:sp>
            <p:nvSpPr>
              <p:cNvPr id="15" name="Obdélník 14">
                <a:extLst>
                  <a:ext uri="{FF2B5EF4-FFF2-40B4-BE49-F238E27FC236}">
                    <a16:creationId xmlns:a16="http://schemas.microsoft.com/office/drawing/2014/main" id="{7B18B723-D16D-4177-AD95-54EE34D0C7E9}"/>
                  </a:ext>
                </a:extLst>
              </p:cNvPr>
              <p:cNvSpPr>
                <a:spLocks noRot="1" noChangeAspect="1" noMove="1" noResize="1" noEditPoints="1" noAdjustHandles="1" noChangeArrowheads="1" noChangeShapeType="1" noTextEdit="1"/>
              </p:cNvSpPr>
              <p:nvPr/>
            </p:nvSpPr>
            <p:spPr>
              <a:xfrm>
                <a:off x="2478403" y="1968225"/>
                <a:ext cx="1168397" cy="35394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C3F0D1B2-E2B2-4D27-8038-69D5DC17FBDF}"/>
                  </a:ext>
                </a:extLst>
              </p:cNvPr>
              <p:cNvSpPr/>
              <p:nvPr/>
            </p:nvSpPr>
            <p:spPr>
              <a:xfrm>
                <a:off x="7004963" y="3915644"/>
                <a:ext cx="1294585" cy="615553"/>
              </a:xfrm>
              <a:prstGeom prst="rect">
                <a:avLst/>
              </a:prstGeom>
              <a:ln>
                <a:solidFill>
                  <a:schemeClr val="tx1"/>
                </a:solidFill>
              </a:ln>
            </p:spPr>
            <p:txBody>
              <a:bodyPr wrap="none">
                <a:spAutoFit/>
              </a:bodyPr>
              <a:lstStyle/>
              <a:p>
                <a:pPr/>
                <a14:m>
                  <m:oMathPara xmlns:m="http://schemas.openxmlformats.org/officeDocument/2006/math">
                    <m:oMathParaPr>
                      <m:jc m:val="left"/>
                    </m:oMathParaPr>
                    <m:oMath xmlns:m="http://schemas.openxmlformats.org/officeDocument/2006/math">
                      <m:r>
                        <a:rPr lang="cs-CZ" sz="1700" b="0" i="1" smtClean="0">
                          <a:latin typeface="Cambria Math" panose="02040503050406030204" pitchFamily="18" charset="0"/>
                        </a:rPr>
                        <m:t>𝑐</m:t>
                      </m:r>
                      <m:r>
                        <a:rPr lang="cs-CZ" sz="1700" b="0" i="0" smtClean="0">
                          <a:latin typeface="Cambria Math" panose="02040503050406030204" pitchFamily="18" charset="0"/>
                        </a:rPr>
                        <m:t>=</m:t>
                      </m:r>
                      <m:r>
                        <a:rPr lang="cs-CZ" sz="1700" b="0" i="1" smtClean="0">
                          <a:latin typeface="Cambria Math" panose="02040503050406030204" pitchFamily="18" charset="0"/>
                        </a:rPr>
                        <m:t>1</m:t>
                      </m:r>
                    </m:oMath>
                  </m:oMathPara>
                </a14:m>
                <a:endParaRPr lang="cs-CZ" sz="1700" b="0" dirty="0"/>
              </a:p>
              <a:p>
                <a:pPr/>
                <a14:m>
                  <m:oMathPara xmlns:m="http://schemas.openxmlformats.org/officeDocument/2006/math">
                    <m:oMathParaPr>
                      <m:jc m:val="left"/>
                    </m:oMathParaPr>
                    <m:oMath xmlns:m="http://schemas.openxmlformats.org/officeDocument/2006/math">
                      <m:r>
                        <a:rPr lang="cs-CZ" sz="1700" i="1">
                          <a:latin typeface="Cambria Math" panose="02040503050406030204" pitchFamily="18" charset="0"/>
                        </a:rPr>
                        <m:t>𝐸</m:t>
                      </m:r>
                      <m:r>
                        <a:rPr lang="cs-CZ" sz="1700">
                          <a:latin typeface="Cambria Math" panose="02040503050406030204" pitchFamily="18" charset="0"/>
                        </a:rPr>
                        <m:t>=</m:t>
                      </m:r>
                      <m:r>
                        <a:rPr lang="cs-CZ" sz="1700" i="1">
                          <a:latin typeface="Cambria Math" panose="02040503050406030204" pitchFamily="18" charset="0"/>
                        </a:rPr>
                        <m:t>100 %</m:t>
                      </m:r>
                    </m:oMath>
                  </m:oMathPara>
                </a14:m>
                <a:endParaRPr lang="cs-CZ" sz="1700" i="1" dirty="0">
                  <a:latin typeface="Cambria Math" panose="02040503050406030204" pitchFamily="18" charset="0"/>
                </a:endParaRPr>
              </a:p>
            </p:txBody>
          </p:sp>
        </mc:Choice>
        <mc:Fallback xmlns="">
          <p:sp>
            <p:nvSpPr>
              <p:cNvPr id="16" name="Obdélník 15">
                <a:extLst>
                  <a:ext uri="{FF2B5EF4-FFF2-40B4-BE49-F238E27FC236}">
                    <a16:creationId xmlns:a16="http://schemas.microsoft.com/office/drawing/2014/main" id="{C3F0D1B2-E2B2-4D27-8038-69D5DC17FBDF}"/>
                  </a:ext>
                </a:extLst>
              </p:cNvPr>
              <p:cNvSpPr>
                <a:spLocks noRot="1" noChangeAspect="1" noMove="1" noResize="1" noEditPoints="1" noAdjustHandles="1" noChangeArrowheads="1" noChangeShapeType="1" noTextEdit="1"/>
              </p:cNvSpPr>
              <p:nvPr/>
            </p:nvSpPr>
            <p:spPr>
              <a:xfrm>
                <a:off x="7004963" y="3915644"/>
                <a:ext cx="1294585" cy="615553"/>
              </a:xfrm>
              <a:prstGeom prst="rect">
                <a:avLst/>
              </a:prstGeom>
              <a:blipFill>
                <a:blip r:embed="rId6"/>
                <a:stretch>
                  <a:fillRect/>
                </a:stretch>
              </a:blipFill>
              <a:ln>
                <a:solidFill>
                  <a:schemeClr val="tx1"/>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44B518D3-C0FF-451E-9B53-AB866F2E45D2}"/>
                  </a:ext>
                </a:extLst>
              </p:cNvPr>
              <p:cNvSpPr/>
              <p:nvPr/>
            </p:nvSpPr>
            <p:spPr>
              <a:xfrm>
                <a:off x="1941532" y="4046451"/>
                <a:ext cx="3917634" cy="353943"/>
              </a:xfrm>
              <a:prstGeom prst="rect">
                <a:avLst/>
              </a:prstGeom>
              <a:ln>
                <a:solidFill>
                  <a:sysClr val="windowText" lastClr="000000"/>
                </a:solidFill>
              </a:ln>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cs-CZ" sz="1700" b="0" i="0" smtClean="0">
                          <a:latin typeface="Cambria Math" panose="02040503050406030204" pitchFamily="18" charset="0"/>
                          <a:ea typeface="Cambria Math" panose="02040503050406030204" pitchFamily="18" charset="0"/>
                        </a:rPr>
                        <m:t>if</m:t>
                      </m:r>
                      <m:r>
                        <a:rPr lang="cs-CZ" sz="1700" b="0" i="0" smtClean="0">
                          <a:latin typeface="Cambria Math" panose="02040503050406030204" pitchFamily="18" charset="0"/>
                          <a:ea typeface="Cambria Math" panose="02040503050406030204" pitchFamily="18" charset="0"/>
                        </a:rPr>
                        <m:t>  </m:t>
                      </m:r>
                      <m:sSub>
                        <m:sSubPr>
                          <m:ctrlPr>
                            <a:rPr lang="cs-CZ" sz="1700" i="1">
                              <a:latin typeface="Cambria Math" panose="02040503050406030204" pitchFamily="18" charset="0"/>
                              <a:ea typeface="Cambria Math" panose="02040503050406030204" pitchFamily="18" charset="0"/>
                            </a:rPr>
                          </m:ctrlPr>
                        </m:sSubPr>
                        <m:e>
                          <m:r>
                            <a:rPr lang="cs-CZ" sz="1700" b="0" i="1" smtClean="0">
                              <a:latin typeface="Cambria Math" panose="02040503050406030204" pitchFamily="18" charset="0"/>
                              <a:ea typeface="Cambria Math" panose="02040503050406030204" pitchFamily="18" charset="0"/>
                            </a:rPr>
                            <m:t>𝑡</m:t>
                          </m:r>
                        </m:e>
                        <m:sub>
                          <m:r>
                            <a:rPr lang="cs-CZ" sz="1700" b="0" i="1" smtClean="0">
                              <a:latin typeface="Cambria Math" panose="02040503050406030204" pitchFamily="18" charset="0"/>
                              <a:ea typeface="Cambria Math" panose="02040503050406030204" pitchFamily="18" charset="0"/>
                            </a:rPr>
                            <m:t>𝑖</m:t>
                          </m:r>
                        </m:sub>
                      </m:sSub>
                      <m:r>
                        <a:rPr lang="cs-CZ" sz="1700" i="1">
                          <a:latin typeface="Cambria Math" panose="02040503050406030204" pitchFamily="18" charset="0"/>
                          <a:ea typeface="Cambria Math" panose="02040503050406030204" pitchFamily="18" charset="0"/>
                        </a:rPr>
                        <m:t>=</m:t>
                      </m:r>
                      <m:r>
                        <a:rPr lang="cs-CZ" sz="1700" b="0" i="1" smtClean="0">
                          <a:latin typeface="Cambria Math" panose="02040503050406030204" pitchFamily="18" charset="0"/>
                          <a:ea typeface="Cambria Math" panose="02040503050406030204" pitchFamily="18" charset="0"/>
                        </a:rPr>
                        <m:t>1 </m:t>
                      </m:r>
                      <m:r>
                        <m:rPr>
                          <m:nor/>
                        </m:rPr>
                        <a:rPr lang="cs-CZ" sz="1700" b="0" i="0" smtClean="0">
                          <a:latin typeface="Cambria Math" panose="02040503050406030204" pitchFamily="18" charset="0"/>
                          <a:ea typeface="Cambria Math" panose="02040503050406030204" pitchFamily="18" charset="0"/>
                        </a:rPr>
                        <m:t>for</m:t>
                      </m:r>
                      <m:r>
                        <m:rPr>
                          <m:nor/>
                        </m:rPr>
                        <a:rPr lang="cs-CZ" sz="1700" b="0" i="0" smtClean="0">
                          <a:latin typeface="Cambria Math" panose="02040503050406030204" pitchFamily="18" charset="0"/>
                          <a:ea typeface="Cambria Math" panose="02040503050406030204" pitchFamily="18" charset="0"/>
                        </a:rPr>
                        <m:t> </m:t>
                      </m:r>
                      <m:r>
                        <m:rPr>
                          <m:nor/>
                        </m:rPr>
                        <a:rPr lang="cs-CZ" sz="1700" b="0" i="0" smtClean="0">
                          <a:latin typeface="Cambria Math" panose="02040503050406030204" pitchFamily="18" charset="0"/>
                          <a:ea typeface="Cambria Math" panose="02040503050406030204" pitchFamily="18" charset="0"/>
                        </a:rPr>
                        <m:t>all</m:t>
                      </m:r>
                      <m:r>
                        <a:rPr lang="cs-CZ" sz="1700" b="0" i="1" smtClean="0">
                          <a:latin typeface="Cambria Math" panose="02040503050406030204" pitchFamily="18" charset="0"/>
                          <a:ea typeface="Cambria Math" panose="02040503050406030204" pitchFamily="18" charset="0"/>
                        </a:rPr>
                        <m:t> </m:t>
                      </m:r>
                      <m:r>
                        <a:rPr lang="cs-CZ" sz="1700" b="0" i="1" smtClean="0">
                          <a:latin typeface="Cambria Math" panose="02040503050406030204" pitchFamily="18" charset="0"/>
                          <a:ea typeface="Cambria Math" panose="02040503050406030204" pitchFamily="18" charset="0"/>
                        </a:rPr>
                        <m:t>𝑖</m:t>
                      </m:r>
                      <m:r>
                        <a:rPr lang="cs-CZ" sz="1700" b="0" i="1" smtClean="0">
                          <a:latin typeface="Cambria Math" panose="02040503050406030204" pitchFamily="18" charset="0"/>
                          <a:ea typeface="Cambria Math" panose="02040503050406030204" pitchFamily="18" charset="0"/>
                        </a:rPr>
                        <m:t>=1,2,…,</m:t>
                      </m:r>
                      <m:r>
                        <a:rPr lang="cs-CZ" sz="1700" b="0" i="1" smtClean="0">
                          <a:latin typeface="Cambria Math" panose="02040503050406030204" pitchFamily="18" charset="0"/>
                          <a:ea typeface="Cambria Math" panose="02040503050406030204" pitchFamily="18" charset="0"/>
                        </a:rPr>
                        <m:t>𝑛</m:t>
                      </m:r>
                    </m:oMath>
                  </m:oMathPara>
                </a14:m>
                <a:endParaRPr lang="cs-CZ" sz="1700" dirty="0">
                  <a:ea typeface="Cambria Math" panose="02040503050406030204" pitchFamily="18" charset="0"/>
                </a:endParaRPr>
              </a:p>
            </p:txBody>
          </p:sp>
        </mc:Choice>
        <mc:Fallback xmlns="">
          <p:sp>
            <p:nvSpPr>
              <p:cNvPr id="17" name="Obdélník 16">
                <a:extLst>
                  <a:ext uri="{FF2B5EF4-FFF2-40B4-BE49-F238E27FC236}">
                    <a16:creationId xmlns:a16="http://schemas.microsoft.com/office/drawing/2014/main" id="{44B518D3-C0FF-451E-9B53-AB866F2E45D2}"/>
                  </a:ext>
                </a:extLst>
              </p:cNvPr>
              <p:cNvSpPr>
                <a:spLocks noRot="1" noChangeAspect="1" noMove="1" noResize="1" noEditPoints="1" noAdjustHandles="1" noChangeArrowheads="1" noChangeShapeType="1" noTextEdit="1"/>
              </p:cNvSpPr>
              <p:nvPr/>
            </p:nvSpPr>
            <p:spPr>
              <a:xfrm>
                <a:off x="1941532" y="4046451"/>
                <a:ext cx="3917634" cy="353943"/>
              </a:xfrm>
              <a:prstGeom prst="rect">
                <a:avLst/>
              </a:prstGeom>
              <a:blipFill>
                <a:blip r:embed="rId7"/>
                <a:stretch>
                  <a:fillRect/>
                </a:stretch>
              </a:blipFill>
              <a:ln>
                <a:solidFill>
                  <a:sysClr val="windowText" lastClr="000000"/>
                </a:solidFill>
              </a:ln>
            </p:spPr>
            <p:txBody>
              <a:bodyPr/>
              <a:lstStyle/>
              <a:p>
                <a:r>
                  <a:rPr lang="cs-CZ">
                    <a:noFill/>
                  </a:rPr>
                  <a:t> </a:t>
                </a:r>
              </a:p>
            </p:txBody>
          </p:sp>
        </mc:Fallback>
      </mc:AlternateContent>
      <p:sp>
        <p:nvSpPr>
          <p:cNvPr id="18" name="Šipka: doprava 17">
            <a:extLst>
              <a:ext uri="{FF2B5EF4-FFF2-40B4-BE49-F238E27FC236}">
                <a16:creationId xmlns:a16="http://schemas.microsoft.com/office/drawing/2014/main" id="{F809A321-9C38-4983-A2EA-FBED882ED194}"/>
              </a:ext>
            </a:extLst>
          </p:cNvPr>
          <p:cNvSpPr/>
          <p:nvPr/>
        </p:nvSpPr>
        <p:spPr>
          <a:xfrm>
            <a:off x="6237178" y="4079742"/>
            <a:ext cx="381000" cy="287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mc:AlternateContent xmlns:mc="http://schemas.openxmlformats.org/markup-compatibility/2006" xmlns:a14="http://schemas.microsoft.com/office/drawing/2010/main">
        <mc:Choice Requires="a14">
          <p:sp>
            <p:nvSpPr>
              <p:cNvPr id="29" name="Obdélník 28">
                <a:extLst>
                  <a:ext uri="{FF2B5EF4-FFF2-40B4-BE49-F238E27FC236}">
                    <a16:creationId xmlns:a16="http://schemas.microsoft.com/office/drawing/2014/main" id="{CB3839CE-ECEF-4565-A1D8-0CC6D0B1155D}"/>
                  </a:ext>
                </a:extLst>
              </p:cNvPr>
              <p:cNvSpPr/>
              <p:nvPr/>
            </p:nvSpPr>
            <p:spPr>
              <a:xfrm>
                <a:off x="2040364" y="2781390"/>
                <a:ext cx="1294585" cy="615553"/>
              </a:xfrm>
              <a:prstGeom prst="rect">
                <a:avLst/>
              </a:prstGeom>
              <a:ln>
                <a:solidFill>
                  <a:schemeClr val="tx1"/>
                </a:solidFill>
              </a:ln>
            </p:spPr>
            <p:txBody>
              <a:bodyPr wrap="none">
                <a:spAutoFit/>
              </a:bodyPr>
              <a:lstStyle/>
              <a:p>
                <a:pPr/>
                <a14:m>
                  <m:oMathPara xmlns:m="http://schemas.openxmlformats.org/officeDocument/2006/math">
                    <m:oMathParaPr>
                      <m:jc m:val="left"/>
                    </m:oMathParaPr>
                    <m:oMath xmlns:m="http://schemas.openxmlformats.org/officeDocument/2006/math">
                      <m:r>
                        <a:rPr lang="cs-CZ" sz="1700" b="0" i="1" smtClean="0">
                          <a:latin typeface="Cambria Math" panose="02040503050406030204" pitchFamily="18" charset="0"/>
                        </a:rPr>
                        <m:t>𝑐</m:t>
                      </m:r>
                      <m:r>
                        <a:rPr lang="cs-CZ" sz="1700" b="0" i="0" smtClean="0">
                          <a:latin typeface="Cambria Math" panose="02040503050406030204" pitchFamily="18" charset="0"/>
                        </a:rPr>
                        <m:t>=</m:t>
                      </m:r>
                      <m:r>
                        <a:rPr lang="cs-CZ" sz="1700" b="0" i="1" smtClean="0">
                          <a:latin typeface="Cambria Math" panose="02040503050406030204" pitchFamily="18" charset="0"/>
                        </a:rPr>
                        <m:t>𝑡</m:t>
                      </m:r>
                    </m:oMath>
                  </m:oMathPara>
                </a14:m>
                <a:endParaRPr lang="cs-CZ" sz="1700" b="0" dirty="0"/>
              </a:p>
              <a:p>
                <a:pPr/>
                <a14:m>
                  <m:oMathPara xmlns:m="http://schemas.openxmlformats.org/officeDocument/2006/math">
                    <m:oMathParaPr>
                      <m:jc m:val="left"/>
                    </m:oMathParaPr>
                    <m:oMath xmlns:m="http://schemas.openxmlformats.org/officeDocument/2006/math">
                      <m:r>
                        <a:rPr lang="cs-CZ" sz="1700" i="1">
                          <a:latin typeface="Cambria Math" panose="02040503050406030204" pitchFamily="18" charset="0"/>
                        </a:rPr>
                        <m:t>𝐸</m:t>
                      </m:r>
                      <m:r>
                        <a:rPr lang="cs-CZ" sz="1700">
                          <a:latin typeface="Cambria Math" panose="02040503050406030204" pitchFamily="18" charset="0"/>
                        </a:rPr>
                        <m:t>=</m:t>
                      </m:r>
                      <m:r>
                        <a:rPr lang="cs-CZ" sz="1700" i="1">
                          <a:latin typeface="Cambria Math" panose="02040503050406030204" pitchFamily="18" charset="0"/>
                        </a:rPr>
                        <m:t>100 %</m:t>
                      </m:r>
                    </m:oMath>
                  </m:oMathPara>
                </a14:m>
                <a:endParaRPr lang="cs-CZ" sz="1700" i="1" dirty="0">
                  <a:latin typeface="Cambria Math" panose="02040503050406030204" pitchFamily="18" charset="0"/>
                </a:endParaRPr>
              </a:p>
            </p:txBody>
          </p:sp>
        </mc:Choice>
        <mc:Fallback xmlns="">
          <p:sp>
            <p:nvSpPr>
              <p:cNvPr id="29" name="Obdélník 28">
                <a:extLst>
                  <a:ext uri="{FF2B5EF4-FFF2-40B4-BE49-F238E27FC236}">
                    <a16:creationId xmlns:a16="http://schemas.microsoft.com/office/drawing/2014/main" id="{CB3839CE-ECEF-4565-A1D8-0CC6D0B1155D}"/>
                  </a:ext>
                </a:extLst>
              </p:cNvPr>
              <p:cNvSpPr>
                <a:spLocks noRot="1" noChangeAspect="1" noMove="1" noResize="1" noEditPoints="1" noAdjustHandles="1" noChangeArrowheads="1" noChangeShapeType="1" noTextEdit="1"/>
              </p:cNvSpPr>
              <p:nvPr/>
            </p:nvSpPr>
            <p:spPr>
              <a:xfrm>
                <a:off x="2040364" y="2781390"/>
                <a:ext cx="1294585" cy="615553"/>
              </a:xfrm>
              <a:prstGeom prst="rect">
                <a:avLst/>
              </a:prstGeom>
              <a:blipFill>
                <a:blip r:embed="rId8"/>
                <a:stretch>
                  <a:fillRect/>
                </a:stretch>
              </a:blipFill>
              <a:ln>
                <a:solidFill>
                  <a:schemeClr val="tx1"/>
                </a:solid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Obdélník 29">
                <a:extLst>
                  <a:ext uri="{FF2B5EF4-FFF2-40B4-BE49-F238E27FC236}">
                    <a16:creationId xmlns:a16="http://schemas.microsoft.com/office/drawing/2014/main" id="{54A0D7A8-BA33-4291-8D82-AAE886C0852A}"/>
                  </a:ext>
                </a:extLst>
              </p:cNvPr>
              <p:cNvSpPr/>
              <p:nvPr/>
            </p:nvSpPr>
            <p:spPr>
              <a:xfrm>
                <a:off x="6096000" y="4840688"/>
                <a:ext cx="2663934" cy="571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rPr>
                          </m:ctrlPr>
                        </m:sSubPr>
                        <m:e>
                          <m:r>
                            <a:rPr lang="cs-CZ" sz="1700" i="1">
                              <a:latin typeface="Cambria Math" panose="02040503050406030204" pitchFamily="18" charset="0"/>
                            </a:rPr>
                            <m:t>𝑐</m:t>
                          </m:r>
                        </m:e>
                        <m:sub>
                          <m:r>
                            <m:rPr>
                              <m:sty m:val="p"/>
                            </m:rPr>
                            <a:rPr lang="cs-CZ" sz="1700" i="1">
                              <a:latin typeface="Cambria Math" panose="02040503050406030204" pitchFamily="18" charset="0"/>
                            </a:rPr>
                            <m:t>min</m:t>
                          </m:r>
                        </m:sub>
                      </m:sSub>
                      <m:r>
                        <a:rPr lang="cs-CZ" sz="1700" i="0">
                          <a:latin typeface="Cambria Math" panose="02040503050406030204" pitchFamily="18" charset="0"/>
                        </a:rPr>
                        <m:t>=</m:t>
                      </m:r>
                      <m:r>
                        <m:rPr>
                          <m:sty m:val="p"/>
                        </m:rPr>
                        <a:rPr lang="cs-CZ" sz="1700" i="0">
                          <a:latin typeface="Cambria Math" panose="02040503050406030204" pitchFamily="18" charset="0"/>
                        </a:rPr>
                        <m:t>ma</m:t>
                      </m:r>
                      <m:func>
                        <m:funcPr>
                          <m:ctrlPr>
                            <a:rPr lang="cs-CZ" sz="1700" i="1">
                              <a:latin typeface="Cambria Math" panose="02040503050406030204" pitchFamily="18" charset="0"/>
                            </a:rPr>
                          </m:ctrlPr>
                        </m:funcPr>
                        <m:fName>
                          <m:r>
                            <m:rPr>
                              <m:sty m:val="p"/>
                            </m:rPr>
                            <a:rPr lang="cs-CZ" sz="1700" i="0">
                              <a:latin typeface="Cambria Math" panose="02040503050406030204" pitchFamily="18" charset="0"/>
                            </a:rPr>
                            <m:t>x</m:t>
                          </m:r>
                        </m:fName>
                        <m:e>
                          <m:d>
                            <m:dPr>
                              <m:ctrlPr>
                                <a:rPr lang="cs-CZ" sz="1700" i="1">
                                  <a:latin typeface="Cambria Math" panose="02040503050406030204" pitchFamily="18" charset="0"/>
                                </a:rPr>
                              </m:ctrlPr>
                            </m:dPr>
                            <m:e>
                              <m:d>
                                <m:dPr>
                                  <m:begChr m:val="⌈"/>
                                  <m:endChr m:val="⌉"/>
                                  <m:ctrlPr>
                                    <a:rPr lang="cs-CZ" sz="1700" i="1">
                                      <a:latin typeface="Cambria Math" panose="02040503050406030204" pitchFamily="18" charset="0"/>
                                    </a:rPr>
                                  </m:ctrlPr>
                                </m:dPr>
                                <m:e>
                                  <m:r>
                                    <a:rPr lang="cs-CZ" sz="1700" i="0">
                                      <a:latin typeface="Cambria Math" panose="02040503050406030204" pitchFamily="18" charset="0"/>
                                    </a:rPr>
                                    <m:t> </m:t>
                                  </m:r>
                                  <m:f>
                                    <m:fPr>
                                      <m:ctrlPr>
                                        <a:rPr lang="cs-CZ" sz="1700" i="1">
                                          <a:latin typeface="Cambria Math" panose="02040503050406030204" pitchFamily="18" charset="0"/>
                                        </a:rPr>
                                      </m:ctrlPr>
                                    </m:fPr>
                                    <m:num>
                                      <m:r>
                                        <a:rPr lang="cs-CZ" sz="1700" i="1">
                                          <a:latin typeface="Cambria Math" panose="02040503050406030204" pitchFamily="18" charset="0"/>
                                        </a:rPr>
                                        <m:t>𝑡</m:t>
                                      </m:r>
                                    </m:num>
                                    <m:den>
                                      <m:r>
                                        <a:rPr lang="cs-CZ" sz="1700" i="1">
                                          <a:latin typeface="Cambria Math" panose="02040503050406030204" pitchFamily="18" charset="0"/>
                                        </a:rPr>
                                        <m:t>𝑚</m:t>
                                      </m:r>
                                    </m:den>
                                  </m:f>
                                  <m:r>
                                    <a:rPr lang="cs-CZ" sz="1700" i="0">
                                      <a:latin typeface="Cambria Math" panose="02040503050406030204" pitchFamily="18" charset="0"/>
                                    </a:rPr>
                                    <m:t> </m:t>
                                  </m:r>
                                </m:e>
                              </m:d>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m:rPr>
                                      <m:sty m:val="p"/>
                                    </m:rPr>
                                    <a:rPr lang="cs-CZ" sz="1700" i="1">
                                      <a:latin typeface="Cambria Math" panose="02040503050406030204" pitchFamily="18" charset="0"/>
                                    </a:rPr>
                                    <m:t>max</m:t>
                                  </m:r>
                                </m:sub>
                              </m:sSub>
                            </m:e>
                          </m:d>
                        </m:e>
                      </m:func>
                    </m:oMath>
                  </m:oMathPara>
                </a14:m>
                <a:endParaRPr lang="cs-CZ" sz="1700" dirty="0"/>
              </a:p>
            </p:txBody>
          </p:sp>
        </mc:Choice>
        <mc:Fallback xmlns="">
          <p:sp>
            <p:nvSpPr>
              <p:cNvPr id="30" name="Obdélník 29">
                <a:extLst>
                  <a:ext uri="{FF2B5EF4-FFF2-40B4-BE49-F238E27FC236}">
                    <a16:creationId xmlns:a16="http://schemas.microsoft.com/office/drawing/2014/main" id="{54A0D7A8-BA33-4291-8D82-AAE886C0852A}"/>
                  </a:ext>
                </a:extLst>
              </p:cNvPr>
              <p:cNvSpPr>
                <a:spLocks noRot="1" noChangeAspect="1" noMove="1" noResize="1" noEditPoints="1" noAdjustHandles="1" noChangeArrowheads="1" noChangeShapeType="1" noTextEdit="1"/>
              </p:cNvSpPr>
              <p:nvPr/>
            </p:nvSpPr>
            <p:spPr>
              <a:xfrm>
                <a:off x="6096000" y="4840688"/>
                <a:ext cx="2663934" cy="571888"/>
              </a:xfrm>
              <a:prstGeom prst="rect">
                <a:avLst/>
              </a:prstGeom>
              <a:blipFill>
                <a:blip r:embed="rId9"/>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375066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000971" cy="4605770"/>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Minimization of takt time   </a:t>
            </a:r>
          </a:p>
          <a:p>
            <a:pPr marL="896400" lvl="1" indent="-284400">
              <a:lnSpc>
                <a:spcPct val="110000"/>
              </a:lnSpc>
            </a:pPr>
            <a:r>
              <a:rPr lang="en-US"/>
              <a:t>Highest possible takt time at which required production size </a:t>
            </a:r>
            <a:r>
              <a:rPr lang="en-US" sz="1800">
                <a:latin typeface="Cambria Math" panose="02040503050406030204" pitchFamily="18" charset="0"/>
                <a:ea typeface="Cambria Math" panose="02040503050406030204" pitchFamily="18" charset="0"/>
                <a:cs typeface="Times New Roman" panose="02020603050405020304" pitchFamily="18" charset="0"/>
              </a:rPr>
              <a:t>𝑄</a:t>
            </a:r>
            <a:r>
              <a:rPr lang="en-US"/>
              <a:t> can be achieved in working period of legth </a:t>
            </a:r>
            <a:r>
              <a:rPr lang="en-US" sz="1800">
                <a:latin typeface="Cambria Math" panose="02040503050406030204" pitchFamily="18" charset="0"/>
                <a:ea typeface="Cambria Math" panose="02040503050406030204" pitchFamily="18" charset="0"/>
              </a:rPr>
              <a:t>𝑇</a:t>
            </a:r>
            <a:r>
              <a:rPr lang="en-US"/>
              <a:t>:</a:t>
            </a:r>
          </a:p>
          <a:p>
            <a:pPr marL="896400" lvl="1" indent="-284400">
              <a:lnSpc>
                <a:spcPct val="110000"/>
              </a:lnSpc>
            </a:pPr>
            <a:endParaRPr lang="en-US"/>
          </a:p>
          <a:p>
            <a:pPr marL="896400" lvl="1" indent="-284400">
              <a:lnSpc>
                <a:spcPct val="110000"/>
              </a:lnSpc>
            </a:pPr>
            <a:endParaRPr lang="en-US"/>
          </a:p>
          <a:p>
            <a:pPr marL="896400" lvl="1" indent="-284400">
              <a:lnSpc>
                <a:spcPct val="110000"/>
              </a:lnSpc>
            </a:pPr>
            <a:endParaRPr lang="en-US"/>
          </a:p>
          <a:p>
            <a:pPr marL="896400" lvl="1" indent="-284400">
              <a:lnSpc>
                <a:spcPct val="110000"/>
              </a:lnSpc>
            </a:pPr>
            <a:r>
              <a:rPr lang="en-US"/>
              <a:t>Realized takt time:</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5AFCFB7B-B486-45F0-8ED4-2CB914D40BCC}"/>
                  </a:ext>
                </a:extLst>
              </p:cNvPr>
              <p:cNvSpPr/>
              <p:nvPr/>
            </p:nvSpPr>
            <p:spPr>
              <a:xfrm>
                <a:off x="2027342" y="3950431"/>
                <a:ext cx="2555571"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smtClean="0">
                          <a:latin typeface="Cambria Math" panose="02040503050406030204" pitchFamily="18" charset="0"/>
                        </a:rPr>
                        <m:t>1</m:t>
                      </m:r>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b="0" i="1" smtClean="0">
                              <a:latin typeface="Cambria Math" panose="02040503050406030204" pitchFamily="18" charset="0"/>
                            </a:rPr>
                            <m:t>𝑐</m:t>
                          </m:r>
                        </m:e>
                        <m:sub>
                          <m:r>
                            <m:rPr>
                              <m:sty m:val="p"/>
                            </m:rPr>
                            <a:rPr lang="cs-CZ" sz="1700" i="1">
                              <a:latin typeface="Cambria Math" panose="02040503050406030204" pitchFamily="18" charset="0"/>
                            </a:rPr>
                            <m:t>min</m:t>
                          </m:r>
                        </m:sub>
                      </m:sSub>
                      <m:r>
                        <a:rPr lang="cs-CZ" sz="1700" i="0">
                          <a:latin typeface="Cambria Math" panose="02040503050406030204" pitchFamily="18" charset="0"/>
                        </a:rPr>
                        <m:t>≤</m:t>
                      </m:r>
                      <m:r>
                        <m:rPr>
                          <m:sty m:val="p"/>
                        </m:rPr>
                        <a:rPr lang="cs-CZ" sz="1700" b="0" i="0" smtClean="0">
                          <a:latin typeface="Cambria Math" panose="02040503050406030204" pitchFamily="18" charset="0"/>
                        </a:rPr>
                        <m:t>c</m:t>
                      </m:r>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b="0" i="1" smtClean="0">
                              <a:latin typeface="Cambria Math" panose="02040503050406030204" pitchFamily="18" charset="0"/>
                            </a:rPr>
                            <m:t>𝑐</m:t>
                          </m:r>
                        </m:e>
                        <m:sub>
                          <m:r>
                            <m:rPr>
                              <m:sty m:val="p"/>
                            </m:rPr>
                            <a:rPr lang="cs-CZ" sz="1700" i="1">
                              <a:latin typeface="Cambria Math" panose="02040503050406030204" pitchFamily="18" charset="0"/>
                            </a:rPr>
                            <m:t>max</m:t>
                          </m:r>
                        </m:sub>
                      </m:sSub>
                      <m:r>
                        <a:rPr lang="cs-CZ" sz="1700" i="0">
                          <a:latin typeface="Cambria Math" panose="02040503050406030204" pitchFamily="18" charset="0"/>
                        </a:rPr>
                        <m:t>≤</m:t>
                      </m:r>
                      <m:r>
                        <a:rPr lang="cs-CZ" sz="1700" b="0" i="1" smtClean="0">
                          <a:latin typeface="Cambria Math" panose="02040503050406030204" pitchFamily="18" charset="0"/>
                        </a:rPr>
                        <m:t>𝑡</m:t>
                      </m:r>
                      <m:r>
                        <a:rPr lang="cs-CZ" sz="1700" b="0" i="1" smtClean="0">
                          <a:latin typeface="Cambria Math" panose="02040503050406030204" pitchFamily="18" charset="0"/>
                        </a:rPr>
                        <m:t>.</m:t>
                      </m:r>
                    </m:oMath>
                  </m:oMathPara>
                </a14:m>
                <a:endParaRPr lang="cs-CZ" sz="1700" dirty="0"/>
              </a:p>
            </p:txBody>
          </p:sp>
        </mc:Choice>
        <mc:Fallback xmlns="">
          <p:sp>
            <p:nvSpPr>
              <p:cNvPr id="19" name="Obdélník 18">
                <a:extLst>
                  <a:ext uri="{FF2B5EF4-FFF2-40B4-BE49-F238E27FC236}">
                    <a16:creationId xmlns:a16="http://schemas.microsoft.com/office/drawing/2014/main" id="{5AFCFB7B-B486-45F0-8ED4-2CB914D40BCC}"/>
                  </a:ext>
                </a:extLst>
              </p:cNvPr>
              <p:cNvSpPr>
                <a:spLocks noRot="1" noChangeAspect="1" noMove="1" noResize="1" noEditPoints="1" noAdjustHandles="1" noChangeArrowheads="1" noChangeShapeType="1" noTextEdit="1"/>
              </p:cNvSpPr>
              <p:nvPr/>
            </p:nvSpPr>
            <p:spPr>
              <a:xfrm>
                <a:off x="2027342" y="3950431"/>
                <a:ext cx="2555571" cy="35394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Obdélník 20">
                <a:extLst>
                  <a:ext uri="{FF2B5EF4-FFF2-40B4-BE49-F238E27FC236}">
                    <a16:creationId xmlns:a16="http://schemas.microsoft.com/office/drawing/2014/main" id="{CE16EAD4-F3E9-480D-AF95-EEC08BA8A2BA}"/>
                  </a:ext>
                </a:extLst>
              </p:cNvPr>
              <p:cNvSpPr/>
              <p:nvPr/>
            </p:nvSpPr>
            <p:spPr>
              <a:xfrm>
                <a:off x="2027342" y="2470278"/>
                <a:ext cx="1444498" cy="6744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𝑐</m:t>
                          </m:r>
                        </m:e>
                        <m:sub>
                          <m:r>
                            <m:rPr>
                              <m:sty m:val="p"/>
                            </m:rPr>
                            <a:rPr lang="cs-CZ" sz="1700" i="1">
                              <a:latin typeface="Cambria Math" panose="02040503050406030204" pitchFamily="18" charset="0"/>
                            </a:rPr>
                            <m:t>max</m:t>
                          </m:r>
                        </m:sub>
                      </m:sSub>
                      <m:r>
                        <a:rPr lang="cs-CZ" sz="1700" i="0">
                          <a:latin typeface="Cambria Math" panose="02040503050406030204" pitchFamily="18" charset="0"/>
                        </a:rPr>
                        <m:t>=</m:t>
                      </m:r>
                      <m:d>
                        <m:dPr>
                          <m:begChr m:val="⌊"/>
                          <m:endChr m:val="⌋"/>
                          <m:ctrlPr>
                            <a:rPr lang="cs-CZ" sz="1700" i="1">
                              <a:latin typeface="Cambria Math" panose="02040503050406030204" pitchFamily="18" charset="0"/>
                            </a:rPr>
                          </m:ctrlPr>
                        </m:dPr>
                        <m:e>
                          <m:r>
                            <a:rPr lang="cs-CZ" sz="1700" i="0">
                              <a:latin typeface="Cambria Math" panose="02040503050406030204" pitchFamily="18" charset="0"/>
                            </a:rPr>
                            <m:t> </m:t>
                          </m:r>
                          <m:f>
                            <m:fPr>
                              <m:ctrlPr>
                                <a:rPr lang="cs-CZ" sz="1700" i="1">
                                  <a:latin typeface="Cambria Math" panose="02040503050406030204" pitchFamily="18" charset="0"/>
                                </a:rPr>
                              </m:ctrlPr>
                            </m:fPr>
                            <m:num>
                              <m:r>
                                <a:rPr lang="cs-CZ" sz="1700" i="1">
                                  <a:latin typeface="Cambria Math" panose="02040503050406030204" pitchFamily="18" charset="0"/>
                                </a:rPr>
                                <m:t>𝑇</m:t>
                              </m:r>
                            </m:num>
                            <m:den>
                              <m:r>
                                <a:rPr lang="cs-CZ" sz="1700" i="1">
                                  <a:latin typeface="Cambria Math" panose="02040503050406030204" pitchFamily="18" charset="0"/>
                                </a:rPr>
                                <m:t>𝑄</m:t>
                              </m:r>
                            </m:den>
                          </m:f>
                          <m:r>
                            <a:rPr lang="cs-CZ" sz="1700" i="0">
                              <a:latin typeface="Cambria Math" panose="02040503050406030204" pitchFamily="18" charset="0"/>
                            </a:rPr>
                            <m:t> </m:t>
                          </m:r>
                        </m:e>
                      </m:d>
                      <m:r>
                        <a:rPr lang="cs-CZ" sz="1700" i="0">
                          <a:latin typeface="Cambria Math" panose="02040503050406030204" pitchFamily="18" charset="0"/>
                        </a:rPr>
                        <m:t>.</m:t>
                      </m:r>
                    </m:oMath>
                  </m:oMathPara>
                </a14:m>
                <a:endParaRPr lang="cs-CZ" sz="1700" dirty="0"/>
              </a:p>
            </p:txBody>
          </p:sp>
        </mc:Choice>
        <mc:Fallback xmlns="">
          <p:sp>
            <p:nvSpPr>
              <p:cNvPr id="21" name="Obdélník 20">
                <a:extLst>
                  <a:ext uri="{FF2B5EF4-FFF2-40B4-BE49-F238E27FC236}">
                    <a16:creationId xmlns:a16="http://schemas.microsoft.com/office/drawing/2014/main" id="{CE16EAD4-F3E9-480D-AF95-EEC08BA8A2BA}"/>
                  </a:ext>
                </a:extLst>
              </p:cNvPr>
              <p:cNvSpPr>
                <a:spLocks noRot="1" noChangeAspect="1" noMove="1" noResize="1" noEditPoints="1" noAdjustHandles="1" noChangeArrowheads="1" noChangeShapeType="1" noTextEdit="1"/>
              </p:cNvSpPr>
              <p:nvPr/>
            </p:nvSpPr>
            <p:spPr>
              <a:xfrm>
                <a:off x="2027342" y="2470278"/>
                <a:ext cx="1444498" cy="674415"/>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5019845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0809635" cy="3012944"/>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Minimization of takt time </a:t>
            </a:r>
          </a:p>
          <a:p>
            <a:pPr marL="896400" lvl="1" indent="-284400">
              <a:lnSpc>
                <a:spcPct val="110000"/>
              </a:lnSpc>
            </a:pPr>
            <a:r>
              <a:rPr lang="en-US" dirty="0"/>
              <a:t>Example</a:t>
            </a:r>
          </a:p>
          <a:p>
            <a:pPr marL="1278000" lvl="1" indent="-284400">
              <a:lnSpc>
                <a:spcPct val="110000"/>
              </a:lnSpc>
            </a:pPr>
            <a:r>
              <a:rPr lang="en-US" dirty="0"/>
              <a:t>The company wants to schedule a product with 5 operations and their durations (in min): 5,1,3,4,2 </a:t>
            </a:r>
            <a:br>
              <a:rPr lang="en-US" dirty="0"/>
            </a:br>
            <a:r>
              <a:rPr lang="en-US" dirty="0"/>
              <a:t>on 3 workplaces. There is no precedence relation between the operations. </a:t>
            </a:r>
          </a:p>
          <a:p>
            <a:pPr marL="1656000" lvl="1" indent="-284400">
              <a:lnSpc>
                <a:spcPct val="110000"/>
              </a:lnSpc>
              <a:buAutoNum type="alphaLcParenR"/>
            </a:pPr>
            <a:r>
              <a:rPr lang="en-US" dirty="0"/>
              <a:t>What is the theoretically achievable minimum takt time? </a:t>
            </a:r>
          </a:p>
          <a:p>
            <a:pPr marL="1656000" lvl="1" indent="-284400">
              <a:lnSpc>
                <a:spcPct val="110000"/>
              </a:lnSpc>
              <a:buAutoNum type="alphaLcParenR"/>
            </a:pPr>
            <a:r>
              <a:rPr lang="en-US" dirty="0"/>
              <a:t>Find a feasible schedule for this value.</a:t>
            </a:r>
          </a:p>
          <a:p>
            <a:pPr marL="1656000" lvl="1" indent="-284400">
              <a:lnSpc>
                <a:spcPct val="110000"/>
              </a:lnSpc>
              <a:buAutoNum type="alphaLcParenR"/>
            </a:pPr>
            <a:r>
              <a:rPr lang="en-US" dirty="0"/>
              <a:t>What is the production line efficiency? </a:t>
            </a:r>
          </a:p>
          <a:p>
            <a:pPr marL="1656000" lvl="1" indent="-284400">
              <a:lnSpc>
                <a:spcPct val="110000"/>
              </a:lnSpc>
              <a:buAutoNum type="alphaLcParenR"/>
            </a:pPr>
            <a:r>
              <a:rPr lang="en-US" dirty="0"/>
              <a:t>How do the takt time and the production line efficiency change for durations: 2,2,2,5,4?</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49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80418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a:p>
            <a:endParaRPr lang="en-US" dirty="0"/>
          </a:p>
          <a:p>
            <a:endParaRPr lang="en-US" dirty="0"/>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3144487" cy="3764209"/>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STEEP analysis</a:t>
            </a:r>
          </a:p>
          <a:p>
            <a:pPr marL="896400" lvl="1" indent="-284400">
              <a:lnSpc>
                <a:spcPct val="110000"/>
              </a:lnSpc>
            </a:pPr>
            <a:r>
              <a:rPr lang="en-US" sz="1600"/>
              <a:t>S = social</a:t>
            </a:r>
          </a:p>
          <a:p>
            <a:pPr marL="896400" lvl="1" indent="-284400">
              <a:lnSpc>
                <a:spcPct val="110000"/>
              </a:lnSpc>
            </a:pPr>
            <a:r>
              <a:rPr lang="en-US" sz="1600"/>
              <a:t>T = technological</a:t>
            </a:r>
          </a:p>
          <a:p>
            <a:pPr marL="896400" lvl="1" indent="-284400">
              <a:lnSpc>
                <a:spcPct val="110000"/>
              </a:lnSpc>
            </a:pPr>
            <a:r>
              <a:rPr lang="en-US" sz="1600"/>
              <a:t>E = economic</a:t>
            </a:r>
          </a:p>
          <a:p>
            <a:pPr marL="896400" lvl="1" indent="-284400">
              <a:lnSpc>
                <a:spcPct val="110000"/>
              </a:lnSpc>
            </a:pPr>
            <a:r>
              <a:rPr lang="en-US" sz="1600"/>
              <a:t>E = ecological</a:t>
            </a:r>
          </a:p>
          <a:p>
            <a:pPr marL="896400" lvl="1" indent="-284400">
              <a:lnSpc>
                <a:spcPct val="110000"/>
              </a:lnSpc>
            </a:pPr>
            <a:r>
              <a:rPr lang="en-US" sz="1600"/>
              <a:t>P = political</a:t>
            </a:r>
          </a:p>
          <a:p>
            <a:pPr marL="285750" lvl="0" indent="-285750">
              <a:lnSpc>
                <a:spcPct val="110000"/>
              </a:lnSpc>
              <a:buFont typeface="Wingdings" panose="05000000000000000000" pitchFamily="2" charset="2"/>
              <a:buChar char="§"/>
            </a:pPr>
            <a:r>
              <a:rPr lang="en-US">
                <a:solidFill>
                  <a:srgbClr val="4BA82E"/>
                </a:solidFill>
              </a:rPr>
              <a:t>SWOT analysis</a:t>
            </a:r>
          </a:p>
          <a:p>
            <a:pPr marL="896400" lvl="1" indent="-284400">
              <a:lnSpc>
                <a:spcPct val="110000"/>
              </a:lnSpc>
            </a:pPr>
            <a:r>
              <a:rPr lang="en-US"/>
              <a:t>S = strenghts</a:t>
            </a:r>
          </a:p>
          <a:p>
            <a:pPr marL="896400" lvl="1" indent="-284400">
              <a:lnSpc>
                <a:spcPct val="110000"/>
              </a:lnSpc>
            </a:pPr>
            <a:r>
              <a:rPr lang="en-US"/>
              <a:t>W = weeknesses </a:t>
            </a:r>
          </a:p>
          <a:p>
            <a:pPr marL="896400" lvl="1" indent="-284400">
              <a:lnSpc>
                <a:spcPct val="110000"/>
              </a:lnSpc>
            </a:pPr>
            <a:r>
              <a:rPr lang="en-US"/>
              <a:t>O = opportunities </a:t>
            </a:r>
          </a:p>
          <a:p>
            <a:pPr marL="896400" lvl="1" indent="-284400">
              <a:lnSpc>
                <a:spcPct val="110000"/>
              </a:lnSpc>
            </a:pPr>
            <a:r>
              <a:rPr lang="en-US"/>
              <a:t>T = threats</a:t>
            </a:r>
            <a:r>
              <a:rPr lang="en-US" sz="1600"/>
              <a:t> </a:t>
            </a:r>
            <a:endParaRPr lang="en-US"/>
          </a:p>
        </p:txBody>
      </p:sp>
      <p:sp>
        <p:nvSpPr>
          <p:cNvPr id="24" name="Šipka: doprava 23">
            <a:extLst>
              <a:ext uri="{FF2B5EF4-FFF2-40B4-BE49-F238E27FC236}">
                <a16:creationId xmlns:a16="http://schemas.microsoft.com/office/drawing/2014/main" id="{22B65139-09FF-48BF-BFA5-8B12E0F10468}"/>
              </a:ext>
            </a:extLst>
          </p:cNvPr>
          <p:cNvSpPr/>
          <p:nvPr/>
        </p:nvSpPr>
        <p:spPr>
          <a:xfrm>
            <a:off x="3642274" y="2428190"/>
            <a:ext cx="755201" cy="717710"/>
          </a:xfrm>
          <a:prstGeom prst="rightArrow">
            <a:avLst/>
          </a:prstGeom>
          <a:solidFill>
            <a:srgbClr val="4BA8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Šipka: doprava 24">
            <a:extLst>
              <a:ext uri="{FF2B5EF4-FFF2-40B4-BE49-F238E27FC236}">
                <a16:creationId xmlns:a16="http://schemas.microsoft.com/office/drawing/2014/main" id="{597DC14D-88E9-4901-A4D0-3B206F2F7409}"/>
              </a:ext>
            </a:extLst>
          </p:cNvPr>
          <p:cNvSpPr/>
          <p:nvPr/>
        </p:nvSpPr>
        <p:spPr>
          <a:xfrm>
            <a:off x="3642275" y="4233437"/>
            <a:ext cx="755201" cy="717710"/>
          </a:xfrm>
          <a:prstGeom prst="rightArrow">
            <a:avLst/>
          </a:prstGeom>
          <a:solidFill>
            <a:srgbClr val="4BA8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TextovéPole 25">
            <a:extLst>
              <a:ext uri="{FF2B5EF4-FFF2-40B4-BE49-F238E27FC236}">
                <a16:creationId xmlns:a16="http://schemas.microsoft.com/office/drawing/2014/main" id="{A2B38A72-BE98-44AD-BF08-5FA7C679D59D}"/>
              </a:ext>
            </a:extLst>
          </p:cNvPr>
          <p:cNvSpPr txBox="1"/>
          <p:nvPr/>
        </p:nvSpPr>
        <p:spPr>
          <a:xfrm>
            <a:off x="4768598" y="2587953"/>
            <a:ext cx="6097554" cy="338554"/>
          </a:xfrm>
          <a:prstGeom prst="rect">
            <a:avLst/>
          </a:prstGeom>
          <a:noFill/>
        </p:spPr>
        <p:txBody>
          <a:bodyPr wrap="square">
            <a:spAutoFit/>
          </a:bodyPr>
          <a:lstStyle/>
          <a:p>
            <a:pPr>
              <a:spcAft>
                <a:spcPts val="0"/>
              </a:spcAft>
            </a:pPr>
            <a:r>
              <a:rPr lang="en-US" sz="1600" dirty="0">
                <a:effectLst/>
                <a:latin typeface="Arial" panose="020B0604020202020204" pitchFamily="34" charset="0"/>
                <a:ea typeface="Times New Roman" panose="02020603050405020304" pitchFamily="18" charset="0"/>
              </a:rPr>
              <a:t>Influence of external factors on the production system</a:t>
            </a:r>
          </a:p>
        </p:txBody>
      </p:sp>
      <p:sp>
        <p:nvSpPr>
          <p:cNvPr id="27" name="Textové pole 27">
            <a:extLst>
              <a:ext uri="{FF2B5EF4-FFF2-40B4-BE49-F238E27FC236}">
                <a16:creationId xmlns:a16="http://schemas.microsoft.com/office/drawing/2014/main" id="{05E828A3-3AFD-471B-9988-51036BCC67E3}"/>
              </a:ext>
            </a:extLst>
          </p:cNvPr>
          <p:cNvSpPr txBox="1"/>
          <p:nvPr/>
        </p:nvSpPr>
        <p:spPr>
          <a:xfrm>
            <a:off x="4768598" y="4239874"/>
            <a:ext cx="6097554" cy="582838"/>
          </a:xfrm>
          <a:prstGeom prst="rect">
            <a:avLst/>
          </a:prstGeom>
          <a:solidFill>
            <a:schemeClr val="lt1"/>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spcAft>
                <a:spcPts val="0"/>
              </a:spcAft>
            </a:pPr>
            <a:r>
              <a:rPr lang="en-US" sz="1600">
                <a:latin typeface="Arial" panose="020B0604020202020204" pitchFamily="34" charset="0"/>
                <a:ea typeface="Times New Roman" panose="02020603050405020304" pitchFamily="18" charset="0"/>
              </a:rPr>
              <a:t>Existing situation of the company in relation to its outside environment</a:t>
            </a:r>
          </a:p>
        </p:txBody>
      </p:sp>
      <p:sp>
        <p:nvSpPr>
          <p:cNvPr id="14" name="Zástupný text 8">
            <a:extLst>
              <a:ext uri="{FF2B5EF4-FFF2-40B4-BE49-F238E27FC236}">
                <a16:creationId xmlns:a16="http://schemas.microsoft.com/office/drawing/2014/main" id="{F10E452C-EC7C-450D-A2D5-57DE9CA29AF7}"/>
              </a:ext>
            </a:extLst>
          </p:cNvPr>
          <p:cNvSpPr>
            <a:spLocks noGrp="1"/>
          </p:cNvSpPr>
          <p:nvPr>
            <p:ph type="body" sz="quarter" idx="23"/>
          </p:nvPr>
        </p:nvSpPr>
        <p:spPr>
          <a:xfrm>
            <a:off x="460375" y="1066800"/>
            <a:ext cx="9242425" cy="369888"/>
          </a:xfrm>
        </p:spPr>
        <p:txBody>
          <a:bodyPr/>
          <a:lstStyle/>
          <a:p>
            <a:r>
              <a:rPr lang="en-US" dirty="0"/>
              <a:t>Basic model of production system</a:t>
            </a:r>
          </a:p>
        </p:txBody>
      </p:sp>
    </p:spTree>
    <p:extLst>
      <p:ext uri="{BB962C8B-B14F-4D97-AF65-F5344CB8AC3E}">
        <p14:creationId xmlns:p14="http://schemas.microsoft.com/office/powerpoint/2010/main" val="3183167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4499" y="1647546"/>
            <a:ext cx="11164252" cy="3012944"/>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Minimization of takt time </a:t>
            </a:r>
          </a:p>
          <a:p>
            <a:pPr marL="896400" lvl="1" indent="-284400">
              <a:lnSpc>
                <a:spcPct val="110000"/>
              </a:lnSpc>
            </a:pPr>
            <a:r>
              <a:rPr lang="en-US" dirty="0"/>
              <a:t>Example</a:t>
            </a:r>
          </a:p>
          <a:p>
            <a:pPr marL="1278000" lvl="1" indent="-284400">
              <a:lnSpc>
                <a:spcPct val="110000"/>
              </a:lnSpc>
            </a:pPr>
            <a:r>
              <a:rPr lang="en-US" dirty="0"/>
              <a:t>The company plans to achieve the daily production size </a:t>
            </a:r>
            <a:r>
              <a:rPr lang="en-US" sz="1700" dirty="0">
                <a:latin typeface="Cambria Math" panose="02040503050406030204" pitchFamily="18" charset="0"/>
                <a:ea typeface="Cambria Math" panose="02040503050406030204" pitchFamily="18" charset="0"/>
              </a:rPr>
              <a:t>𝑄</a:t>
            </a:r>
            <a:r>
              <a:rPr lang="en-US" dirty="0"/>
              <a:t>=100 units in the working period of length </a:t>
            </a:r>
            <a:br>
              <a:rPr lang="en-US" dirty="0"/>
            </a:br>
            <a:r>
              <a:rPr lang="en-US" sz="1700" dirty="0">
                <a:latin typeface="Cambria Math" panose="02040503050406030204" pitchFamily="18" charset="0"/>
                <a:ea typeface="Cambria Math" panose="02040503050406030204" pitchFamily="18" charset="0"/>
              </a:rPr>
              <a:t>𝑇</a:t>
            </a:r>
            <a:r>
              <a:rPr lang="en-US" dirty="0"/>
              <a:t>=9 hours. Production of the product consist</a:t>
            </a:r>
            <a:r>
              <a:rPr lang="cs-CZ" dirty="0"/>
              <a:t>s</a:t>
            </a:r>
            <a:r>
              <a:rPr lang="en-US" dirty="0"/>
              <a:t> of 7 operations with durations (in min): 2,4,5,4,3,1,2.</a:t>
            </a:r>
          </a:p>
          <a:p>
            <a:pPr marL="1656000" lvl="1" indent="-284400">
              <a:lnSpc>
                <a:spcPct val="110000"/>
              </a:lnSpc>
              <a:buAutoNum type="alphaLcParenR"/>
            </a:pPr>
            <a:r>
              <a:rPr lang="en-US" dirty="0"/>
              <a:t>What is the highest possible takt time at which the desired daily production can still be achieved? </a:t>
            </a:r>
          </a:p>
          <a:p>
            <a:pPr marL="1656000" lvl="1" indent="-284400">
              <a:lnSpc>
                <a:spcPct val="110000"/>
              </a:lnSpc>
              <a:buAutoNum type="alphaLcParenR"/>
            </a:pPr>
            <a:r>
              <a:rPr lang="en-US" dirty="0"/>
              <a:t>Is it possible to find a feasible schedule for this takt time with the existing 5 workplaces?</a:t>
            </a:r>
          </a:p>
          <a:p>
            <a:pPr marL="1656000" lvl="1" indent="-284400">
              <a:lnSpc>
                <a:spcPct val="110000"/>
              </a:lnSpc>
              <a:buAutoNum type="alphaLcParenR"/>
            </a:pPr>
            <a:r>
              <a:rPr lang="en-US" dirty="0"/>
              <a:t>What will be the efficiency of the whole production line? </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50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6357" y="1066638"/>
            <a:ext cx="9242159" cy="369332"/>
          </a:xfrm>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1839922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288713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Heuristic methods</a:t>
                </a:r>
              </a:p>
              <a:p>
                <a:pPr marL="896400" lvl="1" indent="-284400">
                  <a:lnSpc>
                    <a:spcPct val="110000"/>
                  </a:lnSpc>
                </a:pPr>
                <a:r>
                  <a:rPr lang="en-US" dirty="0"/>
                  <a:t>Problem definition</a:t>
                </a:r>
              </a:p>
              <a:p>
                <a:pPr marL="1278000" lvl="1" indent="-284400">
                  <a:lnSpc>
                    <a:spcPct val="110000"/>
                  </a:lnSpc>
                </a:pPr>
                <a:r>
                  <a:rPr lang="en-US" dirty="0"/>
                  <a:t>Production is divided into </a:t>
                </a:r>
                <a14:m>
                  <m:oMath xmlns:m="http://schemas.openxmlformats.org/officeDocument/2006/math">
                    <m:r>
                      <a:rPr lang="en-US" sz="1800" b="0" i="1" smtClean="0">
                        <a:latin typeface="Cambria Math" panose="02040503050406030204" pitchFamily="18" charset="0"/>
                      </a:rPr>
                      <m:t>𝑛</m:t>
                    </m:r>
                  </m:oMath>
                </a14:m>
                <a:r>
                  <a:rPr lang="en-US" dirty="0"/>
                  <a:t> operations.</a:t>
                </a:r>
              </a:p>
              <a:p>
                <a:pPr marL="1278000" lvl="1" indent="-284400">
                  <a:lnSpc>
                    <a:spcPct val="110000"/>
                  </a:lnSpc>
                </a:pPr>
                <a:r>
                  <a:rPr lang="en-US" dirty="0"/>
                  <a:t>The sequence of operations is given by precedence relations. For their graphical representation, a directed graph can be used.</a:t>
                </a:r>
              </a:p>
              <a:p>
                <a:pPr marL="1278000" lvl="1" indent="-284400">
                  <a:lnSpc>
                    <a:spcPct val="110000"/>
                  </a:lnSpc>
                </a:pPr>
                <a:r>
                  <a:rPr lang="en-US" dirty="0"/>
                  <a:t>For each operation </a:t>
                </a:r>
                <a14:m>
                  <m:oMath xmlns:m="http://schemas.openxmlformats.org/officeDocument/2006/math">
                    <m:r>
                      <a:rPr lang="en-US" sz="1800" i="1" smtClean="0">
                        <a:latin typeface="Cambria Math" panose="02040503050406030204" pitchFamily="18" charset="0"/>
                      </a:rPr>
                      <m:t>𝑖</m:t>
                    </m:r>
                  </m:oMath>
                </a14:m>
                <a:r>
                  <a:rPr lang="en-US" dirty="0"/>
                  <a:t> its duration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rPr>
                          <m:t>𝑡</m:t>
                        </m:r>
                      </m:e>
                      <m:sub>
                        <m:r>
                          <a:rPr lang="en-US" sz="1800" i="1" smtClean="0">
                            <a:latin typeface="Cambria Math" panose="02040503050406030204" pitchFamily="18" charset="0"/>
                          </a:rPr>
                          <m:t>𝑖</m:t>
                        </m:r>
                      </m:sub>
                    </m:sSub>
                  </m:oMath>
                </a14:m>
                <a:r>
                  <a:rPr lang="en-US" dirty="0"/>
                  <a:t> is given.</a:t>
                </a:r>
              </a:p>
              <a:p>
                <a:pPr marL="1278000" lvl="1" indent="-284400">
                  <a:lnSpc>
                    <a:spcPct val="110000"/>
                  </a:lnSpc>
                </a:pPr>
                <a:r>
                  <a:rPr lang="en-US" dirty="0"/>
                  <a:t>Total daily production size </a:t>
                </a:r>
                <a14:m>
                  <m:oMath xmlns:m="http://schemas.openxmlformats.org/officeDocument/2006/math">
                    <m:r>
                      <a:rPr lang="en-US" sz="1800" i="1" smtClean="0">
                        <a:latin typeface="Cambria Math" panose="02040503050406030204" pitchFamily="18" charset="0"/>
                      </a:rPr>
                      <m:t>𝑄</m:t>
                    </m:r>
                  </m:oMath>
                </a14:m>
                <a:r>
                  <a:rPr lang="en-US" i="1" dirty="0"/>
                  <a:t> </a:t>
                </a:r>
                <a:r>
                  <a:rPr lang="en-US" dirty="0"/>
                  <a:t>is required.</a:t>
                </a:r>
              </a:p>
              <a:p>
                <a:pPr marL="1278000" lvl="1" indent="-284400">
                  <a:lnSpc>
                    <a:spcPct val="110000"/>
                  </a:lnSpc>
                </a:pPr>
                <a:r>
                  <a:rPr lang="en-US" dirty="0"/>
                  <a:t>Length of working period is </a:t>
                </a:r>
                <a14:m>
                  <m:oMath xmlns:m="http://schemas.openxmlformats.org/officeDocument/2006/math">
                    <m:r>
                      <a:rPr lang="en-US" sz="1800" i="1" smtClean="0">
                        <a:latin typeface="Cambria Math" panose="02040503050406030204" pitchFamily="18" charset="0"/>
                      </a:rPr>
                      <m:t>𝑇</m:t>
                    </m:r>
                  </m:oMath>
                </a14:m>
                <a:r>
                  <a:rPr lang="en-US" dirty="0"/>
                  <a:t>.</a:t>
                </a:r>
              </a:p>
              <a:p>
                <a:pPr marL="1278000" lvl="1" indent="-284400">
                  <a:lnSpc>
                    <a:spcPct val="110000"/>
                  </a:lnSpc>
                </a:pPr>
                <a:endParaRPr lang="en-US"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8" y="1647546"/>
                <a:ext cx="11317006" cy="2887132"/>
              </a:xfrm>
              <a:blipFill>
                <a:blip r:embed="rId2"/>
                <a:stretch>
                  <a:fillRect l="-216" t="-422"/>
                </a:stretch>
              </a:blipFill>
            </p:spPr>
            <p:txBody>
              <a:bodyPr/>
              <a:lstStyle/>
              <a:p>
                <a:r>
                  <a:rPr lang="cs-CZ">
                    <a:noFill/>
                  </a:rPr>
                  <a:t> </a:t>
                </a:r>
              </a:p>
            </p:txBody>
          </p:sp>
        </mc:Fallback>
      </mc:AlternateContent>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
        <p:nvSpPr>
          <p:cNvPr id="2" name="Zástupný symbol pro číslo snímku 1">
            <a:extLst>
              <a:ext uri="{FF2B5EF4-FFF2-40B4-BE49-F238E27FC236}">
                <a16:creationId xmlns:a16="http://schemas.microsoft.com/office/drawing/2014/main" id="{DB8333DB-0252-41A9-BDA6-6B0588D85983}"/>
              </a:ext>
            </a:extLst>
          </p:cNvPr>
          <p:cNvSpPr>
            <a:spLocks noGrp="1"/>
          </p:cNvSpPr>
          <p:nvPr>
            <p:ph type="sldNum" sz="quarter" idx="2"/>
          </p:nvPr>
        </p:nvSpPr>
        <p:spPr/>
        <p:txBody>
          <a:bodyPr/>
          <a:lstStyle/>
          <a:p>
            <a:fld id="{86CB4B4D-7CA3-9044-876B-883B54F8677D}" type="slidenum">
              <a:rPr lang="cs-CZ" smtClean="0"/>
              <a:t>51</a:t>
            </a:fld>
            <a:endParaRPr lang="cs-CZ"/>
          </a:p>
        </p:txBody>
      </p:sp>
    </p:spTree>
    <p:extLst>
      <p:ext uri="{BB962C8B-B14F-4D97-AF65-F5344CB8AC3E}">
        <p14:creationId xmlns:p14="http://schemas.microsoft.com/office/powerpoint/2010/main" val="951379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5"/>
            <a:ext cx="10599646" cy="4426683"/>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Heuristic methods</a:t>
            </a:r>
          </a:p>
          <a:p>
            <a:pPr marL="896400" lvl="1" indent="-284400">
              <a:lnSpc>
                <a:spcPct val="110000"/>
              </a:lnSpc>
            </a:pPr>
            <a:r>
              <a:rPr lang="en-US"/>
              <a:t>General procedure</a:t>
            </a:r>
          </a:p>
          <a:p>
            <a:pPr marL="1278000" lvl="1" indent="-284400">
              <a:lnSpc>
                <a:spcPct val="110000"/>
              </a:lnSpc>
            </a:pPr>
            <a:r>
              <a:rPr lang="en-US"/>
              <a:t>Step 1</a:t>
            </a:r>
          </a:p>
          <a:p>
            <a:pPr marL="1656000" lvl="1" indent="-284400">
              <a:lnSpc>
                <a:spcPct val="110000"/>
              </a:lnSpc>
            </a:pPr>
            <a:r>
              <a:rPr lang="en-US"/>
              <a:t>Calculate maximal takt time:</a:t>
            </a:r>
          </a:p>
          <a:p>
            <a:pPr marL="1278000" lvl="1" indent="-284400">
              <a:lnSpc>
                <a:spcPct val="110000"/>
              </a:lnSpc>
            </a:pPr>
            <a:r>
              <a:rPr lang="en-US"/>
              <a:t>Step 2</a:t>
            </a:r>
          </a:p>
          <a:p>
            <a:pPr marL="1656000" lvl="1" indent="-284400">
              <a:lnSpc>
                <a:spcPct val="110000"/>
              </a:lnSpc>
            </a:pPr>
            <a:r>
              <a:rPr lang="en-US"/>
              <a:t>Calculate product workload and theoretical minimal number of workplaces:</a:t>
            </a:r>
          </a:p>
          <a:p>
            <a:pPr marL="1656000" lvl="1" indent="-284400">
              <a:lnSpc>
                <a:spcPct val="110000"/>
              </a:lnSpc>
            </a:pPr>
            <a:endParaRPr lang="en-US"/>
          </a:p>
          <a:p>
            <a:pPr marL="1656000" lvl="1" indent="-284400">
              <a:lnSpc>
                <a:spcPct val="110000"/>
              </a:lnSpc>
            </a:pPr>
            <a:endParaRPr lang="en-US"/>
          </a:p>
          <a:p>
            <a:pPr marL="1278000" lvl="1" indent="-284400">
              <a:lnSpc>
                <a:spcPct val="110000"/>
              </a:lnSpc>
            </a:pPr>
            <a:r>
              <a:rPr lang="en-US"/>
              <a:t>Step 3</a:t>
            </a:r>
          </a:p>
          <a:p>
            <a:pPr marL="1656000" lvl="1" indent="-284400">
              <a:lnSpc>
                <a:spcPct val="110000"/>
              </a:lnSpc>
            </a:pPr>
            <a:r>
              <a:rPr lang="en-US"/>
              <a:t>Use one of 4 rules to assign operations to individual workplaces (see below).</a:t>
            </a:r>
          </a:p>
          <a:p>
            <a:pPr marL="1278000" lvl="1" indent="-284400">
              <a:lnSpc>
                <a:spcPct val="110000"/>
              </a:lnSpc>
            </a:pPr>
            <a:r>
              <a:rPr lang="en-US"/>
              <a:t>Step 4</a:t>
            </a:r>
          </a:p>
          <a:p>
            <a:pPr marL="1656000" lvl="1" indent="-284400">
              <a:lnSpc>
                <a:spcPct val="110000"/>
              </a:lnSpc>
            </a:pPr>
            <a:r>
              <a:rPr lang="en-US"/>
              <a:t>Calculate the production line efficiency:</a:t>
            </a:r>
          </a:p>
          <a:p>
            <a:pPr marL="1656000" lvl="1" indent="-284400">
              <a:lnSpc>
                <a:spcPct val="110000"/>
              </a:lnSpc>
            </a:pPr>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6" name="Obdélník 5">
                <a:extLst>
                  <a:ext uri="{FF2B5EF4-FFF2-40B4-BE49-F238E27FC236}">
                    <a16:creationId xmlns:a16="http://schemas.microsoft.com/office/drawing/2014/main" id="{6C33E084-7950-4F6A-A800-B9AA9EF1F64E}"/>
                  </a:ext>
                </a:extLst>
              </p:cNvPr>
              <p:cNvSpPr/>
              <p:nvPr/>
            </p:nvSpPr>
            <p:spPr>
              <a:xfrm>
                <a:off x="4721758" y="2461563"/>
                <a:ext cx="1444498" cy="6744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𝑐</m:t>
                          </m:r>
                        </m:e>
                        <m:sub>
                          <m:r>
                            <m:rPr>
                              <m:sty m:val="p"/>
                            </m:rPr>
                            <a:rPr lang="cs-CZ" sz="1700" i="1">
                              <a:latin typeface="Cambria Math" panose="02040503050406030204" pitchFamily="18" charset="0"/>
                            </a:rPr>
                            <m:t>max</m:t>
                          </m:r>
                        </m:sub>
                      </m:sSub>
                      <m:r>
                        <a:rPr lang="cs-CZ" sz="1700" i="0">
                          <a:latin typeface="Cambria Math" panose="02040503050406030204" pitchFamily="18" charset="0"/>
                        </a:rPr>
                        <m:t>=</m:t>
                      </m:r>
                      <m:d>
                        <m:dPr>
                          <m:begChr m:val="⌊"/>
                          <m:endChr m:val="⌋"/>
                          <m:ctrlPr>
                            <a:rPr lang="cs-CZ" sz="1700" i="1">
                              <a:latin typeface="Cambria Math" panose="02040503050406030204" pitchFamily="18" charset="0"/>
                            </a:rPr>
                          </m:ctrlPr>
                        </m:dPr>
                        <m:e>
                          <m:r>
                            <a:rPr lang="cs-CZ" sz="1700" i="0">
                              <a:latin typeface="Cambria Math" panose="02040503050406030204" pitchFamily="18" charset="0"/>
                            </a:rPr>
                            <m:t> </m:t>
                          </m:r>
                          <m:f>
                            <m:fPr>
                              <m:ctrlPr>
                                <a:rPr lang="cs-CZ" sz="1700" i="1">
                                  <a:latin typeface="Cambria Math" panose="02040503050406030204" pitchFamily="18" charset="0"/>
                                </a:rPr>
                              </m:ctrlPr>
                            </m:fPr>
                            <m:num>
                              <m:r>
                                <a:rPr lang="cs-CZ" sz="1700" i="1">
                                  <a:latin typeface="Cambria Math" panose="02040503050406030204" pitchFamily="18" charset="0"/>
                                </a:rPr>
                                <m:t>𝑇</m:t>
                              </m:r>
                            </m:num>
                            <m:den>
                              <m:r>
                                <a:rPr lang="cs-CZ" sz="1700" i="1">
                                  <a:latin typeface="Cambria Math" panose="02040503050406030204" pitchFamily="18" charset="0"/>
                                </a:rPr>
                                <m:t>𝑄</m:t>
                              </m:r>
                            </m:den>
                          </m:f>
                          <m:r>
                            <a:rPr lang="cs-CZ" sz="1700" i="0">
                              <a:latin typeface="Cambria Math" panose="02040503050406030204" pitchFamily="18" charset="0"/>
                            </a:rPr>
                            <m:t> </m:t>
                          </m:r>
                        </m:e>
                      </m:d>
                      <m:r>
                        <a:rPr lang="cs-CZ" sz="1700" i="0">
                          <a:latin typeface="Cambria Math" panose="02040503050406030204" pitchFamily="18" charset="0"/>
                        </a:rPr>
                        <m:t>.</m:t>
                      </m:r>
                    </m:oMath>
                  </m:oMathPara>
                </a14:m>
                <a:endParaRPr lang="cs-CZ" sz="1700" dirty="0"/>
              </a:p>
            </p:txBody>
          </p:sp>
        </mc:Choice>
        <mc:Fallback xmlns="">
          <p:sp>
            <p:nvSpPr>
              <p:cNvPr id="6" name="Obdélník 5">
                <a:extLst>
                  <a:ext uri="{FF2B5EF4-FFF2-40B4-BE49-F238E27FC236}">
                    <a16:creationId xmlns:a16="http://schemas.microsoft.com/office/drawing/2014/main" id="{6C33E084-7950-4F6A-A800-B9AA9EF1F64E}"/>
                  </a:ext>
                </a:extLst>
              </p:cNvPr>
              <p:cNvSpPr>
                <a:spLocks noRot="1" noChangeAspect="1" noMove="1" noResize="1" noEditPoints="1" noAdjustHandles="1" noChangeArrowheads="1" noChangeShapeType="1" noTextEdit="1"/>
              </p:cNvSpPr>
              <p:nvPr/>
            </p:nvSpPr>
            <p:spPr>
              <a:xfrm>
                <a:off x="4721758" y="2461563"/>
                <a:ext cx="1444498" cy="674415"/>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Obdélník 6">
                <a:extLst>
                  <a:ext uri="{FF2B5EF4-FFF2-40B4-BE49-F238E27FC236}">
                    <a16:creationId xmlns:a16="http://schemas.microsoft.com/office/drawing/2014/main" id="{38A76660-8CF0-425F-BE05-4336BE94CAA1}"/>
                  </a:ext>
                </a:extLst>
              </p:cNvPr>
              <p:cNvSpPr/>
              <p:nvPr/>
            </p:nvSpPr>
            <p:spPr>
              <a:xfrm>
                <a:off x="4656293" y="3631449"/>
                <a:ext cx="1780552" cy="6744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rPr>
                          </m:ctrlPr>
                        </m:sSubPr>
                        <m:e>
                          <m:r>
                            <a:rPr lang="cs-CZ" sz="1700" i="1">
                              <a:latin typeface="Cambria Math" panose="02040503050406030204" pitchFamily="18" charset="0"/>
                            </a:rPr>
                            <m:t>𝑚</m:t>
                          </m:r>
                        </m:e>
                        <m:sub>
                          <m:r>
                            <m:rPr>
                              <m:sty m:val="p"/>
                            </m:rPr>
                            <a:rPr lang="cs-CZ" sz="1700" i="1">
                              <a:latin typeface="Cambria Math" panose="02040503050406030204" pitchFamily="18" charset="0"/>
                            </a:rPr>
                            <m:t>min</m:t>
                          </m:r>
                        </m:sub>
                      </m:sSub>
                      <m:r>
                        <a:rPr lang="cs-CZ" sz="1700" i="0">
                          <a:latin typeface="Cambria Math" panose="02040503050406030204" pitchFamily="18" charset="0"/>
                        </a:rPr>
                        <m:t>=</m:t>
                      </m:r>
                      <m:d>
                        <m:dPr>
                          <m:begChr m:val="⌈"/>
                          <m:endChr m:val="⌉"/>
                          <m:ctrlPr>
                            <a:rPr lang="cs-CZ" sz="1700" i="1">
                              <a:latin typeface="Cambria Math" panose="02040503050406030204" pitchFamily="18" charset="0"/>
                            </a:rPr>
                          </m:ctrlPr>
                        </m:dPr>
                        <m:e>
                          <m:r>
                            <a:rPr lang="cs-CZ" sz="1700" i="0">
                              <a:latin typeface="Cambria Math" panose="02040503050406030204" pitchFamily="18" charset="0"/>
                            </a:rPr>
                            <m:t> </m:t>
                          </m:r>
                          <m:f>
                            <m:fPr>
                              <m:ctrlPr>
                                <a:rPr lang="cs-CZ" sz="1700" i="1">
                                  <a:latin typeface="Cambria Math" panose="02040503050406030204" pitchFamily="18" charset="0"/>
                                </a:rPr>
                              </m:ctrlPr>
                            </m:fPr>
                            <m:num>
                              <m:r>
                                <a:rPr lang="cs-CZ" sz="1700" i="1">
                                  <a:latin typeface="Cambria Math" panose="02040503050406030204" pitchFamily="18" charset="0"/>
                                </a:rPr>
                                <m:t>𝑡</m:t>
                              </m:r>
                            </m:num>
                            <m:den>
                              <m:sSub>
                                <m:sSubPr>
                                  <m:ctrlPr>
                                    <a:rPr lang="cs-CZ" sz="1700" i="1" smtClean="0">
                                      <a:latin typeface="Cambria Math" panose="02040503050406030204" pitchFamily="18" charset="0"/>
                                    </a:rPr>
                                  </m:ctrlPr>
                                </m:sSubPr>
                                <m:e>
                                  <m:r>
                                    <a:rPr lang="cs-CZ" sz="1700" b="0" i="1" smtClean="0">
                                      <a:latin typeface="Cambria Math" panose="02040503050406030204" pitchFamily="18" charset="0"/>
                                    </a:rPr>
                                    <m:t>𝑐</m:t>
                                  </m:r>
                                </m:e>
                                <m:sub>
                                  <m:r>
                                    <m:rPr>
                                      <m:sty m:val="p"/>
                                    </m:rPr>
                                    <a:rPr lang="cs-CZ" sz="1700" b="0" i="1" smtClean="0">
                                      <a:latin typeface="Cambria Math" panose="02040503050406030204" pitchFamily="18" charset="0"/>
                                    </a:rPr>
                                    <m:t>max</m:t>
                                  </m:r>
                                </m:sub>
                              </m:sSub>
                            </m:den>
                          </m:f>
                          <m:r>
                            <a:rPr lang="cs-CZ" sz="1700" i="0">
                              <a:latin typeface="Cambria Math" panose="02040503050406030204" pitchFamily="18" charset="0"/>
                            </a:rPr>
                            <m:t> </m:t>
                          </m:r>
                        </m:e>
                      </m:d>
                      <m:r>
                        <a:rPr lang="cs-CZ" sz="1700" b="0" i="1" smtClean="0">
                          <a:latin typeface="Cambria Math" panose="02040503050406030204" pitchFamily="18" charset="0"/>
                        </a:rPr>
                        <m:t>.</m:t>
                      </m:r>
                    </m:oMath>
                  </m:oMathPara>
                </a14:m>
                <a:endParaRPr lang="cs-CZ" sz="1700" dirty="0"/>
              </a:p>
            </p:txBody>
          </p:sp>
        </mc:Choice>
        <mc:Fallback xmlns="">
          <p:sp>
            <p:nvSpPr>
              <p:cNvPr id="7" name="Obdélník 6">
                <a:extLst>
                  <a:ext uri="{FF2B5EF4-FFF2-40B4-BE49-F238E27FC236}">
                    <a16:creationId xmlns:a16="http://schemas.microsoft.com/office/drawing/2014/main" id="{38A76660-8CF0-425F-BE05-4336BE94CAA1}"/>
                  </a:ext>
                </a:extLst>
              </p:cNvPr>
              <p:cNvSpPr>
                <a:spLocks noRot="1" noChangeAspect="1" noMove="1" noResize="1" noEditPoints="1" noAdjustHandles="1" noChangeArrowheads="1" noChangeShapeType="1" noTextEdit="1"/>
              </p:cNvSpPr>
              <p:nvPr/>
            </p:nvSpPr>
            <p:spPr>
              <a:xfrm>
                <a:off x="4656293" y="3631449"/>
                <a:ext cx="1780552" cy="674415"/>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A4B4DF10-AD45-447F-A7F3-ABB0B214D821}"/>
                  </a:ext>
                </a:extLst>
              </p:cNvPr>
              <p:cNvSpPr/>
              <p:nvPr/>
            </p:nvSpPr>
            <p:spPr>
              <a:xfrm>
                <a:off x="2712454" y="3569479"/>
                <a:ext cx="1134991" cy="806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rPr>
                        <m:t>𝑡</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𝑖</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𝑖</m:t>
                              </m:r>
                            </m:sub>
                          </m:sSub>
                          <m:r>
                            <a:rPr lang="cs-CZ" sz="1700" b="0" i="1" smtClean="0">
                              <a:latin typeface="Cambria Math" panose="02040503050406030204" pitchFamily="18" charset="0"/>
                            </a:rPr>
                            <m:t>,</m:t>
                          </m:r>
                        </m:e>
                      </m:nary>
                    </m:oMath>
                  </m:oMathPara>
                </a14:m>
                <a:endParaRPr lang="cs-CZ" sz="1700" dirty="0"/>
              </a:p>
            </p:txBody>
          </p:sp>
        </mc:Choice>
        <mc:Fallback xmlns="">
          <p:sp>
            <p:nvSpPr>
              <p:cNvPr id="11" name="Obdélník 10">
                <a:extLst>
                  <a:ext uri="{FF2B5EF4-FFF2-40B4-BE49-F238E27FC236}">
                    <a16:creationId xmlns:a16="http://schemas.microsoft.com/office/drawing/2014/main" id="{A4B4DF10-AD45-447F-A7F3-ABB0B214D821}"/>
                  </a:ext>
                </a:extLst>
              </p:cNvPr>
              <p:cNvSpPr>
                <a:spLocks noRot="1" noChangeAspect="1" noMove="1" noResize="1" noEditPoints="1" noAdjustHandles="1" noChangeArrowheads="1" noChangeShapeType="1" noTextEdit="1"/>
              </p:cNvSpPr>
              <p:nvPr/>
            </p:nvSpPr>
            <p:spPr>
              <a:xfrm>
                <a:off x="2712454" y="3569479"/>
                <a:ext cx="1134991" cy="80643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6BF125DA-F1E9-41F7-BECE-90CE06756BB8}"/>
                  </a:ext>
                </a:extLst>
              </p:cNvPr>
              <p:cNvSpPr/>
              <p:nvPr/>
            </p:nvSpPr>
            <p:spPr>
              <a:xfrm>
                <a:off x="5700967" y="5182462"/>
                <a:ext cx="1638334"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rPr>
                        <m:t>𝐸</m:t>
                      </m:r>
                      <m:r>
                        <a:rPr lang="cs-CZ" sz="1700" i="0">
                          <a:latin typeface="Cambria Math" panose="02040503050406030204" pitchFamily="18" charset="0"/>
                        </a:rPr>
                        <m:t>=</m:t>
                      </m:r>
                      <m:f>
                        <m:fPr>
                          <m:ctrlPr>
                            <a:rPr lang="cs-CZ" sz="1700" i="1">
                              <a:latin typeface="Cambria Math" panose="02040503050406030204" pitchFamily="18" charset="0"/>
                            </a:rPr>
                          </m:ctrlPr>
                        </m:fPr>
                        <m:num>
                          <m:r>
                            <a:rPr lang="cs-CZ" sz="1700" i="1">
                              <a:latin typeface="Cambria Math" panose="02040503050406030204" pitchFamily="18" charset="0"/>
                            </a:rPr>
                            <m:t>𝑡</m:t>
                          </m:r>
                        </m:num>
                        <m:den>
                          <m:r>
                            <a:rPr lang="cs-CZ" sz="1700" i="1">
                              <a:latin typeface="Cambria Math" panose="02040503050406030204" pitchFamily="18" charset="0"/>
                            </a:rPr>
                            <m:t>𝑚𝑐</m:t>
                          </m:r>
                        </m:den>
                      </m:f>
                      <m:r>
                        <a:rPr lang="cs-CZ" sz="1700" i="0">
                          <a:latin typeface="Cambria Math" panose="02040503050406030204" pitchFamily="18" charset="0"/>
                        </a:rPr>
                        <m:t>100 %</m:t>
                      </m:r>
                      <m:r>
                        <a:rPr lang="cs-CZ" sz="1700" b="0" i="0" smtClean="0">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6BF125DA-F1E9-41F7-BECE-90CE06756BB8}"/>
                  </a:ext>
                </a:extLst>
              </p:cNvPr>
              <p:cNvSpPr>
                <a:spLocks noRot="1" noChangeAspect="1" noMove="1" noResize="1" noEditPoints="1" noAdjustHandles="1" noChangeArrowheads="1" noChangeShapeType="1" noTextEdit="1"/>
              </p:cNvSpPr>
              <p:nvPr/>
            </p:nvSpPr>
            <p:spPr>
              <a:xfrm>
                <a:off x="5700967" y="5182462"/>
                <a:ext cx="1638334" cy="564898"/>
              </a:xfrm>
              <a:prstGeom prst="rect">
                <a:avLst/>
              </a:prstGeom>
              <a:blipFill>
                <a:blip r:embed="rId5"/>
                <a:stretch>
                  <a:fillRect/>
                </a:stretch>
              </a:blipFill>
            </p:spPr>
            <p:txBody>
              <a:bodyPr/>
              <a:lstStyle/>
              <a:p>
                <a:r>
                  <a:rPr lang="cs-CZ">
                    <a:noFill/>
                  </a:rPr>
                  <a:t> </a:t>
                </a:r>
              </a:p>
            </p:txBody>
          </p:sp>
        </mc:Fallback>
      </mc:AlternateContent>
      <p:sp>
        <p:nvSpPr>
          <p:cNvPr id="2" name="Zástupný symbol pro číslo snímku 1">
            <a:extLst>
              <a:ext uri="{FF2B5EF4-FFF2-40B4-BE49-F238E27FC236}">
                <a16:creationId xmlns:a16="http://schemas.microsoft.com/office/drawing/2014/main" id="{4EEDFE7D-B959-4BAB-8088-82B65AABC954}"/>
              </a:ext>
            </a:extLst>
          </p:cNvPr>
          <p:cNvSpPr>
            <a:spLocks noGrp="1"/>
          </p:cNvSpPr>
          <p:nvPr>
            <p:ph type="sldNum" sz="quarter" idx="2"/>
          </p:nvPr>
        </p:nvSpPr>
        <p:spPr/>
        <p:txBody>
          <a:bodyPr/>
          <a:lstStyle/>
          <a:p>
            <a:fld id="{86CB4B4D-7CA3-9044-876B-883B54F8677D}" type="slidenum">
              <a:rPr lang="cs-CZ" smtClean="0"/>
              <a:t>52</a:t>
            </a:fld>
            <a:endParaRPr lang="cs-CZ"/>
          </a:p>
        </p:txBody>
      </p:sp>
    </p:spTree>
    <p:extLst>
      <p:ext uri="{BB962C8B-B14F-4D97-AF65-F5344CB8AC3E}">
        <p14:creationId xmlns:p14="http://schemas.microsoft.com/office/powerpoint/2010/main" val="2753811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5"/>
                <a:ext cx="10599646" cy="4426683"/>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Heuristic methods</a:t>
                </a:r>
              </a:p>
              <a:p>
                <a:pPr marL="896400" lvl="1" indent="-284400">
                  <a:lnSpc>
                    <a:spcPct val="110000"/>
                  </a:lnSpc>
                </a:pPr>
                <a:r>
                  <a:rPr lang="en-US" dirty="0"/>
                  <a:t>Rules for the assignment of operations to workplaces (see step 3):</a:t>
                </a:r>
              </a:p>
              <a:p>
                <a:pPr marL="1278000" lvl="1" indent="-284400">
                  <a:lnSpc>
                    <a:spcPct val="110000"/>
                  </a:lnSpc>
                </a:pPr>
                <a:r>
                  <a:rPr lang="en-US" dirty="0"/>
                  <a:t>longest duration,</a:t>
                </a:r>
              </a:p>
              <a:p>
                <a:pPr marL="1278000" lvl="1" indent="-284400">
                  <a:lnSpc>
                    <a:spcPct val="110000"/>
                  </a:lnSpc>
                </a:pPr>
                <a:r>
                  <a:rPr lang="en-US" dirty="0"/>
                  <a:t>maximal number of predecessors, </a:t>
                </a:r>
              </a:p>
              <a:p>
                <a:pPr marL="1278000" lvl="1" indent="-284400">
                  <a:lnSpc>
                    <a:spcPct val="110000"/>
                  </a:lnSpc>
                </a:pPr>
                <a:r>
                  <a:rPr lang="en-US" dirty="0"/>
                  <a:t>maximal number of successors,</a:t>
                </a:r>
              </a:p>
              <a:p>
                <a:pPr marL="1278000" lvl="1" indent="-284400">
                  <a:lnSpc>
                    <a:spcPct val="110000"/>
                  </a:lnSpc>
                </a:pPr>
                <a:r>
                  <a:rPr lang="en-US" dirty="0"/>
                  <a:t>maximal weight:</a:t>
                </a:r>
              </a:p>
              <a:p>
                <a:pPr marL="1278000" lvl="1" indent="-284400">
                  <a:lnSpc>
                    <a:spcPct val="110000"/>
                  </a:lnSpc>
                </a:pPr>
                <a:endParaRPr lang="en-US" dirty="0"/>
              </a:p>
              <a:p>
                <a:pPr marL="1278000" lvl="1" indent="-284400">
                  <a:lnSpc>
                    <a:spcPct val="110000"/>
                  </a:lnSpc>
                </a:pPr>
                <a:endParaRPr lang="en-US" dirty="0"/>
              </a:p>
              <a:p>
                <a:pPr marL="1278000" lvl="1" indent="-284400">
                  <a:lnSpc>
                    <a:spcPct val="110000"/>
                  </a:lnSpc>
                </a:pPr>
                <a:endParaRPr lang="en-US" dirty="0"/>
              </a:p>
              <a:p>
                <a:pPr marL="993600" lvl="1" indent="0">
                  <a:lnSpc>
                    <a:spcPct val="110000"/>
                  </a:lnSpc>
                  <a:buNone/>
                </a:pPr>
                <a:r>
                  <a:rPr lang="en-US" sz="1600" dirty="0">
                    <a:latin typeface="Times New Roman" panose="02020603050405020304" pitchFamily="18" charset="0"/>
                    <a:ea typeface="Times New Roman" panose="02020603050405020304" pitchFamily="18" charset="0"/>
                  </a:rPr>
                  <a:t>	where </a:t>
                </a:r>
                <a14:m>
                  <m:oMath xmlns:m="http://schemas.openxmlformats.org/officeDocument/2006/math">
                    <m:sSub>
                      <m:sSubPr>
                        <m:ctrlPr>
                          <a:rPr lang="en-US" sz="1700" i="1" smtClean="0">
                            <a:effectLst/>
                            <a:latin typeface="Cambria Math" panose="02040503050406030204" pitchFamily="18" charset="0"/>
                            <a:ea typeface="Times New Roman" panose="02020603050405020304" pitchFamily="18" charset="0"/>
                          </a:rPr>
                        </m:ctrlPr>
                      </m:sSubPr>
                      <m:e>
                        <m:r>
                          <a:rPr lang="en-US" sz="1700" i="1" smtClean="0">
                            <a:effectLst/>
                            <a:latin typeface="Cambria Math" panose="02040503050406030204" pitchFamily="18" charset="0"/>
                            <a:ea typeface="Times New Roman" panose="02020603050405020304" pitchFamily="18" charset="0"/>
                          </a:rPr>
                          <m:t>𝑁</m:t>
                        </m:r>
                      </m:e>
                      <m:sub>
                        <m:r>
                          <a:rPr lang="en-US" sz="1700" i="1" smtClean="0">
                            <a:effectLst/>
                            <a:latin typeface="Cambria Math" panose="02040503050406030204" pitchFamily="18" charset="0"/>
                            <a:ea typeface="Times New Roman" panose="02020603050405020304" pitchFamily="18" charset="0"/>
                          </a:rPr>
                          <m:t>𝑖</m:t>
                        </m:r>
                      </m:sub>
                    </m:sSub>
                  </m:oMath>
                </a14:m>
                <a:r>
                  <a:rPr lang="en-US" sz="1600" dirty="0">
                    <a:effectLst/>
                    <a:latin typeface="Times New Roman" panose="02020603050405020304" pitchFamily="18" charset="0"/>
                    <a:ea typeface="Times New Roman" panose="02020603050405020304" pitchFamily="18" charset="0"/>
                  </a:rPr>
                  <a:t> is a set of all immediate successors of </a:t>
                </a:r>
                <a14:m>
                  <m:oMath xmlns:m="http://schemas.openxmlformats.org/officeDocument/2006/math">
                    <m:r>
                      <a:rPr lang="en-US" sz="1700" i="1" smtClean="0">
                        <a:effectLst/>
                        <a:latin typeface="Cambria Math" panose="02040503050406030204" pitchFamily="18" charset="0"/>
                        <a:ea typeface="Times New Roman" panose="02020603050405020304" pitchFamily="18" charset="0"/>
                      </a:rPr>
                      <m:t>𝑖</m:t>
                    </m:r>
                  </m:oMath>
                </a14:m>
                <a:r>
                  <a:rPr lang="en-US" sz="1600" dirty="0">
                    <a:effectLst/>
                    <a:latin typeface="Times New Roman" panose="02020603050405020304" pitchFamily="18" charset="0"/>
                    <a:ea typeface="Times New Roman" panose="02020603050405020304" pitchFamily="18" charset="0"/>
                  </a:rPr>
                  <a:t>-</a:t>
                </a:r>
                <a:r>
                  <a:rPr lang="en-US" sz="1600" dirty="0" err="1">
                    <a:effectLst/>
                    <a:latin typeface="Times New Roman" panose="02020603050405020304" pitchFamily="18" charset="0"/>
                    <a:ea typeface="Times New Roman" panose="02020603050405020304" pitchFamily="18" charset="0"/>
                  </a:rPr>
                  <a:t>th</a:t>
                </a:r>
                <a:r>
                  <a:rPr lang="en-US" sz="1600" dirty="0">
                    <a:effectLst/>
                    <a:latin typeface="Times New Roman" panose="02020603050405020304" pitchFamily="18" charset="0"/>
                    <a:ea typeface="Times New Roman" panose="02020603050405020304" pitchFamily="18" charset="0"/>
                  </a:rPr>
                  <a:t> operation.</a:t>
                </a:r>
              </a:p>
              <a:p>
                <a:pPr marL="1278000" lvl="1" indent="-284400">
                  <a:lnSpc>
                    <a:spcPct val="110000"/>
                  </a:lnSpc>
                </a:pPr>
                <a:endParaRPr lang="en-US" dirty="0"/>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8468" y="1647545"/>
                <a:ext cx="10599646" cy="4426683"/>
              </a:xfrm>
              <a:blipFill>
                <a:blip r:embed="rId2"/>
                <a:stretch>
                  <a:fillRect l="-230" t="-275"/>
                </a:stretch>
              </a:blipFill>
            </p:spPr>
            <p:txBody>
              <a:bodyPr/>
              <a:lstStyle/>
              <a:p>
                <a:r>
                  <a:rPr lang="cs-CZ">
                    <a:noFill/>
                  </a:rPr>
                  <a:t> </a:t>
                </a:r>
              </a:p>
            </p:txBody>
          </p:sp>
        </mc:Fallback>
      </mc:AlternateContent>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FBE8E605-7C45-40B7-8151-B9137BF0D833}"/>
                  </a:ext>
                </a:extLst>
              </p:cNvPr>
              <p:cNvSpPr/>
              <p:nvPr/>
            </p:nvSpPr>
            <p:spPr>
              <a:xfrm>
                <a:off x="2232496" y="3737872"/>
                <a:ext cx="3372590" cy="7612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𝑖</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𝑖</m:t>
                          </m:r>
                        </m:sub>
                      </m:sSub>
                      <m:r>
                        <a:rPr lang="cs-CZ" sz="1700" i="0">
                          <a:latin typeface="Cambria Math" panose="02040503050406030204" pitchFamily="18" charset="0"/>
                        </a:rPr>
                        <m:t>+</m:t>
                      </m:r>
                      <m:nary>
                        <m:naryPr>
                          <m:chr m:val="∑"/>
                          <m:limLoc m:val="undOvr"/>
                          <m:supHide m:val="on"/>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b="1" i="1">
                                  <a:latin typeface="Cambria Math" panose="02040503050406030204" pitchFamily="18" charset="0"/>
                                </a:rPr>
                                <m:t>𝑵</m:t>
                              </m:r>
                            </m:e>
                            <m:sub>
                              <m:r>
                                <a:rPr lang="cs-CZ" sz="1700" b="0" i="1">
                                  <a:latin typeface="Cambria Math" panose="02040503050406030204" pitchFamily="18" charset="0"/>
                                </a:rPr>
                                <m:t>𝑖</m:t>
                              </m:r>
                            </m:sub>
                          </m:sSub>
                        </m:sub>
                        <m:sup/>
                        <m:e>
                          <m:sSub>
                            <m:sSubPr>
                              <m:ctrlPr>
                                <a:rPr lang="cs-CZ" sz="1700" b="0" i="1">
                                  <a:latin typeface="Cambria Math" panose="02040503050406030204" pitchFamily="18" charset="0"/>
                                </a:rPr>
                              </m:ctrlPr>
                            </m:sSubPr>
                            <m:e>
                              <m:r>
                                <a:rPr lang="cs-CZ" sz="1700" b="0" i="1">
                                  <a:latin typeface="Cambria Math" panose="02040503050406030204" pitchFamily="18" charset="0"/>
                                </a:rPr>
                                <m:t>𝑤</m:t>
                              </m:r>
                            </m:e>
                            <m:sub>
                              <m:r>
                                <a:rPr lang="cs-CZ" sz="1700" b="0" i="1">
                                  <a:latin typeface="Cambria Math" panose="02040503050406030204" pitchFamily="18" charset="0"/>
                                </a:rPr>
                                <m:t>𝑗</m:t>
                              </m:r>
                            </m:sub>
                          </m:sSub>
                        </m:e>
                      </m:nary>
                      <m:r>
                        <a:rPr lang="cs-CZ" sz="1700" b="0" i="0">
                          <a:latin typeface="Cambria Math" panose="02040503050406030204" pitchFamily="18" charset="0"/>
                        </a:rPr>
                        <m:t>        </m:t>
                      </m:r>
                      <m:r>
                        <a:rPr lang="cs-CZ" sz="1700" b="0" i="1">
                          <a:latin typeface="Cambria Math" panose="02040503050406030204" pitchFamily="18" charset="0"/>
                        </a:rPr>
                        <m:t>𝑖</m:t>
                      </m:r>
                      <m:r>
                        <a:rPr lang="cs-CZ" sz="1700" b="0" i="0">
                          <a:latin typeface="Cambria Math" panose="02040503050406030204" pitchFamily="18" charset="0"/>
                        </a:rPr>
                        <m:t>=1,2,…,</m:t>
                      </m:r>
                      <m:r>
                        <a:rPr lang="cs-CZ" sz="1700" b="0" i="1">
                          <a:latin typeface="Cambria Math" panose="02040503050406030204" pitchFamily="18" charset="0"/>
                        </a:rPr>
                        <m:t>𝑛</m:t>
                      </m:r>
                      <m:r>
                        <m:rPr>
                          <m:nor/>
                        </m:rPr>
                        <a:rPr lang="cs-CZ" sz="1700" b="0" i="1">
                          <a:latin typeface="Cambria Math" panose="02040503050406030204" pitchFamily="18" charset="0"/>
                        </a:rPr>
                        <m:t>,</m:t>
                      </m:r>
                    </m:oMath>
                  </m:oMathPara>
                </a14:m>
                <a:endParaRPr lang="cs-CZ" sz="1700" dirty="0"/>
              </a:p>
            </p:txBody>
          </p:sp>
        </mc:Choice>
        <mc:Fallback xmlns="">
          <p:sp>
            <p:nvSpPr>
              <p:cNvPr id="14" name="Obdélník 13">
                <a:extLst>
                  <a:ext uri="{FF2B5EF4-FFF2-40B4-BE49-F238E27FC236}">
                    <a16:creationId xmlns:a16="http://schemas.microsoft.com/office/drawing/2014/main" id="{FBE8E605-7C45-40B7-8151-B9137BF0D833}"/>
                  </a:ext>
                </a:extLst>
              </p:cNvPr>
              <p:cNvSpPr>
                <a:spLocks noRot="1" noChangeAspect="1" noMove="1" noResize="1" noEditPoints="1" noAdjustHandles="1" noChangeArrowheads="1" noChangeShapeType="1" noTextEdit="1"/>
              </p:cNvSpPr>
              <p:nvPr/>
            </p:nvSpPr>
            <p:spPr>
              <a:xfrm>
                <a:off x="2232496" y="3737872"/>
                <a:ext cx="3372590" cy="761234"/>
              </a:xfrm>
              <a:prstGeom prst="rect">
                <a:avLst/>
              </a:prstGeom>
              <a:blipFill>
                <a:blip r:embed="rId3"/>
                <a:stretch>
                  <a:fillRect/>
                </a:stretch>
              </a:blipFill>
            </p:spPr>
            <p:txBody>
              <a:bodyPr/>
              <a:lstStyle/>
              <a:p>
                <a:r>
                  <a:rPr lang="cs-CZ">
                    <a:noFill/>
                  </a:rPr>
                  <a:t> </a:t>
                </a:r>
              </a:p>
            </p:txBody>
          </p:sp>
        </mc:Fallback>
      </mc:AlternateContent>
      <p:sp>
        <p:nvSpPr>
          <p:cNvPr id="2" name="Zástupný symbol pro číslo snímku 1">
            <a:extLst>
              <a:ext uri="{FF2B5EF4-FFF2-40B4-BE49-F238E27FC236}">
                <a16:creationId xmlns:a16="http://schemas.microsoft.com/office/drawing/2014/main" id="{F860C973-4A59-47D4-B89F-F8085FEA7418}"/>
              </a:ext>
            </a:extLst>
          </p:cNvPr>
          <p:cNvSpPr>
            <a:spLocks noGrp="1"/>
          </p:cNvSpPr>
          <p:nvPr>
            <p:ph type="sldNum" sz="quarter" idx="2"/>
          </p:nvPr>
        </p:nvSpPr>
        <p:spPr/>
        <p:txBody>
          <a:bodyPr/>
          <a:lstStyle/>
          <a:p>
            <a:fld id="{86CB4B4D-7CA3-9044-876B-883B54F8677D}" type="slidenum">
              <a:rPr lang="cs-CZ" smtClean="0"/>
              <a:t>53</a:t>
            </a:fld>
            <a:endParaRPr lang="cs-CZ"/>
          </a:p>
        </p:txBody>
      </p:sp>
    </p:spTree>
    <p:extLst>
      <p:ext uri="{BB962C8B-B14F-4D97-AF65-F5344CB8AC3E}">
        <p14:creationId xmlns:p14="http://schemas.microsoft.com/office/powerpoint/2010/main" val="4243705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4499" y="1647546"/>
            <a:ext cx="10809635" cy="1459548"/>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Heuristic methods</a:t>
            </a:r>
          </a:p>
          <a:p>
            <a:pPr marL="896400" lvl="1" indent="-284400">
              <a:lnSpc>
                <a:spcPct val="110000"/>
              </a:lnSpc>
            </a:pPr>
            <a:r>
              <a:rPr lang="en-US" dirty="0"/>
              <a:t>Example</a:t>
            </a:r>
          </a:p>
          <a:p>
            <a:pPr marL="1278000" lvl="1" indent="-284400">
              <a:lnSpc>
                <a:spcPct val="110000"/>
              </a:lnSpc>
            </a:pPr>
            <a:r>
              <a:rPr lang="en-US" dirty="0"/>
              <a:t>The company plans to produce 12 units of product per day, which production consists of 6 operations. All precedence relations are illustrated by the directed graph in the figure. </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54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6357" y="1066638"/>
            <a:ext cx="9242159" cy="369332"/>
          </a:xfrm>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195BDCF4-F1FE-44BC-8D17-9D04C762C585}"/>
              </a:ext>
            </a:extLst>
          </p:cNvPr>
          <p:cNvPicPr>
            <a:picLocks noChangeAspect="1"/>
          </p:cNvPicPr>
          <p:nvPr/>
        </p:nvPicPr>
        <p:blipFill>
          <a:blip r:embed="rId2"/>
          <a:stretch>
            <a:fillRect/>
          </a:stretch>
        </p:blipFill>
        <p:spPr>
          <a:xfrm>
            <a:off x="2405339" y="3107094"/>
            <a:ext cx="4683736" cy="2353264"/>
          </a:xfrm>
          <a:prstGeom prst="rect">
            <a:avLst/>
          </a:prstGeom>
        </p:spPr>
      </p:pic>
    </p:spTree>
    <p:extLst>
      <p:ext uri="{BB962C8B-B14F-4D97-AF65-F5344CB8AC3E}">
        <p14:creationId xmlns:p14="http://schemas.microsoft.com/office/powerpoint/2010/main" val="3789928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131491" cy="1459548"/>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Heuristic methods</a:t>
            </a:r>
          </a:p>
          <a:p>
            <a:pPr marL="896400" lvl="1" indent="-284400">
              <a:lnSpc>
                <a:spcPct val="110000"/>
              </a:lnSpc>
            </a:pPr>
            <a:r>
              <a:rPr lang="en-US" dirty="0"/>
              <a:t>Example – continued</a:t>
            </a:r>
          </a:p>
          <a:p>
            <a:pPr marL="1278000" lvl="1" indent="-284400">
              <a:lnSpc>
                <a:spcPct val="110000"/>
              </a:lnSpc>
            </a:pPr>
            <a:r>
              <a:rPr lang="en-US" dirty="0"/>
              <a:t>The table specifies the duration of each operation. In addition, the sets of the immediately preceding and immediately following operations are obtained from the graph. For further calculation, the numbers of all preceding and all following operations are additionally determined in the table for each activity. The length of the daily working period is 6 hours.</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55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F038FC80-D530-4EC0-AA5D-A4A0B53784D7}"/>
              </a:ext>
            </a:extLst>
          </p:cNvPr>
          <p:cNvPicPr>
            <a:picLocks noChangeAspect="1"/>
          </p:cNvPicPr>
          <p:nvPr/>
        </p:nvPicPr>
        <p:blipFill>
          <a:blip r:embed="rId2"/>
          <a:stretch>
            <a:fillRect/>
          </a:stretch>
        </p:blipFill>
        <p:spPr>
          <a:xfrm>
            <a:off x="1916750" y="3401801"/>
            <a:ext cx="8048343" cy="2477279"/>
          </a:xfrm>
          <a:prstGeom prst="rect">
            <a:avLst/>
          </a:prstGeom>
        </p:spPr>
      </p:pic>
    </p:spTree>
    <p:extLst>
      <p:ext uri="{BB962C8B-B14F-4D97-AF65-F5344CB8AC3E}">
        <p14:creationId xmlns:p14="http://schemas.microsoft.com/office/powerpoint/2010/main" val="780415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206136" cy="1459548"/>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Mathematical model</a:t>
            </a:r>
          </a:p>
          <a:p>
            <a:pPr marL="993600" lvl="1" indent="0">
              <a:lnSpc>
                <a:spcPct val="110000"/>
              </a:lnSpc>
              <a:buNone/>
            </a:pPr>
            <a:endParaRPr lang="en-US"/>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56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designing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 schedule</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785F17C7-7CA7-4042-B5EE-F611B887C6C7}"/>
                  </a:ext>
                </a:extLst>
              </p:cNvPr>
              <p:cNvSpPr/>
              <p:nvPr/>
            </p:nvSpPr>
            <p:spPr>
              <a:xfrm>
                <a:off x="1278755" y="2951348"/>
                <a:ext cx="6609598" cy="83606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cs-CZ" sz="1700" i="1">
                          <a:latin typeface="Cambria Math" panose="02040503050406030204" pitchFamily="18" charset="0"/>
                        </a:rPr>
                        <m:t>𝑧</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𝑚</m:t>
                          </m:r>
                        </m:sup>
                        <m:e>
                          <m:sSub>
                            <m:sSubPr>
                              <m:ctrlPr>
                                <a:rPr lang="cs-CZ" sz="1700" i="1">
                                  <a:latin typeface="Cambria Math" panose="02040503050406030204" pitchFamily="18" charset="0"/>
                                </a:rPr>
                              </m:ctrlPr>
                            </m:sSubPr>
                            <m:e>
                              <m:r>
                                <a:rPr lang="cs-CZ" sz="1700" i="1">
                                  <a:latin typeface="Cambria Math" panose="02040503050406030204" pitchFamily="18" charset="0"/>
                                </a:rPr>
                                <m:t>𝑧</m:t>
                              </m:r>
                            </m:e>
                            <m:sub>
                              <m:r>
                                <a:rPr lang="cs-CZ" sz="1700" i="1">
                                  <a:latin typeface="Cambria Math" panose="02040503050406030204" pitchFamily="18" charset="0"/>
                                </a:rPr>
                                <m:t>𝑗</m:t>
                              </m:r>
                            </m:sub>
                          </m:sSub>
                        </m:e>
                      </m:nary>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𝑚</m:t>
                          </m:r>
                        </m:sup>
                        <m:e>
                          <m:d>
                            <m:dPr>
                              <m:ctrlPr>
                                <a:rPr lang="cs-CZ" sz="1700" i="1">
                                  <a:latin typeface="Cambria Math" panose="02040503050406030204" pitchFamily="18" charset="0"/>
                                </a:rPr>
                              </m:ctrlPr>
                            </m:dPr>
                            <m:e>
                              <m:r>
                                <a:rPr lang="cs-CZ" sz="1700" i="1">
                                  <a:latin typeface="Cambria Math" panose="02040503050406030204" pitchFamily="18" charset="0"/>
                                </a:rPr>
                                <m:t>𝑐</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𝑖</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𝑖</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𝑖𝑗</m:t>
                                      </m:r>
                                    </m:sub>
                                  </m:sSub>
                                </m:e>
                              </m:nary>
                            </m:e>
                          </m:d>
                        </m:e>
                      </m:nary>
                      <m:r>
                        <a:rPr lang="cs-CZ" sz="1700" i="0">
                          <a:latin typeface="Cambria Math" panose="02040503050406030204" pitchFamily="18" charset="0"/>
                        </a:rPr>
                        <m:t>=</m:t>
                      </m:r>
                      <m:r>
                        <a:rPr lang="cs-CZ" sz="1700" i="1">
                          <a:latin typeface="Cambria Math" panose="02040503050406030204" pitchFamily="18" charset="0"/>
                        </a:rPr>
                        <m:t>𝑚𝑐</m:t>
                      </m:r>
                      <m:r>
                        <a:rPr lang="cs-CZ" sz="1700" i="0">
                          <a:latin typeface="Cambria Math" panose="02040503050406030204" pitchFamily="18" charset="0"/>
                        </a:rPr>
                        <m:t>−</m:t>
                      </m:r>
                      <m:r>
                        <a:rPr lang="cs-CZ" sz="1700" i="1">
                          <a:latin typeface="Cambria Math" panose="02040503050406030204" pitchFamily="18" charset="0"/>
                        </a:rPr>
                        <m:t>𝑡</m:t>
                      </m:r>
                      <m:r>
                        <a:rPr lang="cs-CZ" sz="1700" i="0">
                          <a:latin typeface="Cambria Math" panose="02040503050406030204" pitchFamily="18" charset="0"/>
                        </a:rPr>
                        <m:t>→  </m:t>
                      </m:r>
                      <m:r>
                        <m:rPr>
                          <m:sty m:val="p"/>
                        </m:rPr>
                        <a:rPr lang="cs-CZ" sz="1700" i="1">
                          <a:latin typeface="Cambria Math" panose="02040503050406030204" pitchFamily="18" charset="0"/>
                        </a:rPr>
                        <m:t>min</m:t>
                      </m:r>
                      <m:r>
                        <a:rPr lang="cs-CZ" sz="1700" i="1">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785F17C7-7CA7-4042-B5EE-F611B887C6C7}"/>
                  </a:ext>
                </a:extLst>
              </p:cNvPr>
              <p:cNvSpPr>
                <a:spLocks noRot="1" noChangeAspect="1" noMove="1" noResize="1" noEditPoints="1" noAdjustHandles="1" noChangeArrowheads="1" noChangeShapeType="1" noTextEdit="1"/>
              </p:cNvSpPr>
              <p:nvPr/>
            </p:nvSpPr>
            <p:spPr>
              <a:xfrm>
                <a:off x="1278755" y="2951348"/>
                <a:ext cx="6609598" cy="83606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F0B1B862-9F19-49AE-8B91-57022C2C1DE4}"/>
                  </a:ext>
                </a:extLst>
              </p:cNvPr>
              <p:cNvSpPr/>
              <p:nvPr/>
            </p:nvSpPr>
            <p:spPr>
              <a:xfrm>
                <a:off x="1278755" y="3787411"/>
                <a:ext cx="2992229" cy="806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𝑖</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𝑖</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𝑖𝑗</m:t>
                              </m:r>
                            </m:sub>
                          </m:sSub>
                        </m:e>
                      </m:nary>
                      <m:r>
                        <a:rPr lang="cs-CZ" sz="1700" i="0">
                          <a:latin typeface="Cambria Math" panose="02040503050406030204" pitchFamily="18" charset="0"/>
                        </a:rPr>
                        <m:t>≤</m:t>
                      </m:r>
                      <m:r>
                        <a:rPr lang="cs-CZ" sz="1700" i="1">
                          <a:latin typeface="Cambria Math" panose="02040503050406030204" pitchFamily="18" charset="0"/>
                        </a:rPr>
                        <m:t>𝑐</m:t>
                      </m:r>
                      <m:r>
                        <a:rPr lang="cs-CZ" sz="1700" i="0">
                          <a:latin typeface="Cambria Math" panose="02040503050406030204" pitchFamily="18" charset="0"/>
                        </a:rPr>
                        <m:t>        </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𝑚</m:t>
                      </m:r>
                      <m:r>
                        <m:rPr>
                          <m:nor/>
                        </m:rPr>
                        <a:rPr lang="cs-CZ" sz="1700" i="1">
                          <a:latin typeface="Cambria Math" panose="02040503050406030204" pitchFamily="18" charset="0"/>
                        </a:rPr>
                        <m:t>,</m:t>
                      </m:r>
                    </m:oMath>
                  </m:oMathPara>
                </a14:m>
                <a:endParaRPr lang="cs-CZ" sz="1700" dirty="0"/>
              </a:p>
            </p:txBody>
          </p:sp>
        </mc:Choice>
        <mc:Fallback xmlns="">
          <p:sp>
            <p:nvSpPr>
              <p:cNvPr id="14" name="Obdélník 13">
                <a:extLst>
                  <a:ext uri="{FF2B5EF4-FFF2-40B4-BE49-F238E27FC236}">
                    <a16:creationId xmlns:a16="http://schemas.microsoft.com/office/drawing/2014/main" id="{F0B1B862-9F19-49AE-8B91-57022C2C1DE4}"/>
                  </a:ext>
                </a:extLst>
              </p:cNvPr>
              <p:cNvSpPr>
                <a:spLocks noRot="1" noChangeAspect="1" noMove="1" noResize="1" noEditPoints="1" noAdjustHandles="1" noChangeArrowheads="1" noChangeShapeType="1" noTextEdit="1"/>
              </p:cNvSpPr>
              <p:nvPr/>
            </p:nvSpPr>
            <p:spPr>
              <a:xfrm>
                <a:off x="1278755" y="3787411"/>
                <a:ext cx="2992229" cy="80643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98524BE5-6871-4054-972C-09F18477036C}"/>
                  </a:ext>
                </a:extLst>
              </p:cNvPr>
              <p:cNvSpPr/>
              <p:nvPr/>
            </p:nvSpPr>
            <p:spPr>
              <a:xfrm>
                <a:off x="1278755" y="4657407"/>
                <a:ext cx="2786468"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𝑚</m:t>
                          </m:r>
                        </m:sup>
                        <m:e>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𝑖𝑗</m:t>
                              </m:r>
                            </m:sub>
                          </m:sSub>
                        </m:e>
                      </m:nary>
                      <m:r>
                        <a:rPr lang="cs-CZ" sz="1700" i="0">
                          <a:latin typeface="Cambria Math" panose="02040503050406030204" pitchFamily="18" charset="0"/>
                        </a:rPr>
                        <m:t>=1        </m:t>
                      </m:r>
                      <m:r>
                        <a:rPr lang="cs-CZ" sz="1700" i="1">
                          <a:latin typeface="Cambria Math" panose="02040503050406030204" pitchFamily="18" charset="0"/>
                        </a:rPr>
                        <m:t>𝑖</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m:t>
                      </m:r>
                    </m:oMath>
                  </m:oMathPara>
                </a14:m>
                <a:endParaRPr lang="cs-CZ" sz="1700" dirty="0"/>
              </a:p>
            </p:txBody>
          </p:sp>
        </mc:Choice>
        <mc:Fallback xmlns="">
          <p:sp>
            <p:nvSpPr>
              <p:cNvPr id="15" name="Obdélník 14">
                <a:extLst>
                  <a:ext uri="{FF2B5EF4-FFF2-40B4-BE49-F238E27FC236}">
                    <a16:creationId xmlns:a16="http://schemas.microsoft.com/office/drawing/2014/main" id="{98524BE5-6871-4054-972C-09F18477036C}"/>
                  </a:ext>
                </a:extLst>
              </p:cNvPr>
              <p:cNvSpPr>
                <a:spLocks noRot="1" noChangeAspect="1" noMove="1" noResize="1" noEditPoints="1" noAdjustHandles="1" noChangeArrowheads="1" noChangeShapeType="1" noTextEdit="1"/>
              </p:cNvSpPr>
              <p:nvPr/>
            </p:nvSpPr>
            <p:spPr>
              <a:xfrm>
                <a:off x="1278755" y="4657407"/>
                <a:ext cx="2786468" cy="83606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F1733B54-F1E4-4D13-BCFC-D7E30E3760A7}"/>
                  </a:ext>
                </a:extLst>
              </p:cNvPr>
              <p:cNvSpPr/>
              <p:nvPr/>
            </p:nvSpPr>
            <p:spPr>
              <a:xfrm>
                <a:off x="1278755" y="5357070"/>
                <a:ext cx="3721596" cy="862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𝑘h</m:t>
                          </m:r>
                        </m:sub>
                      </m:sSub>
                      <m:r>
                        <a:rPr lang="cs-CZ" sz="1700" i="1" smtClean="0">
                          <a:latin typeface="Cambria Math" panose="02040503050406030204" pitchFamily="18" charset="0"/>
                          <a:ea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h</m:t>
                          </m:r>
                        </m:sup>
                        <m:e>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𝑖𝑗</m:t>
                              </m:r>
                            </m:sub>
                          </m:sSub>
                        </m:e>
                      </m:nary>
                      <m:r>
                        <a:rPr lang="cs-CZ" sz="1700" i="0">
                          <a:latin typeface="Cambria Math" panose="02040503050406030204" pitchFamily="18" charset="0"/>
                        </a:rPr>
                        <m:t>        </m:t>
                      </m:r>
                      <m:r>
                        <a:rPr lang="cs-CZ" sz="1700" i="1">
                          <a:latin typeface="Cambria Math" panose="02040503050406030204" pitchFamily="18" charset="0"/>
                        </a:rPr>
                        <m:t>h</m:t>
                      </m:r>
                      <m:r>
                        <a:rPr lang="cs-CZ" sz="1700" i="0">
                          <a:latin typeface="Cambria Math" panose="02040503050406030204" pitchFamily="18" charset="0"/>
                        </a:rPr>
                        <m:t>=1,2,…,</m:t>
                      </m:r>
                      <m:r>
                        <a:rPr lang="cs-CZ" sz="1700" i="1">
                          <a:latin typeface="Cambria Math" panose="02040503050406030204" pitchFamily="18" charset="0"/>
                        </a:rPr>
                        <m:t>𝑚</m:t>
                      </m:r>
                      <m:r>
                        <a:rPr lang="cs-CZ" sz="1700" i="0">
                          <a:latin typeface="Cambria Math" panose="02040503050406030204" pitchFamily="18" charset="0"/>
                        </a:rPr>
                        <m:t>,</m:t>
                      </m:r>
                      <m:r>
                        <a:rPr lang="cs-CZ" sz="1700" i="1">
                          <a:latin typeface="Cambria Math" panose="02040503050406030204" pitchFamily="18" charset="0"/>
                        </a:rPr>
                        <m:t>𝑖</m:t>
                      </m:r>
                      <m:r>
                        <a:rPr lang="cs-CZ" sz="1700" i="0">
                          <a:latin typeface="Cambria Math" panose="02040503050406030204" pitchFamily="18" charset="0"/>
                        </a:rPr>
                        <m:t>→</m:t>
                      </m:r>
                      <m:r>
                        <a:rPr lang="cs-CZ" sz="1700" i="1">
                          <a:latin typeface="Cambria Math" panose="02040503050406030204" pitchFamily="18" charset="0"/>
                        </a:rPr>
                        <m:t>𝑘</m:t>
                      </m:r>
                      <m:r>
                        <a:rPr lang="cs-CZ" sz="1700" i="0">
                          <a:latin typeface="Cambria Math" panose="02040503050406030204" pitchFamily="18" charset="0"/>
                        </a:rPr>
                        <m:t>,</m:t>
                      </m:r>
                    </m:oMath>
                  </m:oMathPara>
                </a14:m>
                <a:endParaRPr lang="cs-CZ" sz="1700" dirty="0"/>
              </a:p>
            </p:txBody>
          </p:sp>
        </mc:Choice>
        <mc:Fallback xmlns="">
          <p:sp>
            <p:nvSpPr>
              <p:cNvPr id="16" name="Obdélník 15">
                <a:extLst>
                  <a:ext uri="{FF2B5EF4-FFF2-40B4-BE49-F238E27FC236}">
                    <a16:creationId xmlns:a16="http://schemas.microsoft.com/office/drawing/2014/main" id="{F1733B54-F1E4-4D13-BCFC-D7E30E3760A7}"/>
                  </a:ext>
                </a:extLst>
              </p:cNvPr>
              <p:cNvSpPr>
                <a:spLocks noRot="1" noChangeAspect="1" noMove="1" noResize="1" noEditPoints="1" noAdjustHandles="1" noChangeArrowheads="1" noChangeShapeType="1" noTextEdit="1"/>
              </p:cNvSpPr>
              <p:nvPr/>
            </p:nvSpPr>
            <p:spPr>
              <a:xfrm>
                <a:off x="1278755" y="5357070"/>
                <a:ext cx="3721596" cy="862800"/>
              </a:xfrm>
              <a:prstGeom prst="rect">
                <a:avLst/>
              </a:prstGeom>
              <a:blipFill>
                <a:blip r:embed="rId6"/>
                <a:stretch>
                  <a:fillRect/>
                </a:stretch>
              </a:blipFill>
            </p:spPr>
            <p:txBody>
              <a:bodyPr/>
              <a:lstStyle/>
              <a:p>
                <a:r>
                  <a:rPr lang="cs-CZ">
                    <a:noFill/>
                  </a:rPr>
                  <a:t> </a:t>
                </a:r>
              </a:p>
            </p:txBody>
          </p:sp>
        </mc:Fallback>
      </mc:AlternateContent>
      <p:pic>
        <p:nvPicPr>
          <p:cNvPr id="23" name="Obrázek 22">
            <a:extLst>
              <a:ext uri="{FF2B5EF4-FFF2-40B4-BE49-F238E27FC236}">
                <a16:creationId xmlns:a16="http://schemas.microsoft.com/office/drawing/2014/main" id="{364D0363-6035-40F6-9913-DC2BCCD107CB}"/>
              </a:ext>
            </a:extLst>
          </p:cNvPr>
          <p:cNvPicPr>
            <a:picLocks noChangeAspect="1"/>
          </p:cNvPicPr>
          <p:nvPr/>
        </p:nvPicPr>
        <p:blipFill>
          <a:blip r:embed="rId7"/>
          <a:stretch>
            <a:fillRect/>
          </a:stretch>
        </p:blipFill>
        <p:spPr>
          <a:xfrm>
            <a:off x="304205" y="2070571"/>
            <a:ext cx="6980103" cy="837286"/>
          </a:xfrm>
          <a:prstGeom prst="rect">
            <a:avLst/>
          </a:prstGeom>
        </p:spPr>
      </p:pic>
    </p:spTree>
    <p:extLst>
      <p:ext uri="{BB962C8B-B14F-4D97-AF65-F5344CB8AC3E}">
        <p14:creationId xmlns:p14="http://schemas.microsoft.com/office/powerpoint/2010/main" val="621198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2530C58-EC1B-446E-B89F-B1AB5B904AA4}"/>
              </a:ext>
            </a:extLst>
          </p:cNvPr>
          <p:cNvSpPr>
            <a:spLocks noGrp="1"/>
          </p:cNvSpPr>
          <p:nvPr>
            <p:ph type="title"/>
          </p:nvPr>
        </p:nvSpPr>
        <p:spPr>
          <a:xfrm>
            <a:off x="444500" y="2973323"/>
            <a:ext cx="6535739" cy="1186695"/>
          </a:xfrm>
        </p:spPr>
        <p:txBody>
          <a:bodyPr>
            <a:normAutofit fontScale="90000"/>
          </a:bodyPr>
          <a:lstStyle/>
          <a:p>
            <a:r>
              <a:rPr lang="en-US" dirty="0"/>
              <a:t>Models of management </a:t>
            </a:r>
            <a:br>
              <a:rPr lang="en-US" dirty="0"/>
            </a:br>
            <a:r>
              <a:rPr lang="en-US" dirty="0"/>
              <a:t>of production systems</a:t>
            </a:r>
          </a:p>
        </p:txBody>
      </p:sp>
      <p:sp>
        <p:nvSpPr>
          <p:cNvPr id="5" name="Zástupný text 4">
            <a:extLst>
              <a:ext uri="{FF2B5EF4-FFF2-40B4-BE49-F238E27FC236}">
                <a16:creationId xmlns:a16="http://schemas.microsoft.com/office/drawing/2014/main" id="{834CC7CE-B507-49F1-B90C-703BDC4E530E}"/>
              </a:ext>
            </a:extLst>
          </p:cNvPr>
          <p:cNvSpPr>
            <a:spLocks noGrp="1"/>
          </p:cNvSpPr>
          <p:nvPr>
            <p:ph type="body" sz="quarter" idx="21"/>
          </p:nvPr>
        </p:nvSpPr>
        <p:spPr/>
        <p:txBody>
          <a:bodyPr/>
          <a:lstStyle/>
          <a:p>
            <a:r>
              <a:rPr lang="cs-CZ" dirty="0"/>
              <a:t>3</a:t>
            </a:r>
            <a:endParaRPr lang="en-US" dirty="0"/>
          </a:p>
        </p:txBody>
      </p:sp>
      <p:sp>
        <p:nvSpPr>
          <p:cNvPr id="6" name="Zástupný text 5">
            <a:extLst>
              <a:ext uri="{FF2B5EF4-FFF2-40B4-BE49-F238E27FC236}">
                <a16:creationId xmlns:a16="http://schemas.microsoft.com/office/drawing/2014/main" id="{9E67B2E4-657E-4883-9D7F-EEFA64C274F7}"/>
              </a:ext>
            </a:extLst>
          </p:cNvPr>
          <p:cNvSpPr>
            <a:spLocks noGrp="1"/>
          </p:cNvSpPr>
          <p:nvPr>
            <p:ph type="body" sz="quarter" idx="23"/>
          </p:nvPr>
        </p:nvSpPr>
        <p:spPr/>
        <p:txBody>
          <a:bodyPr/>
          <a:lstStyle/>
          <a:p>
            <a:r>
              <a:rPr lang="en-US" dirty="0"/>
              <a:t> </a:t>
            </a:r>
          </a:p>
        </p:txBody>
      </p:sp>
      <p:sp>
        <p:nvSpPr>
          <p:cNvPr id="8" name="Slide Number Placeholder 7">
            <a:extLst>
              <a:ext uri="{FF2B5EF4-FFF2-40B4-BE49-F238E27FC236}">
                <a16:creationId xmlns:a16="http://schemas.microsoft.com/office/drawing/2014/main" id="{FF43DD7D-4ED8-1748-A273-28A6C878115F}"/>
              </a:ext>
            </a:extLst>
          </p:cNvPr>
          <p:cNvSpPr>
            <a:spLocks noGrp="1"/>
          </p:cNvSpPr>
          <p:nvPr>
            <p:ph type="sldNum" sz="quarter" idx="12"/>
          </p:nvPr>
        </p:nvSpPr>
        <p:spPr/>
        <p:txBody>
          <a:bodyPr/>
          <a:lstStyle/>
          <a:p>
            <a:fld id="{2CCBFC96-D0B0-4748-8307-6E5E2D74C2B0}" type="slidenum">
              <a:rPr lang="en-US" smtClean="0"/>
              <a:t>57</a:t>
            </a:fld>
            <a:endParaRPr lang="en-US"/>
          </a:p>
        </p:txBody>
      </p:sp>
      <p:pic>
        <p:nvPicPr>
          <p:cNvPr id="10" name="Zástupný symbol obrázku 9" descr="Obsah obrázku text&#10;&#10;Popis byl vytvořen automaticky">
            <a:extLst>
              <a:ext uri="{FF2B5EF4-FFF2-40B4-BE49-F238E27FC236}">
                <a16:creationId xmlns:a16="http://schemas.microsoft.com/office/drawing/2014/main" id="{5AE32BC4-2306-419A-9468-CA7EF15E9BC5}"/>
              </a:ext>
            </a:extLst>
          </p:cNvPr>
          <p:cNvPicPr>
            <a:picLocks noGrp="1" noChangeAspect="1"/>
          </p:cNvPicPr>
          <p:nvPr>
            <p:ph type="pic" sz="quarter" idx="24"/>
          </p:nvPr>
        </p:nvPicPr>
        <p:blipFill>
          <a:blip r:embed="rId2">
            <a:extLst>
              <a:ext uri="{28A0092B-C50C-407E-A947-70E740481C1C}">
                <a14:useLocalDpi xmlns:a14="http://schemas.microsoft.com/office/drawing/2010/main" val="0"/>
              </a:ext>
            </a:extLst>
          </a:blip>
          <a:srcRect l="10789" r="10789"/>
          <a:stretch>
            <a:fillRect/>
          </a:stretch>
        </p:blipFill>
        <p:spPr/>
      </p:pic>
    </p:spTree>
    <p:extLst>
      <p:ext uri="{BB962C8B-B14F-4D97-AF65-F5344CB8AC3E}">
        <p14:creationId xmlns:p14="http://schemas.microsoft.com/office/powerpoint/2010/main" val="1677345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0599646" cy="147749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Steps of management od production systems</a:t>
            </a:r>
          </a:p>
          <a:p>
            <a:pPr marL="896400" lvl="1" indent="-284400">
              <a:lnSpc>
                <a:spcPct val="110000"/>
              </a:lnSpc>
            </a:pPr>
            <a:r>
              <a:rPr lang="en-US"/>
              <a:t>Production planning – determination of production capacity in the long term.</a:t>
            </a:r>
          </a:p>
          <a:p>
            <a:pPr marL="896400" lvl="1" indent="-284400">
              <a:lnSpc>
                <a:spcPct val="110000"/>
              </a:lnSpc>
            </a:pPr>
            <a:r>
              <a:rPr lang="en-US"/>
              <a:t>Production scheduling – the schedulling of production to individual facilities over a shorter time horizon.</a:t>
            </a:r>
          </a:p>
          <a:p>
            <a:pPr marL="896400" lvl="1" indent="-284400">
              <a:lnSpc>
                <a:spcPct val="110000"/>
              </a:lnSpc>
            </a:pPr>
            <a:r>
              <a:rPr lang="en-US"/>
              <a:t>Production control – implementation of schedules, done in real time.</a:t>
            </a:r>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Management of production systems</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
        <p:nvSpPr>
          <p:cNvPr id="2" name="Zástupný symbol pro číslo snímku 1">
            <a:extLst>
              <a:ext uri="{FF2B5EF4-FFF2-40B4-BE49-F238E27FC236}">
                <a16:creationId xmlns:a16="http://schemas.microsoft.com/office/drawing/2014/main" id="{3E0E11F4-3034-4105-B10A-F4B1CEC90086}"/>
              </a:ext>
            </a:extLst>
          </p:cNvPr>
          <p:cNvSpPr>
            <a:spLocks noGrp="1"/>
          </p:cNvSpPr>
          <p:nvPr>
            <p:ph type="sldNum" sz="quarter" idx="2"/>
          </p:nvPr>
        </p:nvSpPr>
        <p:spPr/>
        <p:txBody>
          <a:bodyPr/>
          <a:lstStyle/>
          <a:p>
            <a:fld id="{86CB4B4D-7CA3-9044-876B-883B54F8677D}" type="slidenum">
              <a:rPr lang="cs-CZ" smtClean="0"/>
              <a:t>58</a:t>
            </a:fld>
            <a:endParaRPr lang="cs-CZ"/>
          </a:p>
        </p:txBody>
      </p:sp>
    </p:spTree>
    <p:extLst>
      <p:ext uri="{BB962C8B-B14F-4D97-AF65-F5344CB8AC3E}">
        <p14:creationId xmlns:p14="http://schemas.microsoft.com/office/powerpoint/2010/main" val="1038193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287958" cy="202010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Planning of aggregated production</a:t>
            </a:r>
          </a:p>
          <a:p>
            <a:pPr marL="896400" lvl="1" indent="-284400">
              <a:lnSpc>
                <a:spcPct val="110000"/>
              </a:lnSpc>
            </a:pPr>
            <a:r>
              <a:rPr lang="en-US" dirty="0"/>
              <a:t>Satisfaction of demand.</a:t>
            </a:r>
          </a:p>
          <a:p>
            <a:pPr marL="896400" lvl="1" indent="-284400">
              <a:lnSpc>
                <a:spcPct val="110000"/>
              </a:lnSpc>
            </a:pPr>
            <a:r>
              <a:rPr lang="en-US" dirty="0"/>
              <a:t>Demand size is determined in aggregated units → production size is also determined in aggregated units.</a:t>
            </a:r>
          </a:p>
          <a:p>
            <a:pPr marL="896400" lvl="1" indent="-284400">
              <a:lnSpc>
                <a:spcPct val="110000"/>
              </a:lnSpc>
            </a:pPr>
            <a:r>
              <a:rPr lang="en-US" dirty="0"/>
              <a:t>Assessment of production capacities and their possible increase.</a:t>
            </a:r>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
        <p:nvSpPr>
          <p:cNvPr id="6" name="Textové pole 12">
            <a:extLst>
              <a:ext uri="{FF2B5EF4-FFF2-40B4-BE49-F238E27FC236}">
                <a16:creationId xmlns:a16="http://schemas.microsoft.com/office/drawing/2014/main" id="{06FC52A3-00D6-4492-82BD-4E7BC257A589}"/>
              </a:ext>
            </a:extLst>
          </p:cNvPr>
          <p:cNvSpPr txBox="1"/>
          <p:nvPr/>
        </p:nvSpPr>
        <p:spPr>
          <a:xfrm>
            <a:off x="1459626" y="3467575"/>
            <a:ext cx="3669514" cy="419696"/>
          </a:xfrm>
          <a:prstGeom prst="rect">
            <a:avLst/>
          </a:prstGeom>
          <a:solidFill>
            <a:schemeClr val="lt1"/>
          </a:solidFill>
          <a:ln w="6350">
            <a:solidFill>
              <a:prstClr val="black"/>
            </a:solidFill>
            <a:prstDash val="dash"/>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Demad forecasts</a:t>
            </a:r>
          </a:p>
        </p:txBody>
      </p:sp>
      <p:sp>
        <p:nvSpPr>
          <p:cNvPr id="7" name="Textové pole 12">
            <a:extLst>
              <a:ext uri="{FF2B5EF4-FFF2-40B4-BE49-F238E27FC236}">
                <a16:creationId xmlns:a16="http://schemas.microsoft.com/office/drawing/2014/main" id="{254E55B9-26B7-4564-A22B-3971E5BD3823}"/>
              </a:ext>
            </a:extLst>
          </p:cNvPr>
          <p:cNvSpPr txBox="1"/>
          <p:nvPr/>
        </p:nvSpPr>
        <p:spPr>
          <a:xfrm>
            <a:off x="6506761" y="3935555"/>
            <a:ext cx="1306983" cy="70143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Business plan</a:t>
            </a:r>
          </a:p>
        </p:txBody>
      </p:sp>
      <p:sp>
        <p:nvSpPr>
          <p:cNvPr id="11" name="Textové pole 12">
            <a:extLst>
              <a:ext uri="{FF2B5EF4-FFF2-40B4-BE49-F238E27FC236}">
                <a16:creationId xmlns:a16="http://schemas.microsoft.com/office/drawing/2014/main" id="{CA315B32-3EA5-4B0D-B4F1-DCF481986C8B}"/>
              </a:ext>
            </a:extLst>
          </p:cNvPr>
          <p:cNvSpPr txBox="1"/>
          <p:nvPr/>
        </p:nvSpPr>
        <p:spPr>
          <a:xfrm>
            <a:off x="1459626" y="4107719"/>
            <a:ext cx="3669514" cy="419696"/>
          </a:xfrm>
          <a:prstGeom prst="rect">
            <a:avLst/>
          </a:prstGeom>
          <a:solidFill>
            <a:schemeClr val="lt1"/>
          </a:solidFill>
          <a:ln w="6350">
            <a:solidFill>
              <a:prstClr val="black"/>
            </a:solidFill>
            <a:prstDash val="dash"/>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Product mix determination</a:t>
            </a:r>
          </a:p>
        </p:txBody>
      </p:sp>
      <p:sp>
        <p:nvSpPr>
          <p:cNvPr id="12" name="Šipka: doprava 11">
            <a:extLst>
              <a:ext uri="{FF2B5EF4-FFF2-40B4-BE49-F238E27FC236}">
                <a16:creationId xmlns:a16="http://schemas.microsoft.com/office/drawing/2014/main" id="{E2629235-E76D-4C36-BC65-563F9FF30A71}"/>
              </a:ext>
            </a:extLst>
          </p:cNvPr>
          <p:cNvSpPr/>
          <p:nvPr/>
        </p:nvSpPr>
        <p:spPr>
          <a:xfrm>
            <a:off x="5306506" y="3393915"/>
            <a:ext cx="1022889" cy="1784720"/>
          </a:xfrm>
          <a:prstGeom prst="rightArrow">
            <a:avLst>
              <a:gd name="adj1" fmla="val 37476"/>
              <a:gd name="adj2" fmla="val 50000"/>
            </a:avLst>
          </a:prstGeom>
          <a:solidFill>
            <a:srgbClr val="4BA82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sp>
        <p:nvSpPr>
          <p:cNvPr id="14" name="Textové pole 12">
            <a:extLst>
              <a:ext uri="{FF2B5EF4-FFF2-40B4-BE49-F238E27FC236}">
                <a16:creationId xmlns:a16="http://schemas.microsoft.com/office/drawing/2014/main" id="{6F3AEDD8-3665-4473-AF93-5A140D7C5B98}"/>
              </a:ext>
            </a:extLst>
          </p:cNvPr>
          <p:cNvSpPr txBox="1"/>
          <p:nvPr/>
        </p:nvSpPr>
        <p:spPr>
          <a:xfrm>
            <a:off x="1459626" y="4758939"/>
            <a:ext cx="3669514" cy="419696"/>
          </a:xfrm>
          <a:prstGeom prst="rect">
            <a:avLst/>
          </a:prstGeom>
          <a:solidFill>
            <a:schemeClr val="lt1"/>
          </a:solidFill>
          <a:ln w="6350">
            <a:solidFill>
              <a:prstClr val="black"/>
            </a:solidFill>
            <a:prstDash val="dash"/>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a:latin typeface="Arial" panose="020B0604020202020204" pitchFamily="34" charset="0"/>
                <a:ea typeface="Times New Roman" panose="02020603050405020304" pitchFamily="18" charset="0"/>
                <a:cs typeface="Arial" panose="020B0604020202020204" pitchFamily="34" charset="0"/>
              </a:rPr>
              <a:t>Determination of resource availability</a:t>
            </a:r>
            <a:endParaRPr lang="en-US" sz="1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Šipka: doprava 14">
            <a:extLst>
              <a:ext uri="{FF2B5EF4-FFF2-40B4-BE49-F238E27FC236}">
                <a16:creationId xmlns:a16="http://schemas.microsoft.com/office/drawing/2014/main" id="{5265548C-DA81-4957-8B67-C6D24885905E}"/>
              </a:ext>
            </a:extLst>
          </p:cNvPr>
          <p:cNvSpPr/>
          <p:nvPr/>
        </p:nvSpPr>
        <p:spPr>
          <a:xfrm rot="5400000">
            <a:off x="6871035" y="4258151"/>
            <a:ext cx="701439" cy="1784720"/>
          </a:xfrm>
          <a:prstGeom prst="rightArrow">
            <a:avLst>
              <a:gd name="adj1" fmla="val 37476"/>
              <a:gd name="adj2" fmla="val 50000"/>
            </a:avLst>
          </a:prstGeom>
          <a:solidFill>
            <a:srgbClr val="4BA82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sp>
        <p:nvSpPr>
          <p:cNvPr id="16" name="Textové pole 12">
            <a:extLst>
              <a:ext uri="{FF2B5EF4-FFF2-40B4-BE49-F238E27FC236}">
                <a16:creationId xmlns:a16="http://schemas.microsoft.com/office/drawing/2014/main" id="{EC5F3911-C570-40EA-AD4F-888E09CCCF69}"/>
              </a:ext>
            </a:extLst>
          </p:cNvPr>
          <p:cNvSpPr txBox="1"/>
          <p:nvPr/>
        </p:nvSpPr>
        <p:spPr>
          <a:xfrm>
            <a:off x="5306506" y="5664028"/>
            <a:ext cx="3669514" cy="419696"/>
          </a:xfrm>
          <a:prstGeom prst="rect">
            <a:avLst/>
          </a:prstGeom>
          <a:solidFill>
            <a:schemeClr val="lt1"/>
          </a:solidFill>
          <a:ln w="6350">
            <a:solidFill>
              <a:prstClr val="black"/>
            </a:solidFill>
            <a:prstDash val="dash"/>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Setting up a supply chain</a:t>
            </a:r>
          </a:p>
        </p:txBody>
      </p:sp>
      <p:sp>
        <p:nvSpPr>
          <p:cNvPr id="2" name="Zástupný symbol pro číslo snímku 1">
            <a:extLst>
              <a:ext uri="{FF2B5EF4-FFF2-40B4-BE49-F238E27FC236}">
                <a16:creationId xmlns:a16="http://schemas.microsoft.com/office/drawing/2014/main" id="{A6F4D6B4-817D-468C-B836-B8B4886241DB}"/>
              </a:ext>
            </a:extLst>
          </p:cNvPr>
          <p:cNvSpPr>
            <a:spLocks noGrp="1"/>
          </p:cNvSpPr>
          <p:nvPr>
            <p:ph type="sldNum" sz="quarter" idx="2"/>
          </p:nvPr>
        </p:nvSpPr>
        <p:spPr/>
        <p:txBody>
          <a:bodyPr/>
          <a:lstStyle/>
          <a:p>
            <a:fld id="{86CB4B4D-7CA3-9044-876B-883B54F8677D}" type="slidenum">
              <a:rPr lang="cs-CZ" smtClean="0"/>
              <a:t>59</a:t>
            </a:fld>
            <a:endParaRPr lang="cs-CZ"/>
          </a:p>
        </p:txBody>
      </p:sp>
    </p:spTree>
    <p:extLst>
      <p:ext uri="{BB962C8B-B14F-4D97-AF65-F5344CB8AC3E}">
        <p14:creationId xmlns:p14="http://schemas.microsoft.com/office/powerpoint/2010/main" val="415450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a:p>
            <a:endParaRPr lang="en-US"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Management concepts and types of production systems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dirty="0"/>
              <a:t>Modeling of Production and Logistics Systems, ŠAU, Jan Fábry, 20.2.202</a:t>
            </a:r>
            <a:r>
              <a:rPr lang="cs-CZ" dirty="0"/>
              <a:t>2</a:t>
            </a:r>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5027835" cy="3764209"/>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Main functions of management</a:t>
            </a:r>
          </a:p>
          <a:p>
            <a:pPr marL="896400" lvl="0" indent="-285750">
              <a:lnSpc>
                <a:spcPct val="110000"/>
              </a:lnSpc>
              <a:buFont typeface="Wingdings" panose="05000000000000000000" pitchFamily="2" charset="2"/>
              <a:buChar char="§"/>
            </a:pPr>
            <a:r>
              <a:rPr lang="en-US" sz="1600"/>
              <a:t>planning,</a:t>
            </a:r>
          </a:p>
          <a:p>
            <a:pPr marL="896400" lvl="1" indent="-284400">
              <a:lnSpc>
                <a:spcPct val="110000"/>
              </a:lnSpc>
            </a:pPr>
            <a:r>
              <a:rPr lang="en-US" sz="1600"/>
              <a:t>decision making,</a:t>
            </a:r>
          </a:p>
          <a:p>
            <a:pPr marL="896400" lvl="1" indent="-284400">
              <a:lnSpc>
                <a:spcPct val="110000"/>
              </a:lnSpc>
            </a:pPr>
            <a:r>
              <a:rPr lang="en-US" sz="1600"/>
              <a:t>organizing,</a:t>
            </a:r>
          </a:p>
          <a:p>
            <a:pPr marL="896400" lvl="1" indent="-284400">
              <a:lnSpc>
                <a:spcPct val="110000"/>
              </a:lnSpc>
            </a:pPr>
            <a:r>
              <a:rPr lang="en-US" sz="1600"/>
              <a:t>leadership,</a:t>
            </a:r>
          </a:p>
          <a:p>
            <a:pPr marL="896400" lvl="1" indent="-284400">
              <a:lnSpc>
                <a:spcPct val="110000"/>
              </a:lnSpc>
            </a:pPr>
            <a:r>
              <a:rPr lang="en-US" sz="1600"/>
              <a:t>control.</a:t>
            </a:r>
          </a:p>
          <a:p>
            <a:pPr marL="285750" lvl="0" indent="-285750">
              <a:lnSpc>
                <a:spcPct val="110000"/>
              </a:lnSpc>
              <a:buFont typeface="Wingdings" panose="05000000000000000000" pitchFamily="2" charset="2"/>
              <a:buChar char="§"/>
            </a:pPr>
            <a:r>
              <a:rPr lang="en-US">
                <a:solidFill>
                  <a:srgbClr val="4BA82E"/>
                </a:solidFill>
              </a:rPr>
              <a:t>Development of managerial strategies</a:t>
            </a:r>
          </a:p>
        </p:txBody>
      </p:sp>
      <p:grpSp>
        <p:nvGrpSpPr>
          <p:cNvPr id="11" name="Skupina 10">
            <a:extLst>
              <a:ext uri="{FF2B5EF4-FFF2-40B4-BE49-F238E27FC236}">
                <a16:creationId xmlns:a16="http://schemas.microsoft.com/office/drawing/2014/main" id="{B634D2B5-8C5A-42BF-A0C5-CDFD917890A0}"/>
              </a:ext>
            </a:extLst>
          </p:cNvPr>
          <p:cNvGrpSpPr/>
          <p:nvPr/>
        </p:nvGrpSpPr>
        <p:grpSpPr>
          <a:xfrm>
            <a:off x="2271231" y="3171527"/>
            <a:ext cx="4843002" cy="3367385"/>
            <a:chOff x="0" y="68580"/>
            <a:chExt cx="3710354" cy="2437765"/>
          </a:xfrm>
        </p:grpSpPr>
        <p:grpSp>
          <p:nvGrpSpPr>
            <p:cNvPr id="12" name="Skupina 11">
              <a:extLst>
                <a:ext uri="{FF2B5EF4-FFF2-40B4-BE49-F238E27FC236}">
                  <a16:creationId xmlns:a16="http://schemas.microsoft.com/office/drawing/2014/main" id="{9DACB192-4185-4728-95C4-84E1849085DC}"/>
                </a:ext>
              </a:extLst>
            </p:cNvPr>
            <p:cNvGrpSpPr/>
            <p:nvPr/>
          </p:nvGrpSpPr>
          <p:grpSpPr>
            <a:xfrm>
              <a:off x="142240" y="1656080"/>
              <a:ext cx="3018692" cy="391836"/>
              <a:chOff x="0" y="0"/>
              <a:chExt cx="1929752" cy="391836"/>
            </a:xfrm>
          </p:grpSpPr>
          <p:sp>
            <p:nvSpPr>
              <p:cNvPr id="30" name="Šipka: doprava 29">
                <a:extLst>
                  <a:ext uri="{FF2B5EF4-FFF2-40B4-BE49-F238E27FC236}">
                    <a16:creationId xmlns:a16="http://schemas.microsoft.com/office/drawing/2014/main" id="{FC53F95D-DE18-4ACD-B81B-3EA2C8B0CF95}"/>
                  </a:ext>
                </a:extLst>
              </p:cNvPr>
              <p:cNvSpPr/>
              <p:nvPr/>
            </p:nvSpPr>
            <p:spPr>
              <a:xfrm>
                <a:off x="0" y="0"/>
                <a:ext cx="1929752" cy="391836"/>
              </a:xfrm>
              <a:prstGeom prst="rightArrow">
                <a:avLst/>
              </a:prstGeom>
              <a:solidFill>
                <a:srgbClr val="4BA82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sp>
            <p:nvSpPr>
              <p:cNvPr id="31" name="Textové pole 238">
                <a:extLst>
                  <a:ext uri="{FF2B5EF4-FFF2-40B4-BE49-F238E27FC236}">
                    <a16:creationId xmlns:a16="http://schemas.microsoft.com/office/drawing/2014/main" id="{CC97C8D2-BA1A-4CB9-A720-6B97275620AC}"/>
                  </a:ext>
                </a:extLst>
              </p:cNvPr>
              <p:cNvSpPr txBox="1"/>
              <p:nvPr/>
            </p:nvSpPr>
            <p:spPr>
              <a:xfrm>
                <a:off x="555027" y="49580"/>
                <a:ext cx="794821" cy="288925"/>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cs-CZ"/>
                </a:defPPr>
                <a:lvl1pPr algn="ctr">
                  <a:spcAft>
                    <a:spcPts val="0"/>
                  </a:spcAft>
                  <a:defRPr sz="2000">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sz="1600"/>
                  <a:t>Production volume</a:t>
                </a:r>
              </a:p>
            </p:txBody>
          </p:sp>
        </p:grpSp>
        <p:sp>
          <p:nvSpPr>
            <p:cNvPr id="13" name="Textové pole 241">
              <a:extLst>
                <a:ext uri="{FF2B5EF4-FFF2-40B4-BE49-F238E27FC236}">
                  <a16:creationId xmlns:a16="http://schemas.microsoft.com/office/drawing/2014/main" id="{D1247051-04D9-4D26-9EE7-EE6E10B10C71}"/>
                </a:ext>
              </a:extLst>
            </p:cNvPr>
            <p:cNvSpPr txBox="1"/>
            <p:nvPr/>
          </p:nvSpPr>
          <p:spPr>
            <a:xfrm>
              <a:off x="3327400" y="2214880"/>
              <a:ext cx="380365" cy="291465"/>
            </a:xfrm>
            <a:prstGeom prst="rect">
              <a:avLst/>
            </a:prstGeom>
            <a:solidFill>
              <a:schemeClr val="lt1"/>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cs-CZ" sz="1600" dirty="0">
                  <a:effectLst/>
                  <a:latin typeface="Arial" panose="020B0604020202020204" pitchFamily="34" charset="0"/>
                  <a:ea typeface="Times New Roman" panose="02020603050405020304" pitchFamily="18" charset="0"/>
                  <a:cs typeface="Arial" panose="020B0604020202020204" pitchFamily="34" charset="0"/>
                </a:rPr>
                <a:t>Time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4" name="Přímá spojnice se šipkou 13">
              <a:extLst>
                <a:ext uri="{FF2B5EF4-FFF2-40B4-BE49-F238E27FC236}">
                  <a16:creationId xmlns:a16="http://schemas.microsoft.com/office/drawing/2014/main" id="{CF0B372E-92FE-44C0-9665-FA80C4916EF2}"/>
                </a:ext>
              </a:extLst>
            </p:cNvPr>
            <p:cNvCxnSpPr/>
            <p:nvPr/>
          </p:nvCxnSpPr>
          <p:spPr>
            <a:xfrm>
              <a:off x="0" y="2179320"/>
              <a:ext cx="37103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Skupina 14">
              <a:extLst>
                <a:ext uri="{FF2B5EF4-FFF2-40B4-BE49-F238E27FC236}">
                  <a16:creationId xmlns:a16="http://schemas.microsoft.com/office/drawing/2014/main" id="{A11F509E-E42A-4BEB-97AB-40874901181A}"/>
                </a:ext>
              </a:extLst>
            </p:cNvPr>
            <p:cNvGrpSpPr/>
            <p:nvPr/>
          </p:nvGrpSpPr>
          <p:grpSpPr>
            <a:xfrm>
              <a:off x="741680" y="1219200"/>
              <a:ext cx="2420278" cy="391836"/>
              <a:chOff x="0" y="0"/>
              <a:chExt cx="1929752" cy="391836"/>
            </a:xfrm>
          </p:grpSpPr>
          <p:sp>
            <p:nvSpPr>
              <p:cNvPr id="28" name="Šipka: doprava 27">
                <a:extLst>
                  <a:ext uri="{FF2B5EF4-FFF2-40B4-BE49-F238E27FC236}">
                    <a16:creationId xmlns:a16="http://schemas.microsoft.com/office/drawing/2014/main" id="{571A3AED-EB5D-4DB6-B209-A367D0D04171}"/>
                  </a:ext>
                </a:extLst>
              </p:cNvPr>
              <p:cNvSpPr/>
              <p:nvPr/>
            </p:nvSpPr>
            <p:spPr>
              <a:xfrm>
                <a:off x="0" y="0"/>
                <a:ext cx="1929752" cy="391836"/>
              </a:xfrm>
              <a:prstGeom prst="rightArrow">
                <a:avLst/>
              </a:prstGeom>
              <a:solidFill>
                <a:srgbClr val="4BA82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sp>
            <p:nvSpPr>
              <p:cNvPr id="29" name="Textové pole 31">
                <a:extLst>
                  <a:ext uri="{FF2B5EF4-FFF2-40B4-BE49-F238E27FC236}">
                    <a16:creationId xmlns:a16="http://schemas.microsoft.com/office/drawing/2014/main" id="{A551087C-B311-4CF4-90BD-F3E84BCC7BEE}"/>
                  </a:ext>
                </a:extLst>
              </p:cNvPr>
              <p:cNvSpPr txBox="1"/>
              <p:nvPr/>
            </p:nvSpPr>
            <p:spPr>
              <a:xfrm>
                <a:off x="652859" y="40858"/>
                <a:ext cx="563008" cy="288925"/>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cs-CZ"/>
                </a:defPPr>
                <a:lvl1pPr algn="ctr">
                  <a:spcAft>
                    <a:spcPts val="0"/>
                  </a:spcAft>
                  <a:defRPr sz="2000">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sz="1600"/>
                  <a:t>Cost</a:t>
                </a:r>
              </a:p>
            </p:txBody>
          </p:sp>
        </p:grpSp>
        <p:grpSp>
          <p:nvGrpSpPr>
            <p:cNvPr id="16" name="Skupina 15">
              <a:extLst>
                <a:ext uri="{FF2B5EF4-FFF2-40B4-BE49-F238E27FC236}">
                  <a16:creationId xmlns:a16="http://schemas.microsoft.com/office/drawing/2014/main" id="{D01A5D2D-6FA6-41D8-9AB4-B9F72FD9452C}"/>
                </a:ext>
              </a:extLst>
            </p:cNvPr>
            <p:cNvGrpSpPr/>
            <p:nvPr/>
          </p:nvGrpSpPr>
          <p:grpSpPr>
            <a:xfrm>
              <a:off x="1270000" y="787400"/>
              <a:ext cx="1892447" cy="391836"/>
              <a:chOff x="0" y="0"/>
              <a:chExt cx="1929752" cy="391836"/>
            </a:xfrm>
          </p:grpSpPr>
          <p:sp>
            <p:nvSpPr>
              <p:cNvPr id="22" name="Šipka: doprava 21">
                <a:extLst>
                  <a:ext uri="{FF2B5EF4-FFF2-40B4-BE49-F238E27FC236}">
                    <a16:creationId xmlns:a16="http://schemas.microsoft.com/office/drawing/2014/main" id="{0AD6DD58-29E4-450F-AD22-CAE198754E73}"/>
                  </a:ext>
                </a:extLst>
              </p:cNvPr>
              <p:cNvSpPr/>
              <p:nvPr/>
            </p:nvSpPr>
            <p:spPr>
              <a:xfrm>
                <a:off x="0" y="0"/>
                <a:ext cx="1929752" cy="391836"/>
              </a:xfrm>
              <a:prstGeom prst="rightArrow">
                <a:avLst/>
              </a:prstGeom>
              <a:solidFill>
                <a:srgbClr val="4BA82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sp>
            <p:nvSpPr>
              <p:cNvPr id="23" name="Textové pole 226">
                <a:extLst>
                  <a:ext uri="{FF2B5EF4-FFF2-40B4-BE49-F238E27FC236}">
                    <a16:creationId xmlns:a16="http://schemas.microsoft.com/office/drawing/2014/main" id="{445D2476-60C7-41DA-9258-FBB849ECFDC2}"/>
                  </a:ext>
                </a:extLst>
              </p:cNvPr>
              <p:cNvSpPr txBox="1"/>
              <p:nvPr/>
            </p:nvSpPr>
            <p:spPr>
              <a:xfrm>
                <a:off x="602021" y="40822"/>
                <a:ext cx="650755" cy="288925"/>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cs-CZ"/>
                </a:defPPr>
                <a:lvl1pPr algn="ctr">
                  <a:spcAft>
                    <a:spcPts val="0"/>
                  </a:spcAft>
                  <a:defRPr sz="2000">
                    <a:solidFill>
                      <a:schemeClr val="bg1"/>
                    </a:solidFill>
                    <a:effectLst/>
                    <a:latin typeface="Arial" panose="020B0604020202020204" pitchFamily="34" charset="0"/>
                    <a:ea typeface="Times New Roman" panose="02020603050405020304" pitchFamily="18" charset="0"/>
                    <a:cs typeface="Arial" panose="020B0604020202020204" pitchFamily="34" charset="0"/>
                  </a:defRPr>
                </a:lvl1pPr>
              </a:lstStyle>
              <a:p>
                <a:r>
                  <a:rPr lang="en-US" sz="1600"/>
                  <a:t>Quality</a:t>
                </a:r>
              </a:p>
            </p:txBody>
          </p:sp>
        </p:grpSp>
        <p:grpSp>
          <p:nvGrpSpPr>
            <p:cNvPr id="17" name="Skupina 16">
              <a:extLst>
                <a:ext uri="{FF2B5EF4-FFF2-40B4-BE49-F238E27FC236}">
                  <a16:creationId xmlns:a16="http://schemas.microsoft.com/office/drawing/2014/main" id="{364E5866-85E5-47E3-9511-748793FF6353}"/>
                </a:ext>
              </a:extLst>
            </p:cNvPr>
            <p:cNvGrpSpPr/>
            <p:nvPr/>
          </p:nvGrpSpPr>
          <p:grpSpPr>
            <a:xfrm>
              <a:off x="1671320" y="355600"/>
              <a:ext cx="1487805" cy="391795"/>
              <a:chOff x="0" y="0"/>
              <a:chExt cx="1929752" cy="391836"/>
            </a:xfrm>
          </p:grpSpPr>
          <p:sp>
            <p:nvSpPr>
              <p:cNvPr id="20" name="Šipka: doprava 19">
                <a:extLst>
                  <a:ext uri="{FF2B5EF4-FFF2-40B4-BE49-F238E27FC236}">
                    <a16:creationId xmlns:a16="http://schemas.microsoft.com/office/drawing/2014/main" id="{2C53EA6C-9470-4FE9-B22F-EF4AE9A49A75}"/>
                  </a:ext>
                </a:extLst>
              </p:cNvPr>
              <p:cNvSpPr/>
              <p:nvPr/>
            </p:nvSpPr>
            <p:spPr>
              <a:xfrm>
                <a:off x="0" y="0"/>
                <a:ext cx="1929752" cy="391836"/>
              </a:xfrm>
              <a:prstGeom prst="rightArrow">
                <a:avLst/>
              </a:prstGeom>
              <a:solidFill>
                <a:srgbClr val="4BA82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Arial" panose="020B0604020202020204" pitchFamily="34" charset="0"/>
                  <a:cs typeface="Arial" panose="020B0604020202020204" pitchFamily="34" charset="0"/>
                </a:endParaRPr>
              </a:p>
            </p:txBody>
          </p:sp>
          <p:sp>
            <p:nvSpPr>
              <p:cNvPr id="21" name="Textové pole 229">
                <a:extLst>
                  <a:ext uri="{FF2B5EF4-FFF2-40B4-BE49-F238E27FC236}">
                    <a16:creationId xmlns:a16="http://schemas.microsoft.com/office/drawing/2014/main" id="{A1BF1CC1-B440-426F-B07C-49ECE277567B}"/>
                  </a:ext>
                </a:extLst>
              </p:cNvPr>
              <p:cNvSpPr txBox="1"/>
              <p:nvPr/>
            </p:nvSpPr>
            <p:spPr>
              <a:xfrm>
                <a:off x="450798" y="40550"/>
                <a:ext cx="948473" cy="288925"/>
              </a:xfrm>
              <a:prstGeom prst="rect">
                <a:avLst/>
              </a:prstGeom>
              <a:no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Speed</a:t>
                </a:r>
              </a:p>
            </p:txBody>
          </p:sp>
        </p:grpSp>
        <p:cxnSp>
          <p:nvCxnSpPr>
            <p:cNvPr id="18" name="Přímá spojnice 17">
              <a:extLst>
                <a:ext uri="{FF2B5EF4-FFF2-40B4-BE49-F238E27FC236}">
                  <a16:creationId xmlns:a16="http://schemas.microsoft.com/office/drawing/2014/main" id="{5D15FDAF-E061-4DA5-B99A-FA6D371163E7}"/>
                </a:ext>
              </a:extLst>
            </p:cNvPr>
            <p:cNvCxnSpPr/>
            <p:nvPr/>
          </p:nvCxnSpPr>
          <p:spPr>
            <a:xfrm flipH="1">
              <a:off x="3175000" y="360680"/>
              <a:ext cx="0" cy="1821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ové pole 231">
              <a:extLst>
                <a:ext uri="{FF2B5EF4-FFF2-40B4-BE49-F238E27FC236}">
                  <a16:creationId xmlns:a16="http://schemas.microsoft.com/office/drawing/2014/main" id="{09E81C16-6951-4D65-BE78-99C46D7E4AD8}"/>
                </a:ext>
              </a:extLst>
            </p:cNvPr>
            <p:cNvSpPr txBox="1"/>
            <p:nvPr/>
          </p:nvSpPr>
          <p:spPr>
            <a:xfrm>
              <a:off x="2778760" y="68580"/>
              <a:ext cx="761365" cy="292100"/>
            </a:xfrm>
            <a:prstGeom prst="rect">
              <a:avLst/>
            </a:prstGeom>
            <a:solidFill>
              <a:schemeClr val="lt1"/>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algn="ctr">
                <a:spcAft>
                  <a:spcPts val="0"/>
                </a:spcAft>
              </a:pPr>
              <a:r>
                <a:rPr lang="en-US" sz="1600">
                  <a:effectLst/>
                  <a:latin typeface="Arial" panose="020B0604020202020204" pitchFamily="34" charset="0"/>
                  <a:ea typeface="Times New Roman" panose="02020603050405020304" pitchFamily="18" charset="0"/>
                  <a:cs typeface="Arial" panose="020B0604020202020204" pitchFamily="34" charset="0"/>
                </a:rPr>
                <a:t>Present</a:t>
              </a:r>
            </a:p>
          </p:txBody>
        </p:sp>
      </p:grpSp>
    </p:spTree>
    <p:extLst>
      <p:ext uri="{BB962C8B-B14F-4D97-AF65-F5344CB8AC3E}">
        <p14:creationId xmlns:p14="http://schemas.microsoft.com/office/powerpoint/2010/main" val="16989233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06136"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Planning of aggregated production</a:t>
                </a:r>
              </a:p>
              <a:p>
                <a:pPr marL="896400" lvl="1" indent="-284400">
                  <a:lnSpc>
                    <a:spcPct val="110000"/>
                  </a:lnSpc>
                </a:pPr>
                <a:r>
                  <a:rPr lang="en-US" dirty="0">
                    <a:ea typeface="Cambria Math" panose="02040503050406030204" pitchFamily="18" charset="0"/>
                  </a:rPr>
                  <a:t>Decision-making problem</a:t>
                </a:r>
              </a:p>
              <a:p>
                <a:pPr marL="896400" lvl="1" indent="-284400">
                  <a:lnSpc>
                    <a:spcPct val="110000"/>
                  </a:lnSpc>
                </a:pPr>
                <a:endParaRPr lang="en-US" dirty="0">
                  <a:ea typeface="Cambria Math" panose="02040503050406030204" pitchFamily="18" charset="0"/>
                </a:endParaRPr>
              </a:p>
              <a:p>
                <a:pPr marL="896400" lvl="1" indent="-284400">
                  <a:lnSpc>
                    <a:spcPct val="110000"/>
                  </a:lnSpc>
                </a:pPr>
                <a:endParaRPr lang="en-US" dirty="0">
                  <a:ea typeface="Cambria Math" panose="02040503050406030204" pitchFamily="18" charset="0"/>
                </a:endParaRPr>
              </a:p>
              <a:p>
                <a:pPr marL="896400" lvl="1" indent="-284400">
                  <a:lnSpc>
                    <a:spcPct val="110000"/>
                  </a:lnSpc>
                </a:pPr>
                <a:endParaRPr lang="en-US" dirty="0">
                  <a:ea typeface="Cambria Math" panose="02040503050406030204" pitchFamily="18" charset="0"/>
                </a:endParaRPr>
              </a:p>
              <a:p>
                <a:pPr marL="896400" lvl="1" indent="-284400">
                  <a:lnSpc>
                    <a:spcPct val="110000"/>
                  </a:lnSpc>
                </a:pPr>
                <a:endParaRPr lang="en-US" dirty="0">
                  <a:ea typeface="Cambria Math" panose="02040503050406030204" pitchFamily="18" charset="0"/>
                </a:endParaRPr>
              </a:p>
              <a:p>
                <a:pPr marL="896400" lvl="1" indent="-284400">
                  <a:lnSpc>
                    <a:spcPct val="110000"/>
                  </a:lnSpc>
                </a:pPr>
                <a:endParaRPr lang="en-US" dirty="0">
                  <a:ea typeface="Cambria Math" panose="02040503050406030204" pitchFamily="18" charset="0"/>
                </a:endParaRPr>
              </a:p>
              <a:p>
                <a:pPr marL="896400" lvl="1" indent="-284400">
                  <a:lnSpc>
                    <a:spcPct val="110000"/>
                  </a:lnSpc>
                </a:pPr>
                <a:r>
                  <a:rPr lang="en-US" dirty="0">
                    <a:ea typeface="Cambria Math" panose="02040503050406030204" pitchFamily="18" charset="0"/>
                  </a:rPr>
                  <a:t>Strategies for setting of control variables:</a:t>
                </a:r>
              </a:p>
              <a:p>
                <a:pPr marL="1278000" lvl="1" indent="-284400">
                  <a:lnSpc>
                    <a:spcPct val="110000"/>
                  </a:lnSpc>
                </a:pPr>
                <a:r>
                  <a:rPr lang="en-US" b="1" dirty="0">
                    <a:ea typeface="Cambria Math" panose="02040503050406030204" pitchFamily="18" charset="0"/>
                  </a:rPr>
                  <a:t>Constant level</a:t>
                </a:r>
                <a:r>
                  <a:rPr lang="en-US" dirty="0">
                    <a:ea typeface="Cambria Math" panose="02040503050406030204" pitchFamily="18" charset="0"/>
                  </a:rPr>
                  <a:t>. We do not change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𝑡</m:t>
                        </m:r>
                      </m:sub>
                    </m:sSub>
                  </m:oMath>
                </a14:m>
                <a:r>
                  <a:rPr lang="en-US" dirty="0">
                    <a:ea typeface="Cambria Math" panose="02040503050406030204" pitchFamily="18" charset="0"/>
                  </a:rPr>
                  <a:t> and, therefore, neither </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𝑃</m:t>
                        </m:r>
                      </m:e>
                      <m:sub>
                        <m:r>
                          <a:rPr lang="en-US" sz="1700" i="1" smtClean="0">
                            <a:latin typeface="Cambria Math" panose="02040503050406030204" pitchFamily="18" charset="0"/>
                            <a:ea typeface="Cambria Math" panose="02040503050406030204" pitchFamily="18" charset="0"/>
                          </a:rPr>
                          <m:t>𝑡</m:t>
                        </m:r>
                      </m:sub>
                    </m:sSub>
                  </m:oMath>
                </a14:m>
                <a:r>
                  <a:rPr lang="en-US" dirty="0">
                    <a:ea typeface="Cambria Math" panose="02040503050406030204" pitchFamily="18" charset="0"/>
                  </a:rPr>
                  <a:t>. There may be overproduction (higher storage costs) or underproduction (lost profits) relative to demand. </a:t>
                </a:r>
              </a:p>
              <a:p>
                <a:pPr marL="1278000" lvl="1" indent="-284400">
                  <a:lnSpc>
                    <a:spcPct val="110000"/>
                  </a:lnSpc>
                </a:pPr>
                <a:r>
                  <a:rPr lang="en-US" b="1" dirty="0">
                    <a:ea typeface="Cambria Math" panose="02040503050406030204" pitchFamily="18" charset="0"/>
                  </a:rPr>
                  <a:t>Tracking strategy</a:t>
                </a:r>
                <a:r>
                  <a:rPr lang="en-US" dirty="0">
                    <a:ea typeface="Cambria Math" panose="02040503050406030204" pitchFamily="18" charset="0"/>
                  </a:rPr>
                  <a:t>. Responding to the size of demand by changing workforce level </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𝑊</m:t>
                        </m:r>
                      </m:e>
                      <m:sub>
                        <m:r>
                          <a:rPr lang="en-US" sz="1700" b="0" i="1" smtClean="0">
                            <a:latin typeface="Cambria Math" panose="02040503050406030204" pitchFamily="18" charset="0"/>
                            <a:ea typeface="Cambria Math" panose="02040503050406030204" pitchFamily="18" charset="0"/>
                          </a:rPr>
                          <m:t>𝑡</m:t>
                        </m:r>
                      </m:sub>
                    </m:sSub>
                    <m:r>
                      <a:rPr lang="en-US" sz="1700" b="0" i="1" smtClean="0">
                        <a:latin typeface="Cambria Math" panose="02040503050406030204" pitchFamily="18" charset="0"/>
                        <a:ea typeface="Cambria Math" panose="02040503050406030204" pitchFamily="18" charset="0"/>
                      </a:rPr>
                      <m:t> </m:t>
                    </m:r>
                  </m:oMath>
                </a14:m>
                <a:r>
                  <a:rPr lang="en-US" dirty="0">
                    <a:ea typeface="Cambria Math" panose="02040503050406030204" pitchFamily="18" charset="0"/>
                  </a:rPr>
                  <a:t>so that production size </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𝑃</m:t>
                        </m:r>
                      </m:e>
                      <m:sub>
                        <m:r>
                          <a:rPr lang="en-US" sz="1700" i="1" smtClean="0">
                            <a:latin typeface="Cambria Math" panose="02040503050406030204" pitchFamily="18" charset="0"/>
                            <a:ea typeface="Cambria Math" panose="02040503050406030204" pitchFamily="18" charset="0"/>
                          </a:rPr>
                          <m:t>𝑡</m:t>
                        </m:r>
                      </m:sub>
                    </m:sSub>
                    <m:r>
                      <a:rPr lang="en-US" sz="1700" i="1" smtClean="0">
                        <a:latin typeface="Cambria Math" panose="02040503050406030204" pitchFamily="18" charset="0"/>
                        <a:ea typeface="Cambria Math" panose="02040503050406030204" pitchFamily="18" charset="0"/>
                      </a:rPr>
                      <m:t> </m:t>
                    </m:r>
                  </m:oMath>
                </a14:m>
                <a:r>
                  <a:rPr lang="en-US" dirty="0">
                    <a:ea typeface="Cambria Math" panose="02040503050406030204" pitchFamily="18" charset="0"/>
                  </a:rPr>
                  <a:t>matches the change in the size of demand as closely as possible. Higher costs associated with firing and hiring workers.</a:t>
                </a:r>
              </a:p>
              <a:p>
                <a:pPr marL="1278000" lvl="1" indent="-284400">
                  <a:lnSpc>
                    <a:spcPct val="110000"/>
                  </a:lnSpc>
                </a:pPr>
                <a:r>
                  <a:rPr lang="en-US" b="1" dirty="0">
                    <a:ea typeface="Cambria Math" panose="02040503050406030204" pitchFamily="18" charset="0"/>
                  </a:rPr>
                  <a:t>Combined strategy</a:t>
                </a:r>
                <a:r>
                  <a:rPr lang="en-US" dirty="0">
                    <a:ea typeface="Cambria Math" panose="02040503050406030204" pitchFamily="18" charset="0"/>
                  </a:rPr>
                  <a:t>. Partial tracking of demand size to use both approaches.</a:t>
                </a:r>
              </a:p>
              <a:p>
                <a:pPr marL="993600" lvl="1" indent="0">
                  <a:lnSpc>
                    <a:spcPct val="110000"/>
                  </a:lnSpc>
                  <a:buNone/>
                </a:pPr>
                <a:endParaRPr lang="en-US" sz="1700" dirty="0">
                  <a:latin typeface="Cambria Math" panose="02040503050406030204" pitchFamily="18" charset="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1206136" cy="4467952"/>
              </a:xfrm>
              <a:blipFill>
                <a:blip r:embed="rId2"/>
                <a:stretch>
                  <a:fillRect l="-218" t="-273" r="-272" b="-231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4CCF7E53-C034-4073-955B-E05B5FF74991}"/>
                  </a:ext>
                </a:extLst>
              </p:cNvPr>
              <p:cNvSpPr>
                <a:spLocks noChangeAspect="1"/>
              </p:cNvSpPr>
              <p:nvPr/>
            </p:nvSpPr>
            <p:spPr>
              <a:xfrm>
                <a:off x="1084843" y="2380808"/>
                <a:ext cx="6350338"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𝐷</m:t>
                        </m:r>
                      </m:e>
                      <m:sub>
                        <m:r>
                          <a:rPr lang="en-US" sz="1700" b="0" i="1" smtClean="0">
                            <a:latin typeface="Cambria Math" panose="02040503050406030204" pitchFamily="18" charset="0"/>
                            <a:ea typeface="Cambria Math" panose="02040503050406030204" pitchFamily="18" charset="0"/>
                          </a:rPr>
                          <m:t>𝑡</m:t>
                        </m:r>
                      </m:sub>
                    </m:sSub>
                    <m:r>
                      <a:rPr lang="en-US" sz="1700" smtClean="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cs typeface="Times New Roman" panose="02020603050405020304" pitchFamily="18" charset="0"/>
                  </a:rPr>
                  <a:t>   	</a:t>
                </a:r>
                <a:r>
                  <a:rPr lang="en-US" sz="1600" dirty="0">
                    <a:latin typeface="Arial" panose="020B0604020202020204" pitchFamily="34" charset="0"/>
                    <a:ea typeface="Cambria Math" panose="02040503050406030204" pitchFamily="18" charset="0"/>
                    <a:cs typeface="Arial" panose="020B0604020202020204" pitchFamily="34" charset="0"/>
                  </a:rPr>
                  <a:t>size of aggregated demand in period </a:t>
                </a:r>
                <a14:m>
                  <m:oMath xmlns:m="http://schemas.openxmlformats.org/officeDocument/2006/math">
                    <m:r>
                      <a:rPr lang="en-US" sz="1700" i="1" smtClean="0">
                        <a:latin typeface="Cambria Math" panose="02040503050406030204" pitchFamily="18" charset="0"/>
                        <a:ea typeface="Cambria Math" panose="02040503050406030204" pitchFamily="18" charset="0"/>
                      </a:rPr>
                      <m:t>𝑡</m:t>
                    </m:r>
                  </m:oMath>
                </a14:m>
                <a:r>
                  <a:rPr lang="en-US" sz="1700" dirty="0">
                    <a:latin typeface="Cambria Math" panose="02040503050406030204" pitchFamily="18" charset="0"/>
                    <a:ea typeface="Cambria Math" panose="02040503050406030204" pitchFamily="18" charset="0"/>
                    <a:cs typeface="Times New Roman" panose="02020603050405020304" pitchFamily="18" charset="0"/>
                  </a:rPr>
                  <a:t>,</a:t>
                </a:r>
              </a:p>
            </p:txBody>
          </p:sp>
        </mc:Choice>
        <mc:Fallback xmlns="">
          <p:sp>
            <p:nvSpPr>
              <p:cNvPr id="11" name="Obdélník 10">
                <a:extLst>
                  <a:ext uri="{FF2B5EF4-FFF2-40B4-BE49-F238E27FC236}">
                    <a16:creationId xmlns:a16="http://schemas.microsoft.com/office/drawing/2014/main" id="{4CCF7E53-C034-4073-955B-E05B5FF74991}"/>
                  </a:ext>
                </a:extLst>
              </p:cNvPr>
              <p:cNvSpPr>
                <a:spLocks noRot="1" noChangeAspect="1" noMove="1" noResize="1" noEditPoints="1" noAdjustHandles="1" noChangeArrowheads="1" noChangeShapeType="1" noTextEdit="1"/>
              </p:cNvSpPr>
              <p:nvPr/>
            </p:nvSpPr>
            <p:spPr>
              <a:xfrm>
                <a:off x="1084843" y="2380808"/>
                <a:ext cx="6350338" cy="353943"/>
              </a:xfrm>
              <a:prstGeom prst="rect">
                <a:avLst/>
              </a:prstGeom>
              <a:blipFill>
                <a:blip r:embed="rId3"/>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0A6645E4-FC16-42CD-9FA3-9337AC39A443}"/>
                  </a:ext>
                </a:extLst>
              </p:cNvPr>
              <p:cNvSpPr>
                <a:spLocks noChangeAspect="1"/>
              </p:cNvSpPr>
              <p:nvPr/>
            </p:nvSpPr>
            <p:spPr>
              <a:xfrm>
                <a:off x="1084843" y="2793040"/>
                <a:ext cx="6350338"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𝑃</m:t>
                        </m:r>
                      </m:e>
                      <m:sub>
                        <m:r>
                          <a:rPr lang="en-US" sz="1700" b="0" i="1" smtClean="0">
                            <a:latin typeface="Cambria Math" panose="02040503050406030204" pitchFamily="18" charset="0"/>
                            <a:ea typeface="Cambria Math" panose="02040503050406030204" pitchFamily="18" charset="0"/>
                          </a:rPr>
                          <m:t>𝑡</m:t>
                        </m:r>
                      </m:sub>
                    </m:sSub>
                    <m:r>
                      <a:rPr lang="en-US" sz="1700" smtClean="0">
                        <a:latin typeface="Cambria Math" panose="02040503050406030204" pitchFamily="18" charset="0"/>
                        <a:ea typeface="Cambria Math" panose="02040503050406030204" pitchFamily="18" charset="0"/>
                      </a:rPr>
                      <m:t> </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Arial" panose="020B0604020202020204" pitchFamily="34" charset="0"/>
                    <a:ea typeface="Cambria Math" panose="02040503050406030204" pitchFamily="18" charset="0"/>
                    <a:cs typeface="Arial" panose="020B0604020202020204" pitchFamily="34" charset="0"/>
                  </a:rPr>
                  <a:t>production size in period </a:t>
                </a:r>
                <a14:m>
                  <m:oMath xmlns:m="http://schemas.openxmlformats.org/officeDocument/2006/math">
                    <m:r>
                      <a:rPr lang="en-US" sz="1700" i="1" smtClean="0">
                        <a:latin typeface="Cambria Math" panose="02040503050406030204" pitchFamily="18" charset="0"/>
                        <a:ea typeface="Cambria Math" panose="02040503050406030204" pitchFamily="18" charset="0"/>
                      </a:rPr>
                      <m:t>𝑡</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a:t>
                </a:r>
              </a:p>
            </p:txBody>
          </p:sp>
        </mc:Choice>
        <mc:Fallback xmlns="">
          <p:sp>
            <p:nvSpPr>
              <p:cNvPr id="12" name="Obdélník 11">
                <a:extLst>
                  <a:ext uri="{FF2B5EF4-FFF2-40B4-BE49-F238E27FC236}">
                    <a16:creationId xmlns:a16="http://schemas.microsoft.com/office/drawing/2014/main" id="{0A6645E4-FC16-42CD-9FA3-9337AC39A443}"/>
                  </a:ext>
                </a:extLst>
              </p:cNvPr>
              <p:cNvSpPr>
                <a:spLocks noRot="1" noChangeAspect="1" noMove="1" noResize="1" noEditPoints="1" noAdjustHandles="1" noChangeArrowheads="1" noChangeShapeType="1" noTextEdit="1"/>
              </p:cNvSpPr>
              <p:nvPr/>
            </p:nvSpPr>
            <p:spPr>
              <a:xfrm>
                <a:off x="1084843" y="2793040"/>
                <a:ext cx="6350338" cy="353943"/>
              </a:xfrm>
              <a:prstGeom prst="rect">
                <a:avLst/>
              </a:prstGeom>
              <a:blipFill>
                <a:blip r:embed="rId4"/>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B3B90D5A-AD1B-4489-A58E-D7A8F8DF8A65}"/>
                  </a:ext>
                </a:extLst>
              </p:cNvPr>
              <p:cNvSpPr>
                <a:spLocks noChangeAspect="1"/>
              </p:cNvSpPr>
              <p:nvPr/>
            </p:nvSpPr>
            <p:spPr>
              <a:xfrm>
                <a:off x="1084843" y="3209846"/>
                <a:ext cx="6350338"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𝑊</m:t>
                        </m:r>
                      </m:e>
                      <m:sub>
                        <m:r>
                          <a:rPr lang="en-US" sz="1700" b="0" i="1" smtClean="0">
                            <a:latin typeface="Cambria Math" panose="02040503050406030204" pitchFamily="18" charset="0"/>
                            <a:ea typeface="Cambria Math" panose="02040503050406030204" pitchFamily="18" charset="0"/>
                          </a:rPr>
                          <m:t>𝑡</m:t>
                        </m:r>
                      </m:sub>
                    </m:sSub>
                    <m:r>
                      <a:rPr lang="en-US" sz="1700" smtClean="0">
                        <a:latin typeface="Cambria Math" panose="02040503050406030204" pitchFamily="18" charset="0"/>
                        <a:ea typeface="Cambria Math" panose="02040503050406030204" pitchFamily="18" charset="0"/>
                      </a:rPr>
                      <m:t> </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Arial" panose="020B0604020202020204" pitchFamily="34" charset="0"/>
                    <a:ea typeface="Cambria Math" panose="02040503050406030204" pitchFamily="18" charset="0"/>
                    <a:cs typeface="Arial" panose="020B0604020202020204" pitchFamily="34" charset="0"/>
                  </a:rPr>
                  <a:t>level of human resources (workforce) in period </a:t>
                </a:r>
                <a14:m>
                  <m:oMath xmlns:m="http://schemas.openxmlformats.org/officeDocument/2006/math">
                    <m:r>
                      <a:rPr lang="en-US" sz="1700" i="1" smtClean="0">
                        <a:latin typeface="Cambria Math" panose="02040503050406030204" pitchFamily="18" charset="0"/>
                        <a:ea typeface="Cambria Math" panose="02040503050406030204" pitchFamily="18" charset="0"/>
                      </a:rPr>
                      <m:t>𝑡</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a:t>
                </a:r>
              </a:p>
            </p:txBody>
          </p:sp>
        </mc:Choice>
        <mc:Fallback xmlns="">
          <p:sp>
            <p:nvSpPr>
              <p:cNvPr id="14" name="Obdélník 13">
                <a:extLst>
                  <a:ext uri="{FF2B5EF4-FFF2-40B4-BE49-F238E27FC236}">
                    <a16:creationId xmlns:a16="http://schemas.microsoft.com/office/drawing/2014/main" id="{B3B90D5A-AD1B-4489-A58E-D7A8F8DF8A65}"/>
                  </a:ext>
                </a:extLst>
              </p:cNvPr>
              <p:cNvSpPr>
                <a:spLocks noRot="1" noChangeAspect="1" noMove="1" noResize="1" noEditPoints="1" noAdjustHandles="1" noChangeArrowheads="1" noChangeShapeType="1" noTextEdit="1"/>
              </p:cNvSpPr>
              <p:nvPr/>
            </p:nvSpPr>
            <p:spPr>
              <a:xfrm>
                <a:off x="1084843" y="3209846"/>
                <a:ext cx="6350338" cy="353943"/>
              </a:xfrm>
              <a:prstGeom prst="rect">
                <a:avLst/>
              </a:prstGeom>
              <a:blipFill>
                <a:blip r:embed="rId5"/>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D0F1CBF5-A233-4300-BCE0-98C9BA6EF40F}"/>
                  </a:ext>
                </a:extLst>
              </p:cNvPr>
              <p:cNvSpPr>
                <a:spLocks noChangeAspect="1"/>
              </p:cNvSpPr>
              <p:nvPr/>
            </p:nvSpPr>
            <p:spPr>
              <a:xfrm>
                <a:off x="1084843" y="3627121"/>
                <a:ext cx="6350338"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𝐼</m:t>
                        </m:r>
                      </m:e>
                      <m:sub>
                        <m:r>
                          <a:rPr lang="en-US" sz="1700" b="0" i="1" smtClean="0">
                            <a:latin typeface="Cambria Math" panose="02040503050406030204" pitchFamily="18" charset="0"/>
                            <a:ea typeface="Cambria Math" panose="02040503050406030204" pitchFamily="18" charset="0"/>
                          </a:rPr>
                          <m:t>𝑡</m:t>
                        </m:r>
                      </m:sub>
                    </m:sSub>
                    <m:r>
                      <a:rPr lang="en-US" sz="1700" smtClean="0">
                        <a:latin typeface="Cambria Math" panose="02040503050406030204" pitchFamily="18" charset="0"/>
                        <a:ea typeface="Cambria Math" panose="02040503050406030204" pitchFamily="18" charset="0"/>
                      </a:rPr>
                      <m:t> </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   	</a:t>
                </a:r>
                <a:r>
                  <a:rPr lang="en-US" sz="1600">
                    <a:latin typeface="Arial" panose="020B0604020202020204" pitchFamily="34" charset="0"/>
                    <a:ea typeface="Cambria Math" panose="02040503050406030204" pitchFamily="18" charset="0"/>
                    <a:cs typeface="Arial" panose="020B0604020202020204" pitchFamily="34" charset="0"/>
                  </a:rPr>
                  <a:t>inventory level in period </a:t>
                </a:r>
                <a14:m>
                  <m:oMath xmlns:m="http://schemas.openxmlformats.org/officeDocument/2006/math">
                    <m:r>
                      <a:rPr lang="en-US" sz="1700" i="1" smtClean="0">
                        <a:latin typeface="Cambria Math" panose="02040503050406030204" pitchFamily="18" charset="0"/>
                        <a:ea typeface="Cambria Math" panose="02040503050406030204" pitchFamily="18" charset="0"/>
                      </a:rPr>
                      <m:t>𝑡</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a:t>
                </a:r>
              </a:p>
            </p:txBody>
          </p:sp>
        </mc:Choice>
        <mc:Fallback xmlns="">
          <p:sp>
            <p:nvSpPr>
              <p:cNvPr id="15" name="Obdélník 14">
                <a:extLst>
                  <a:ext uri="{FF2B5EF4-FFF2-40B4-BE49-F238E27FC236}">
                    <a16:creationId xmlns:a16="http://schemas.microsoft.com/office/drawing/2014/main" id="{D0F1CBF5-A233-4300-BCE0-98C9BA6EF40F}"/>
                  </a:ext>
                </a:extLst>
              </p:cNvPr>
              <p:cNvSpPr>
                <a:spLocks noRot="1" noChangeAspect="1" noMove="1" noResize="1" noEditPoints="1" noAdjustHandles="1" noChangeArrowheads="1" noChangeShapeType="1" noTextEdit="1"/>
              </p:cNvSpPr>
              <p:nvPr/>
            </p:nvSpPr>
            <p:spPr>
              <a:xfrm>
                <a:off x="1084843" y="3627121"/>
                <a:ext cx="6350338" cy="353943"/>
              </a:xfrm>
              <a:prstGeom prst="rect">
                <a:avLst/>
              </a:prstGeom>
              <a:blipFill>
                <a:blip r:embed="rId6"/>
                <a:stretch>
                  <a:fillRect t="-5172" b="-22414"/>
                </a:stretch>
              </a:blipFill>
            </p:spPr>
            <p:txBody>
              <a:bodyPr/>
              <a:lstStyle/>
              <a:p>
                <a:r>
                  <a:rPr lang="cs-CZ">
                    <a:noFill/>
                  </a:rPr>
                  <a:t> </a:t>
                </a:r>
              </a:p>
            </p:txBody>
          </p:sp>
        </mc:Fallback>
      </mc:AlternateContent>
      <p:sp>
        <p:nvSpPr>
          <p:cNvPr id="16" name="Pravá složená závorka 15">
            <a:extLst>
              <a:ext uri="{FF2B5EF4-FFF2-40B4-BE49-F238E27FC236}">
                <a16:creationId xmlns:a16="http://schemas.microsoft.com/office/drawing/2014/main" id="{BA5AF7C7-6923-46C5-8AE1-20DE3A8C8255}"/>
              </a:ext>
            </a:extLst>
          </p:cNvPr>
          <p:cNvSpPr/>
          <p:nvPr/>
        </p:nvSpPr>
        <p:spPr>
          <a:xfrm>
            <a:off x="7044985" y="2809729"/>
            <a:ext cx="390196" cy="11644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sz="1700">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7" name="Obdélník 16">
            <a:extLst>
              <a:ext uri="{FF2B5EF4-FFF2-40B4-BE49-F238E27FC236}">
                <a16:creationId xmlns:a16="http://schemas.microsoft.com/office/drawing/2014/main" id="{15795C9E-1FB2-47DB-AE07-D21805B78AC3}"/>
              </a:ext>
            </a:extLst>
          </p:cNvPr>
          <p:cNvSpPr>
            <a:spLocks noChangeAspect="1"/>
          </p:cNvSpPr>
          <p:nvPr/>
        </p:nvSpPr>
        <p:spPr>
          <a:xfrm>
            <a:off x="7435181" y="3072197"/>
            <a:ext cx="1444982" cy="584775"/>
          </a:xfrm>
          <a:prstGeom prst="rect">
            <a:avLst/>
          </a:prstGeom>
        </p:spPr>
        <p:txBody>
          <a:bodyPr wrap="square">
            <a:spAutoFit/>
          </a:bodyPr>
          <a:lstStyle/>
          <a:p>
            <a:pPr algn="ctr">
              <a:spcAft>
                <a:spcPts val="600"/>
              </a:spcAft>
              <a:tabLst>
                <a:tab pos="2693988" algn="l"/>
              </a:tabLst>
            </a:pPr>
            <a:r>
              <a:rPr lang="en-US" sz="1600">
                <a:latin typeface="Arial" panose="020B0604020202020204" pitchFamily="34" charset="0"/>
                <a:ea typeface="Cambria Math" panose="02040503050406030204" pitchFamily="18" charset="0"/>
                <a:cs typeface="Arial" panose="020B0604020202020204" pitchFamily="34" charset="0"/>
              </a:rPr>
              <a:t>Control variables</a:t>
            </a:r>
          </a:p>
        </p:txBody>
      </p:sp>
    </p:spTree>
    <p:extLst>
      <p:ext uri="{BB962C8B-B14F-4D97-AF65-F5344CB8AC3E}">
        <p14:creationId xmlns:p14="http://schemas.microsoft.com/office/powerpoint/2010/main" val="3437930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06136" cy="73326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Planning of aggregated production</a:t>
            </a:r>
          </a:p>
          <a:p>
            <a:pPr marL="896400" lvl="1" indent="-284400">
              <a:lnSpc>
                <a:spcPct val="110000"/>
              </a:lnSpc>
            </a:pPr>
            <a:r>
              <a:rPr lang="en-US" dirty="0">
                <a:ea typeface="Cambria Math" panose="02040503050406030204" pitchFamily="18" charset="0"/>
              </a:rPr>
              <a:t>Mathematical model</a:t>
            </a:r>
          </a:p>
          <a:p>
            <a:pPr marL="896400" lvl="1" indent="-284400">
              <a:lnSpc>
                <a:spcPct val="110000"/>
              </a:lnSpc>
            </a:pPr>
            <a:endParaRPr lang="en-US" sz="1700" dirty="0">
              <a:latin typeface="Cambria Math" panose="02040503050406030204" pitchFamily="18" charset="0"/>
              <a:ea typeface="Cambria Math" panose="02040503050406030204" pitchFamily="18" charset="0"/>
            </a:endParaRPr>
          </a:p>
          <a:p>
            <a:pPr marL="896400" lvl="1" indent="-284400">
              <a:lnSpc>
                <a:spcPct val="110000"/>
              </a:lnSpc>
            </a:pPr>
            <a:endParaRPr lang="en-US" sz="1700" dirty="0">
              <a:latin typeface="Cambria Math" panose="02040503050406030204" pitchFamily="18" charset="0"/>
              <a:ea typeface="Cambria Math" panose="02040503050406030204" pitchFamily="18" charset="0"/>
            </a:endParaRPr>
          </a:p>
          <a:p>
            <a:pPr marL="896400" lvl="1" indent="-284400">
              <a:lnSpc>
                <a:spcPct val="110000"/>
              </a:lnSpc>
            </a:pPr>
            <a:endParaRPr lang="en-US" sz="1700" dirty="0">
              <a:latin typeface="Cambria Math" panose="02040503050406030204" pitchFamily="18" charset="0"/>
              <a:ea typeface="Cambria Math" panose="02040503050406030204" pitchFamily="18" charset="0"/>
            </a:endParaRPr>
          </a:p>
          <a:p>
            <a:pPr marL="896400" lvl="1" indent="-284400">
              <a:lnSpc>
                <a:spcPct val="110000"/>
              </a:lnSpc>
            </a:pPr>
            <a:endParaRPr lang="en-US" sz="1700" dirty="0">
              <a:latin typeface="Cambria Math" panose="02040503050406030204" pitchFamily="18" charset="0"/>
              <a:ea typeface="Cambria Math" panose="02040503050406030204" pitchFamily="18" charset="0"/>
            </a:endParaRPr>
          </a:p>
          <a:p>
            <a:pPr marL="993600" lvl="1" indent="0">
              <a:lnSpc>
                <a:spcPct val="110000"/>
              </a:lnSpc>
              <a:buNone/>
            </a:pPr>
            <a:endParaRPr lang="en-US" sz="1700" dirty="0">
              <a:latin typeface="Cambria Math" panose="02040503050406030204" pitchFamily="18" charset="0"/>
              <a:ea typeface="Cambria Math" panose="02040503050406030204" pitchFamily="18" charset="0"/>
            </a:endParaRP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12032765-EC31-471C-B2FC-5C64547A7162}"/>
                  </a:ext>
                </a:extLst>
              </p:cNvPr>
              <p:cNvSpPr>
                <a:spLocks noChangeAspect="1"/>
              </p:cNvSpPr>
              <p:nvPr/>
            </p:nvSpPr>
            <p:spPr>
              <a:xfrm>
                <a:off x="1174527" y="2380808"/>
                <a:ext cx="10357073" cy="353943"/>
              </a:xfrm>
              <a:prstGeom prst="rect">
                <a:avLst/>
              </a:prstGeom>
            </p:spPr>
            <p:txBody>
              <a:bodyPr wrap="square">
                <a:spAutoFit/>
              </a:bodyPr>
              <a:lstStyle/>
              <a:p>
                <a:pPr marL="542925">
                  <a:spcAft>
                    <a:spcPts val="600"/>
                  </a:spcAft>
                  <a:tabLst>
                    <a:tab pos="1435100" algn="l"/>
                  </a:tabLst>
                </a:pPr>
                <a14:m>
                  <m:oMath xmlns:m="http://schemas.openxmlformats.org/officeDocument/2006/math">
                    <m:r>
                      <a:rPr lang="en-US" sz="1700" i="1" smtClean="0">
                        <a:latin typeface="Cambria Math" panose="02040503050406030204" pitchFamily="18" charset="0"/>
                        <a:ea typeface="Cambria Math" panose="02040503050406030204" pitchFamily="18" charset="0"/>
                      </a:rPr>
                      <m:t>𝑁</m:t>
                    </m:r>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number of groups into which the products are sorted (</a:t>
                </a:r>
                <a14:m>
                  <m:oMath xmlns:m="http://schemas.openxmlformats.org/officeDocument/2006/math">
                    <m:r>
                      <a:rPr lang="en-US" sz="1700" i="1">
                        <a:latin typeface="Cambria Math" panose="02040503050406030204" pitchFamily="18" charset="0"/>
                        <a:ea typeface="Cambria Math" panose="02040503050406030204" pitchFamily="18" charset="0"/>
                      </a:rPr>
                      <m:t>𝑖</m:t>
                    </m:r>
                    <m:r>
                      <a:rPr lang="en-US" sz="1700">
                        <a:latin typeface="Cambria Math" panose="02040503050406030204" pitchFamily="18" charset="0"/>
                        <a:ea typeface="Cambria Math" panose="02040503050406030204" pitchFamily="18" charset="0"/>
                      </a:rPr>
                      <m:t>=1,2,…,</m:t>
                    </m:r>
                    <m:r>
                      <a:rPr lang="en-US" sz="1700" i="1">
                        <a:latin typeface="Cambria Math" panose="02040503050406030204" pitchFamily="18" charset="0"/>
                        <a:ea typeface="Cambria Math" panose="02040503050406030204" pitchFamily="18" charset="0"/>
                      </a:rPr>
                      <m:t>𝑁</m:t>
                    </m:r>
                  </m:oMath>
                </a14:m>
                <a:r>
                  <a:rPr lang="en-US" sz="1700" dirty="0">
                    <a:latin typeface="Cambria Math" panose="02040503050406030204" pitchFamily="18" charset="0"/>
                    <a:ea typeface="Cambria Math" panose="02040503050406030204" pitchFamily="18" charset="0"/>
                  </a:rPr>
                  <a:t>),</a:t>
                </a:r>
              </a:p>
            </p:txBody>
          </p:sp>
        </mc:Choice>
        <mc:Fallback xmlns="">
          <p:sp>
            <p:nvSpPr>
              <p:cNvPr id="18" name="Obdélník 17">
                <a:extLst>
                  <a:ext uri="{FF2B5EF4-FFF2-40B4-BE49-F238E27FC236}">
                    <a16:creationId xmlns:a16="http://schemas.microsoft.com/office/drawing/2014/main" id="{12032765-EC31-471C-B2FC-5C64547A7162}"/>
                  </a:ext>
                </a:extLst>
              </p:cNvPr>
              <p:cNvSpPr>
                <a:spLocks noRot="1" noChangeAspect="1" noMove="1" noResize="1" noEditPoints="1" noAdjustHandles="1" noChangeArrowheads="1" noChangeShapeType="1" noTextEdit="1"/>
              </p:cNvSpPr>
              <p:nvPr/>
            </p:nvSpPr>
            <p:spPr>
              <a:xfrm>
                <a:off x="1174527" y="2380808"/>
                <a:ext cx="10357073" cy="353943"/>
              </a:xfrm>
              <a:prstGeom prst="rect">
                <a:avLst/>
              </a:prstGeom>
              <a:blipFill>
                <a:blip r:embed="rId2"/>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BE70CDC6-2503-4DF1-BD8A-34C4ECFE1240}"/>
                  </a:ext>
                </a:extLst>
              </p:cNvPr>
              <p:cNvSpPr>
                <a:spLocks noChangeAspect="1"/>
              </p:cNvSpPr>
              <p:nvPr/>
            </p:nvSpPr>
            <p:spPr>
              <a:xfrm>
                <a:off x="1174527" y="2712975"/>
                <a:ext cx="9628940" cy="353943"/>
              </a:xfrm>
              <a:prstGeom prst="rect">
                <a:avLst/>
              </a:prstGeom>
            </p:spPr>
            <p:txBody>
              <a:bodyPr wrap="square">
                <a:spAutoFit/>
              </a:bodyPr>
              <a:lstStyle/>
              <a:p>
                <a:pPr marL="542925">
                  <a:spcAft>
                    <a:spcPts val="600"/>
                  </a:spcAft>
                  <a:tabLst>
                    <a:tab pos="1435100" algn="l"/>
                  </a:tabLst>
                </a:pPr>
                <a14:m>
                  <m:oMath xmlns:m="http://schemas.openxmlformats.org/officeDocument/2006/math">
                    <m:r>
                      <a:rPr lang="en-US" sz="1700" i="1" smtClean="0">
                        <a:latin typeface="Cambria Math" panose="02040503050406030204" pitchFamily="18" charset="0"/>
                        <a:ea typeface="Cambria Math" panose="02040503050406030204" pitchFamily="18" charset="0"/>
                      </a:rPr>
                      <m:t>𝑇</m:t>
                    </m:r>
                  </m:oMath>
                </a14:m>
                <a:r>
                  <a:rPr lang="en-US" sz="1700" dirty="0">
                    <a:latin typeface="Cambria Math" panose="02040503050406030204" pitchFamily="18" charset="0"/>
                    <a:ea typeface="Cambria Math" panose="02040503050406030204" pitchFamily="18" charset="0"/>
                  </a:rPr>
                  <a:t>	number of periods into which the time horizon is divided (</a:t>
                </a:r>
                <a14:m>
                  <m:oMath xmlns:m="http://schemas.openxmlformats.org/officeDocument/2006/math">
                    <m:r>
                      <a:rPr lang="en-US" sz="1700" b="0" i="1" smtClean="0">
                        <a:latin typeface="Cambria Math" panose="02040503050406030204" pitchFamily="18" charset="0"/>
                        <a:ea typeface="Cambria Math" panose="02040503050406030204" pitchFamily="18" charset="0"/>
                      </a:rPr>
                      <m:t>𝑡</m:t>
                    </m:r>
                    <m:r>
                      <a:rPr lang="en-US" sz="1700">
                        <a:latin typeface="Cambria Math" panose="02040503050406030204" pitchFamily="18" charset="0"/>
                        <a:ea typeface="Cambria Math" panose="02040503050406030204" pitchFamily="18" charset="0"/>
                      </a:rPr>
                      <m:t>=1,2,…,</m:t>
                    </m:r>
                    <m:r>
                      <a:rPr lang="en-US" sz="1700" b="0" i="1" smtClean="0">
                        <a:latin typeface="Cambria Math" panose="02040503050406030204" pitchFamily="18" charset="0"/>
                        <a:ea typeface="Cambria Math" panose="02040503050406030204" pitchFamily="18" charset="0"/>
                      </a:rPr>
                      <m:t>𝑇</m:t>
                    </m:r>
                  </m:oMath>
                </a14:m>
                <a:r>
                  <a:rPr lang="en-US" sz="1700" dirty="0">
                    <a:latin typeface="Cambria Math" panose="02040503050406030204" pitchFamily="18" charset="0"/>
                    <a:ea typeface="Cambria Math" panose="02040503050406030204" pitchFamily="18" charset="0"/>
                  </a:rPr>
                  <a:t>),</a:t>
                </a:r>
              </a:p>
            </p:txBody>
          </p:sp>
        </mc:Choice>
        <mc:Fallback xmlns="">
          <p:sp>
            <p:nvSpPr>
              <p:cNvPr id="19" name="Obdélník 18">
                <a:extLst>
                  <a:ext uri="{FF2B5EF4-FFF2-40B4-BE49-F238E27FC236}">
                    <a16:creationId xmlns:a16="http://schemas.microsoft.com/office/drawing/2014/main" id="{BE70CDC6-2503-4DF1-BD8A-34C4ECFE1240}"/>
                  </a:ext>
                </a:extLst>
              </p:cNvPr>
              <p:cNvSpPr>
                <a:spLocks noRot="1" noChangeAspect="1" noMove="1" noResize="1" noEditPoints="1" noAdjustHandles="1" noChangeArrowheads="1" noChangeShapeType="1" noTextEdit="1"/>
              </p:cNvSpPr>
              <p:nvPr/>
            </p:nvSpPr>
            <p:spPr>
              <a:xfrm>
                <a:off x="1174527" y="2712975"/>
                <a:ext cx="9628940" cy="353943"/>
              </a:xfrm>
              <a:prstGeom prst="rect">
                <a:avLst/>
              </a:prstGeom>
              <a:blipFill>
                <a:blip r:embed="rId3"/>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7C6874E5-6041-476C-B429-EFF2999B1218}"/>
                  </a:ext>
                </a:extLst>
              </p:cNvPr>
              <p:cNvSpPr>
                <a:spLocks noChangeAspect="1"/>
              </p:cNvSpPr>
              <p:nvPr/>
            </p:nvSpPr>
            <p:spPr>
              <a:xfrm>
                <a:off x="1174527" y="3320281"/>
                <a:ext cx="9088154"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𝐷</m:t>
                        </m:r>
                      </m:e>
                      <m:sub>
                        <m:r>
                          <a:rPr lang="en-US" sz="1700" b="0" i="1" smtClean="0">
                            <a:latin typeface="Cambria Math" panose="02040503050406030204" pitchFamily="18" charset="0"/>
                            <a:ea typeface="Cambria Math" panose="02040503050406030204" pitchFamily="18" charset="0"/>
                          </a:rPr>
                          <m:t>𝑖𝑡</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demand forecast for products group </a:t>
                </a:r>
                <a14:m>
                  <m:oMath xmlns:m="http://schemas.openxmlformats.org/officeDocument/2006/math">
                    <m:r>
                      <a:rPr lang="en-US" sz="1700" b="0" i="1" smtClean="0">
                        <a:latin typeface="Cambria Math" panose="02040503050406030204" pitchFamily="18" charset="0"/>
                        <a:ea typeface="Cambria Math" panose="02040503050406030204" pitchFamily="18" charset="0"/>
                      </a:rPr>
                      <m:t>𝑖</m:t>
                    </m:r>
                    <m:r>
                      <a:rPr lang="en-US" sz="1700" i="1">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in periods </a:t>
                </a:r>
                <a14:m>
                  <m:oMath xmlns:m="http://schemas.openxmlformats.org/officeDocument/2006/math">
                    <m:r>
                      <a:rPr lang="en-US" sz="1700" i="1" smtClean="0">
                        <a:latin typeface="Cambria Math" panose="02040503050406030204" pitchFamily="18" charset="0"/>
                        <a:ea typeface="Cambria Math" panose="02040503050406030204" pitchFamily="18" charset="0"/>
                      </a:rPr>
                      <m:t>𝑡</m:t>
                    </m:r>
                  </m:oMath>
                </a14:m>
                <a:r>
                  <a:rPr lang="en-US" sz="1700" dirty="0">
                    <a:latin typeface="Cambria Math" panose="02040503050406030204" pitchFamily="18" charset="0"/>
                    <a:ea typeface="Cambria Math" panose="02040503050406030204" pitchFamily="18" charset="0"/>
                  </a:rPr>
                  <a:t>,</a:t>
                </a:r>
              </a:p>
            </p:txBody>
          </p:sp>
        </mc:Choice>
        <mc:Fallback xmlns="">
          <p:sp>
            <p:nvSpPr>
              <p:cNvPr id="20" name="Obdélník 19">
                <a:extLst>
                  <a:ext uri="{FF2B5EF4-FFF2-40B4-BE49-F238E27FC236}">
                    <a16:creationId xmlns:a16="http://schemas.microsoft.com/office/drawing/2014/main" id="{7C6874E5-6041-476C-B429-EFF2999B1218}"/>
                  </a:ext>
                </a:extLst>
              </p:cNvPr>
              <p:cNvSpPr>
                <a:spLocks noRot="1" noChangeAspect="1" noMove="1" noResize="1" noEditPoints="1" noAdjustHandles="1" noChangeArrowheads="1" noChangeShapeType="1" noTextEdit="1"/>
              </p:cNvSpPr>
              <p:nvPr/>
            </p:nvSpPr>
            <p:spPr>
              <a:xfrm>
                <a:off x="1174527" y="3320281"/>
                <a:ext cx="9088154" cy="353943"/>
              </a:xfrm>
              <a:prstGeom prst="rect">
                <a:avLst/>
              </a:prstGeom>
              <a:blipFill>
                <a:blip r:embed="rId4"/>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Obdélník 20">
                <a:extLst>
                  <a:ext uri="{FF2B5EF4-FFF2-40B4-BE49-F238E27FC236}">
                    <a16:creationId xmlns:a16="http://schemas.microsoft.com/office/drawing/2014/main" id="{7407EADE-9FE1-4DB3-9329-D9F4AA4497F9}"/>
                  </a:ext>
                </a:extLst>
              </p:cNvPr>
              <p:cNvSpPr>
                <a:spLocks noChangeAspect="1"/>
              </p:cNvSpPr>
              <p:nvPr/>
            </p:nvSpPr>
            <p:spPr>
              <a:xfrm>
                <a:off x="1174527" y="3031771"/>
                <a:ext cx="9561206" cy="353943"/>
              </a:xfrm>
              <a:prstGeom prst="rect">
                <a:avLst/>
              </a:prstGeom>
            </p:spPr>
            <p:txBody>
              <a:bodyPr wrap="square">
                <a:spAutoFit/>
              </a:bodyPr>
              <a:lstStyle/>
              <a:p>
                <a:pPr marL="542925">
                  <a:spcAft>
                    <a:spcPts val="600"/>
                  </a:spcAft>
                  <a:tabLst>
                    <a:tab pos="1435100" algn="l"/>
                  </a:tabLst>
                </a:pPr>
                <a14:m>
                  <m:oMath xmlns:m="http://schemas.openxmlformats.org/officeDocument/2006/math">
                    <m:r>
                      <a:rPr lang="en-US" sz="1700" b="0" i="1" smtClean="0">
                        <a:latin typeface="Cambria Math" panose="02040503050406030204" pitchFamily="18" charset="0"/>
                        <a:ea typeface="Cambria Math" panose="02040503050406030204" pitchFamily="18" charset="0"/>
                      </a:rPr>
                      <m:t>𝑀</m:t>
                    </m:r>
                  </m:oMath>
                </a14:m>
                <a:r>
                  <a:rPr lang="en-US" sz="1700" dirty="0">
                    <a:latin typeface="Cambria Math" panose="02040503050406030204" pitchFamily="18" charset="0"/>
                    <a:ea typeface="Cambria Math" panose="02040503050406030204" pitchFamily="18" charset="0"/>
                  </a:rPr>
                  <a:t>	number of source types (</a:t>
                </a:r>
                <a14:m>
                  <m:oMath xmlns:m="http://schemas.openxmlformats.org/officeDocument/2006/math">
                    <m:r>
                      <a:rPr lang="en-US" sz="1700" b="0" i="1" smtClean="0">
                        <a:latin typeface="Cambria Math" panose="02040503050406030204" pitchFamily="18" charset="0"/>
                        <a:ea typeface="Cambria Math" panose="02040503050406030204" pitchFamily="18" charset="0"/>
                      </a:rPr>
                      <m:t>𝑚</m:t>
                    </m:r>
                    <m:r>
                      <a:rPr lang="en-US" sz="1700">
                        <a:latin typeface="Cambria Math" panose="02040503050406030204" pitchFamily="18" charset="0"/>
                        <a:ea typeface="Cambria Math" panose="02040503050406030204" pitchFamily="18" charset="0"/>
                      </a:rPr>
                      <m:t>=1,2,…,</m:t>
                    </m:r>
                    <m:r>
                      <a:rPr lang="en-US" sz="1700" b="0" i="1" smtClean="0">
                        <a:latin typeface="Cambria Math" panose="02040503050406030204" pitchFamily="18" charset="0"/>
                        <a:ea typeface="Cambria Math" panose="02040503050406030204" pitchFamily="18" charset="0"/>
                      </a:rPr>
                      <m:t>𝑀</m:t>
                    </m:r>
                  </m:oMath>
                </a14:m>
                <a:r>
                  <a:rPr lang="en-US" sz="1700" dirty="0">
                    <a:latin typeface="Cambria Math" panose="02040503050406030204" pitchFamily="18" charset="0"/>
                    <a:ea typeface="Cambria Math" panose="02040503050406030204" pitchFamily="18" charset="0"/>
                  </a:rPr>
                  <a:t>),</a:t>
                </a:r>
              </a:p>
            </p:txBody>
          </p:sp>
        </mc:Choice>
        <mc:Fallback xmlns="">
          <p:sp>
            <p:nvSpPr>
              <p:cNvPr id="21" name="Obdélník 20">
                <a:extLst>
                  <a:ext uri="{FF2B5EF4-FFF2-40B4-BE49-F238E27FC236}">
                    <a16:creationId xmlns:a16="http://schemas.microsoft.com/office/drawing/2014/main" id="{7407EADE-9FE1-4DB3-9329-D9F4AA4497F9}"/>
                  </a:ext>
                </a:extLst>
              </p:cNvPr>
              <p:cNvSpPr>
                <a:spLocks noRot="1" noChangeAspect="1" noMove="1" noResize="1" noEditPoints="1" noAdjustHandles="1" noChangeArrowheads="1" noChangeShapeType="1" noTextEdit="1"/>
              </p:cNvSpPr>
              <p:nvPr/>
            </p:nvSpPr>
            <p:spPr>
              <a:xfrm>
                <a:off x="1174527" y="3031771"/>
                <a:ext cx="9561206" cy="353943"/>
              </a:xfrm>
              <a:prstGeom prst="rect">
                <a:avLst/>
              </a:prstGeom>
              <a:blipFill>
                <a:blip r:embed="rId5"/>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Obdélník 21">
                <a:extLst>
                  <a:ext uri="{FF2B5EF4-FFF2-40B4-BE49-F238E27FC236}">
                    <a16:creationId xmlns:a16="http://schemas.microsoft.com/office/drawing/2014/main" id="{2E4DE472-F455-4D02-8C31-7CAE5237CF57}"/>
                  </a:ext>
                </a:extLst>
              </p:cNvPr>
              <p:cNvSpPr>
                <a:spLocks noChangeAspect="1"/>
              </p:cNvSpPr>
              <p:nvPr/>
            </p:nvSpPr>
            <p:spPr>
              <a:xfrm>
                <a:off x="1174527" y="3658519"/>
                <a:ext cx="9088154"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𝑅</m:t>
                        </m:r>
                      </m:e>
                      <m:sub>
                        <m:r>
                          <a:rPr lang="en-US" sz="1700" b="0" i="1" smtClean="0">
                            <a:latin typeface="Cambria Math" panose="02040503050406030204" pitchFamily="18" charset="0"/>
                            <a:ea typeface="Cambria Math" panose="02040503050406030204" pitchFamily="18" charset="0"/>
                          </a:rPr>
                          <m:t>𝑚𝑡</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capacity of the source of type </a:t>
                </a:r>
                <a14:m>
                  <m:oMath xmlns:m="http://schemas.openxmlformats.org/officeDocument/2006/math">
                    <m:r>
                      <a:rPr lang="en-US" sz="1700" b="0" i="1" smtClean="0">
                        <a:latin typeface="Cambria Math" panose="02040503050406030204" pitchFamily="18" charset="0"/>
                        <a:ea typeface="Cambria Math" panose="02040503050406030204" pitchFamily="18" charset="0"/>
                      </a:rPr>
                      <m:t>𝑚</m:t>
                    </m:r>
                    <m:r>
                      <a:rPr lang="en-US" sz="1700" i="1">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in period </a:t>
                </a:r>
                <a14:m>
                  <m:oMath xmlns:m="http://schemas.openxmlformats.org/officeDocument/2006/math">
                    <m:r>
                      <a:rPr lang="en-US" sz="1700" i="1" smtClean="0">
                        <a:latin typeface="Cambria Math" panose="02040503050406030204" pitchFamily="18" charset="0"/>
                        <a:ea typeface="Cambria Math" panose="02040503050406030204" pitchFamily="18" charset="0"/>
                      </a:rPr>
                      <m:t>𝑡</m:t>
                    </m:r>
                  </m:oMath>
                </a14:m>
                <a:r>
                  <a:rPr lang="en-US" sz="1700" dirty="0">
                    <a:latin typeface="Cambria Math" panose="02040503050406030204" pitchFamily="18" charset="0"/>
                    <a:ea typeface="Cambria Math" panose="02040503050406030204" pitchFamily="18" charset="0"/>
                  </a:rPr>
                  <a:t>,</a:t>
                </a:r>
              </a:p>
            </p:txBody>
          </p:sp>
        </mc:Choice>
        <mc:Fallback xmlns="">
          <p:sp>
            <p:nvSpPr>
              <p:cNvPr id="22" name="Obdélník 21">
                <a:extLst>
                  <a:ext uri="{FF2B5EF4-FFF2-40B4-BE49-F238E27FC236}">
                    <a16:creationId xmlns:a16="http://schemas.microsoft.com/office/drawing/2014/main" id="{2E4DE472-F455-4D02-8C31-7CAE5237CF57}"/>
                  </a:ext>
                </a:extLst>
              </p:cNvPr>
              <p:cNvSpPr>
                <a:spLocks noRot="1" noChangeAspect="1" noMove="1" noResize="1" noEditPoints="1" noAdjustHandles="1" noChangeArrowheads="1" noChangeShapeType="1" noTextEdit="1"/>
              </p:cNvSpPr>
              <p:nvPr/>
            </p:nvSpPr>
            <p:spPr>
              <a:xfrm>
                <a:off x="1174527" y="3658519"/>
                <a:ext cx="9088154" cy="353943"/>
              </a:xfrm>
              <a:prstGeom prst="rect">
                <a:avLst/>
              </a:prstGeom>
              <a:blipFill>
                <a:blip r:embed="rId6"/>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Obdélník 22">
                <a:extLst>
                  <a:ext uri="{FF2B5EF4-FFF2-40B4-BE49-F238E27FC236}">
                    <a16:creationId xmlns:a16="http://schemas.microsoft.com/office/drawing/2014/main" id="{0FC8198E-1F55-4BF3-B294-D8EE2A3BF611}"/>
                  </a:ext>
                </a:extLst>
              </p:cNvPr>
              <p:cNvSpPr>
                <a:spLocks noChangeAspect="1"/>
              </p:cNvSpPr>
              <p:nvPr/>
            </p:nvSpPr>
            <p:spPr>
              <a:xfrm>
                <a:off x="1174527" y="4003719"/>
                <a:ext cx="9821248"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𝑟</m:t>
                        </m:r>
                      </m:e>
                      <m:sub>
                        <m:r>
                          <a:rPr lang="en-US" sz="1700" b="0" i="1" smtClean="0">
                            <a:latin typeface="Cambria Math" panose="02040503050406030204" pitchFamily="18" charset="0"/>
                            <a:ea typeface="Cambria Math" panose="02040503050406030204" pitchFamily="18" charset="0"/>
                          </a:rPr>
                          <m:t>𝑖𝑚</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number of units of the source type </a:t>
                </a:r>
                <a14:m>
                  <m:oMath xmlns:m="http://schemas.openxmlformats.org/officeDocument/2006/math">
                    <m:r>
                      <a:rPr lang="en-US" sz="1700" b="0" i="1" smtClean="0">
                        <a:latin typeface="Cambria Math" panose="02040503050406030204" pitchFamily="18" charset="0"/>
                        <a:ea typeface="Cambria Math" panose="02040503050406030204" pitchFamily="18" charset="0"/>
                      </a:rPr>
                      <m:t>𝑚</m:t>
                    </m:r>
                    <m:r>
                      <a:rPr lang="en-US" sz="1700" b="0" i="1" smtClean="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rPr>
                  <a:t> required by the products group </a:t>
                </a:r>
                <a14:m>
                  <m:oMath xmlns:m="http://schemas.openxmlformats.org/officeDocument/2006/math">
                    <m:r>
                      <a:rPr lang="en-US" sz="1700" b="0" i="1" smtClean="0">
                        <a:latin typeface="Cambria Math" panose="02040503050406030204" pitchFamily="18" charset="0"/>
                        <a:ea typeface="Cambria Math" panose="02040503050406030204" pitchFamily="18" charset="0"/>
                      </a:rPr>
                      <m:t>𝑖</m:t>
                    </m:r>
                  </m:oMath>
                </a14:m>
                <a:r>
                  <a:rPr lang="en-US" sz="1700" dirty="0">
                    <a:latin typeface="Cambria Math" panose="02040503050406030204" pitchFamily="18" charset="0"/>
                    <a:ea typeface="Cambria Math" panose="02040503050406030204" pitchFamily="18" charset="0"/>
                  </a:rPr>
                  <a:t>,</a:t>
                </a:r>
              </a:p>
            </p:txBody>
          </p:sp>
        </mc:Choice>
        <mc:Fallback xmlns="">
          <p:sp>
            <p:nvSpPr>
              <p:cNvPr id="23" name="Obdélník 22">
                <a:extLst>
                  <a:ext uri="{FF2B5EF4-FFF2-40B4-BE49-F238E27FC236}">
                    <a16:creationId xmlns:a16="http://schemas.microsoft.com/office/drawing/2014/main" id="{0FC8198E-1F55-4BF3-B294-D8EE2A3BF611}"/>
                  </a:ext>
                </a:extLst>
              </p:cNvPr>
              <p:cNvSpPr>
                <a:spLocks noRot="1" noChangeAspect="1" noMove="1" noResize="1" noEditPoints="1" noAdjustHandles="1" noChangeArrowheads="1" noChangeShapeType="1" noTextEdit="1"/>
              </p:cNvSpPr>
              <p:nvPr/>
            </p:nvSpPr>
            <p:spPr>
              <a:xfrm>
                <a:off x="1174527" y="4003719"/>
                <a:ext cx="9821248" cy="353943"/>
              </a:xfrm>
              <a:prstGeom prst="rect">
                <a:avLst/>
              </a:prstGeom>
              <a:blipFill>
                <a:blip r:embed="rId7"/>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Obdélník 23">
                <a:extLst>
                  <a:ext uri="{FF2B5EF4-FFF2-40B4-BE49-F238E27FC236}">
                    <a16:creationId xmlns:a16="http://schemas.microsoft.com/office/drawing/2014/main" id="{65E0F12F-6EA2-47F5-9F0E-C38C41AE9767}"/>
                  </a:ext>
                </a:extLst>
              </p:cNvPr>
              <p:cNvSpPr>
                <a:spLocks noChangeAspect="1"/>
              </p:cNvSpPr>
              <p:nvPr/>
            </p:nvSpPr>
            <p:spPr>
              <a:xfrm>
                <a:off x="1174527" y="4336669"/>
                <a:ext cx="9821248"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𝐼</m:t>
                        </m:r>
                      </m:e>
                      <m:sub>
                        <m:r>
                          <a:rPr lang="en-US" sz="1700" b="0" i="1" smtClean="0">
                            <a:latin typeface="Cambria Math" panose="02040503050406030204" pitchFamily="18" charset="0"/>
                            <a:ea typeface="Cambria Math" panose="02040503050406030204" pitchFamily="18" charset="0"/>
                          </a:rPr>
                          <m:t>𝑖𝑡</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inventory level of products group </a:t>
                </a:r>
                <a14:m>
                  <m:oMath xmlns:m="http://schemas.openxmlformats.org/officeDocument/2006/math">
                    <m:r>
                      <a:rPr lang="en-US" sz="1700" b="0" i="1" smtClean="0">
                        <a:latin typeface="Cambria Math" panose="02040503050406030204" pitchFamily="18" charset="0"/>
                        <a:ea typeface="Cambria Math" panose="02040503050406030204" pitchFamily="18" charset="0"/>
                      </a:rPr>
                      <m:t>𝑖</m:t>
                    </m:r>
                  </m:oMath>
                </a14:m>
                <a:r>
                  <a:rPr lang="en-US" sz="1700" dirty="0">
                    <a:latin typeface="Cambria Math" panose="02040503050406030204" pitchFamily="18" charset="0"/>
                    <a:ea typeface="Cambria Math" panose="02040503050406030204" pitchFamily="18" charset="0"/>
                  </a:rPr>
                  <a:t> at the end of period </a:t>
                </a:r>
                <a14:m>
                  <m:oMath xmlns:m="http://schemas.openxmlformats.org/officeDocument/2006/math">
                    <m:r>
                      <a:rPr lang="en-US" sz="1700" b="0" i="1" smtClean="0">
                        <a:latin typeface="Cambria Math" panose="02040503050406030204" pitchFamily="18" charset="0"/>
                        <a:ea typeface="Cambria Math" panose="02040503050406030204" pitchFamily="18" charset="0"/>
                      </a:rPr>
                      <m:t>𝑡</m:t>
                    </m:r>
                  </m:oMath>
                </a14:m>
                <a:r>
                  <a:rPr lang="en-US" sz="1700" dirty="0">
                    <a:latin typeface="Cambria Math" panose="02040503050406030204" pitchFamily="18" charset="0"/>
                    <a:ea typeface="Cambria Math" panose="02040503050406030204" pitchFamily="18" charset="0"/>
                  </a:rPr>
                  <a:t>,</a:t>
                </a:r>
              </a:p>
            </p:txBody>
          </p:sp>
        </mc:Choice>
        <mc:Fallback xmlns="">
          <p:sp>
            <p:nvSpPr>
              <p:cNvPr id="24" name="Obdélník 23">
                <a:extLst>
                  <a:ext uri="{FF2B5EF4-FFF2-40B4-BE49-F238E27FC236}">
                    <a16:creationId xmlns:a16="http://schemas.microsoft.com/office/drawing/2014/main" id="{65E0F12F-6EA2-47F5-9F0E-C38C41AE9767}"/>
                  </a:ext>
                </a:extLst>
              </p:cNvPr>
              <p:cNvSpPr>
                <a:spLocks noRot="1" noChangeAspect="1" noMove="1" noResize="1" noEditPoints="1" noAdjustHandles="1" noChangeArrowheads="1" noChangeShapeType="1" noTextEdit="1"/>
              </p:cNvSpPr>
              <p:nvPr/>
            </p:nvSpPr>
            <p:spPr>
              <a:xfrm>
                <a:off x="1174527" y="4336669"/>
                <a:ext cx="9821248" cy="353943"/>
              </a:xfrm>
              <a:prstGeom prst="rect">
                <a:avLst/>
              </a:prstGeom>
              <a:blipFill>
                <a:blip r:embed="rId8"/>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Obdélník 24">
                <a:extLst>
                  <a:ext uri="{FF2B5EF4-FFF2-40B4-BE49-F238E27FC236}">
                    <a16:creationId xmlns:a16="http://schemas.microsoft.com/office/drawing/2014/main" id="{621463FF-C548-4803-A714-BF22552E8E92}"/>
                  </a:ext>
                </a:extLst>
              </p:cNvPr>
              <p:cNvSpPr>
                <a:spLocks noChangeAspect="1"/>
              </p:cNvSpPr>
              <p:nvPr/>
            </p:nvSpPr>
            <p:spPr>
              <a:xfrm>
                <a:off x="1174527" y="4669619"/>
                <a:ext cx="9821248"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𝐼</m:t>
                        </m:r>
                      </m:e>
                      <m:sub>
                        <m:r>
                          <a:rPr lang="en-US" sz="1700" b="0" i="1" smtClean="0">
                            <a:latin typeface="Cambria Math" panose="02040503050406030204" pitchFamily="18" charset="0"/>
                            <a:ea typeface="Cambria Math" panose="02040503050406030204" pitchFamily="18" charset="0"/>
                          </a:rPr>
                          <m:t>𝑖</m:t>
                        </m:r>
                        <m:r>
                          <a:rPr lang="en-US" sz="1700" b="0" i="1" smtClean="0">
                            <a:latin typeface="Cambria Math" panose="02040503050406030204" pitchFamily="18" charset="0"/>
                            <a:ea typeface="Cambria Math" panose="02040503050406030204" pitchFamily="18" charset="0"/>
                          </a:rPr>
                          <m:t>0</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initial inventory level of products group </a:t>
                </a:r>
                <a14:m>
                  <m:oMath xmlns:m="http://schemas.openxmlformats.org/officeDocument/2006/math">
                    <m:r>
                      <a:rPr lang="en-US" sz="1700" b="0" i="1" smtClean="0">
                        <a:latin typeface="Cambria Math" panose="02040503050406030204" pitchFamily="18" charset="0"/>
                        <a:ea typeface="Cambria Math" panose="02040503050406030204" pitchFamily="18" charset="0"/>
                      </a:rPr>
                      <m:t>𝑖</m:t>
                    </m:r>
                  </m:oMath>
                </a14:m>
                <a:r>
                  <a:rPr lang="en-US" sz="1700" dirty="0">
                    <a:latin typeface="Cambria Math" panose="02040503050406030204" pitchFamily="18" charset="0"/>
                    <a:ea typeface="Cambria Math" panose="02040503050406030204" pitchFamily="18" charset="0"/>
                  </a:rPr>
                  <a:t>,</a:t>
                </a:r>
              </a:p>
            </p:txBody>
          </p:sp>
        </mc:Choice>
        <mc:Fallback xmlns="">
          <p:sp>
            <p:nvSpPr>
              <p:cNvPr id="25" name="Obdélník 24">
                <a:extLst>
                  <a:ext uri="{FF2B5EF4-FFF2-40B4-BE49-F238E27FC236}">
                    <a16:creationId xmlns:a16="http://schemas.microsoft.com/office/drawing/2014/main" id="{621463FF-C548-4803-A714-BF22552E8E92}"/>
                  </a:ext>
                </a:extLst>
              </p:cNvPr>
              <p:cNvSpPr>
                <a:spLocks noRot="1" noChangeAspect="1" noMove="1" noResize="1" noEditPoints="1" noAdjustHandles="1" noChangeArrowheads="1" noChangeShapeType="1" noTextEdit="1"/>
              </p:cNvSpPr>
              <p:nvPr/>
            </p:nvSpPr>
            <p:spPr>
              <a:xfrm>
                <a:off x="1174527" y="4669619"/>
                <a:ext cx="9821248" cy="353943"/>
              </a:xfrm>
              <a:prstGeom prst="rect">
                <a:avLst/>
              </a:prstGeom>
              <a:blipFill>
                <a:blip r:embed="rId9"/>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Obdélník 25">
                <a:extLst>
                  <a:ext uri="{FF2B5EF4-FFF2-40B4-BE49-F238E27FC236}">
                    <a16:creationId xmlns:a16="http://schemas.microsoft.com/office/drawing/2014/main" id="{082DA6DD-E02D-40A2-88A1-C03512DC7435}"/>
                  </a:ext>
                </a:extLst>
              </p:cNvPr>
              <p:cNvSpPr>
                <a:spLocks noChangeAspect="1"/>
              </p:cNvSpPr>
              <p:nvPr/>
            </p:nvSpPr>
            <p:spPr>
              <a:xfrm>
                <a:off x="1190478" y="5039711"/>
                <a:ext cx="8190590" cy="354200"/>
              </a:xfrm>
              <a:prstGeom prst="rect">
                <a:avLst/>
              </a:prstGeom>
            </p:spPr>
            <p:txBody>
              <a:bodyPr wrap="square">
                <a:spAutoFit/>
              </a:bodyPr>
              <a:lstStyle/>
              <a:p>
                <a:pPr marL="542925">
                  <a:spcAft>
                    <a:spcPts val="600"/>
                  </a:spcAft>
                  <a:tabLst>
                    <a:tab pos="1435100" algn="l"/>
                  </a:tabLst>
                </a:pPr>
                <a14:m>
                  <m:oMath xmlns:m="http://schemas.openxmlformats.org/officeDocument/2006/math">
                    <m:sSubSup>
                      <m:sSubSupPr>
                        <m:ctrlPr>
                          <a:rPr lang="en-US" sz="1700" i="1" smtClean="0">
                            <a:latin typeface="Cambria Math" panose="02040503050406030204" pitchFamily="18" charset="0"/>
                            <a:ea typeface="Cambria Math" panose="02040503050406030204" pitchFamily="18" charset="0"/>
                          </a:rPr>
                        </m:ctrlPr>
                      </m:sSubSupPr>
                      <m:e>
                        <m:r>
                          <a:rPr lang="en-US" sz="1700" i="1">
                            <a:latin typeface="Cambria Math" panose="02040503050406030204" pitchFamily="18" charset="0"/>
                            <a:ea typeface="Cambria Math" panose="02040503050406030204" pitchFamily="18" charset="0"/>
                          </a:rPr>
                          <m:t>𝐼</m:t>
                        </m:r>
                      </m:e>
                      <m:sub>
                        <m:r>
                          <a:rPr lang="en-US" sz="1700" i="1">
                            <a:latin typeface="Cambria Math" panose="02040503050406030204" pitchFamily="18" charset="0"/>
                            <a:ea typeface="Cambria Math" panose="02040503050406030204" pitchFamily="18" charset="0"/>
                          </a:rPr>
                          <m:t>𝑖𝑡</m:t>
                        </m:r>
                      </m:sub>
                      <m:sup>
                        <m:r>
                          <a:rPr lang="en-US" sz="1700" i="1">
                            <a:latin typeface="Cambria Math" panose="02040503050406030204" pitchFamily="18" charset="0"/>
                            <a:ea typeface="Cambria Math" panose="02040503050406030204" pitchFamily="18" charset="0"/>
                          </a:rPr>
                          <m:t>∗</m:t>
                        </m:r>
                      </m:sup>
                    </m:sSubSup>
                  </m:oMath>
                </a14:m>
                <a:r>
                  <a:rPr lang="en-US" sz="1700" dirty="0">
                    <a:latin typeface="Cambria Math" panose="02040503050406030204" pitchFamily="18" charset="0"/>
                    <a:ea typeface="Cambria Math" panose="02040503050406030204" pitchFamily="18" charset="0"/>
                  </a:rPr>
                  <a:t>	safety stock of products group </a:t>
                </a:r>
                <a14:m>
                  <m:oMath xmlns:m="http://schemas.openxmlformats.org/officeDocument/2006/math">
                    <m:r>
                      <a:rPr lang="en-US" sz="1700" b="0" i="1" smtClean="0">
                        <a:latin typeface="Cambria Math" panose="02040503050406030204" pitchFamily="18" charset="0"/>
                        <a:ea typeface="Cambria Math" panose="02040503050406030204" pitchFamily="18" charset="0"/>
                      </a:rPr>
                      <m:t>𝑖</m:t>
                    </m:r>
                  </m:oMath>
                </a14:m>
                <a:r>
                  <a:rPr lang="en-US" sz="1700" dirty="0">
                    <a:latin typeface="Cambria Math" panose="02040503050406030204" pitchFamily="18" charset="0"/>
                    <a:ea typeface="Cambria Math" panose="02040503050406030204" pitchFamily="18" charset="0"/>
                  </a:rPr>
                  <a:t> at the end of period </a:t>
                </a:r>
                <a14:m>
                  <m:oMath xmlns:m="http://schemas.openxmlformats.org/officeDocument/2006/math">
                    <m:r>
                      <a:rPr lang="en-US" sz="1700" b="0" i="1" smtClean="0">
                        <a:latin typeface="Cambria Math" panose="02040503050406030204" pitchFamily="18" charset="0"/>
                        <a:ea typeface="Cambria Math" panose="02040503050406030204" pitchFamily="18" charset="0"/>
                      </a:rPr>
                      <m:t>𝑡</m:t>
                    </m:r>
                  </m:oMath>
                </a14:m>
                <a:r>
                  <a:rPr lang="en-US" sz="1700" dirty="0">
                    <a:latin typeface="Cambria Math" panose="02040503050406030204" pitchFamily="18" charset="0"/>
                    <a:ea typeface="Cambria Math" panose="02040503050406030204" pitchFamily="18" charset="0"/>
                  </a:rPr>
                  <a:t>,</a:t>
                </a:r>
              </a:p>
            </p:txBody>
          </p:sp>
        </mc:Choice>
        <mc:Fallback xmlns="">
          <p:sp>
            <p:nvSpPr>
              <p:cNvPr id="26" name="Obdélník 25">
                <a:extLst>
                  <a:ext uri="{FF2B5EF4-FFF2-40B4-BE49-F238E27FC236}">
                    <a16:creationId xmlns:a16="http://schemas.microsoft.com/office/drawing/2014/main" id="{082DA6DD-E02D-40A2-88A1-C03512DC7435}"/>
                  </a:ext>
                </a:extLst>
              </p:cNvPr>
              <p:cNvSpPr>
                <a:spLocks noRot="1" noChangeAspect="1" noMove="1" noResize="1" noEditPoints="1" noAdjustHandles="1" noChangeArrowheads="1" noChangeShapeType="1" noTextEdit="1"/>
              </p:cNvSpPr>
              <p:nvPr/>
            </p:nvSpPr>
            <p:spPr>
              <a:xfrm>
                <a:off x="1190478" y="5039711"/>
                <a:ext cx="8190590" cy="354200"/>
              </a:xfrm>
              <a:prstGeom prst="rect">
                <a:avLst/>
              </a:prstGeom>
              <a:blipFill>
                <a:blip r:embed="rId10"/>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Obdélník 26">
                <a:extLst>
                  <a:ext uri="{FF2B5EF4-FFF2-40B4-BE49-F238E27FC236}">
                    <a16:creationId xmlns:a16="http://schemas.microsoft.com/office/drawing/2014/main" id="{2DF8E6AD-C775-49A8-AD14-D73D10529509}"/>
                  </a:ext>
                </a:extLst>
              </p:cNvPr>
              <p:cNvSpPr>
                <a:spLocks noChangeAspect="1"/>
              </p:cNvSpPr>
              <p:nvPr/>
            </p:nvSpPr>
            <p:spPr>
              <a:xfrm>
                <a:off x="1174527" y="5389509"/>
                <a:ext cx="8858473"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𝑐</m:t>
                        </m:r>
                      </m:e>
                      <m:sub>
                        <m:r>
                          <a:rPr lang="en-US" sz="1700" b="0" i="1" smtClean="0">
                            <a:latin typeface="Cambria Math" panose="02040503050406030204" pitchFamily="18" charset="0"/>
                            <a:ea typeface="Cambria Math" panose="02040503050406030204" pitchFamily="18" charset="0"/>
                          </a:rPr>
                          <m:t>𝑖</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unit holding cost for products group </a:t>
                </a:r>
                <a14:m>
                  <m:oMath xmlns:m="http://schemas.openxmlformats.org/officeDocument/2006/math">
                    <m:r>
                      <a:rPr lang="en-US" sz="1700" b="0" i="1" smtClean="0">
                        <a:latin typeface="Cambria Math" panose="02040503050406030204" pitchFamily="18" charset="0"/>
                        <a:ea typeface="Cambria Math" panose="02040503050406030204" pitchFamily="18" charset="0"/>
                      </a:rPr>
                      <m:t>𝑖</m:t>
                    </m:r>
                  </m:oMath>
                </a14:m>
                <a:r>
                  <a:rPr lang="en-US" sz="1700" dirty="0">
                    <a:latin typeface="Cambria Math" panose="02040503050406030204" pitchFamily="18" charset="0"/>
                    <a:ea typeface="Cambria Math" panose="02040503050406030204" pitchFamily="18" charset="0"/>
                  </a:rPr>
                  <a:t> per time period,</a:t>
                </a:r>
              </a:p>
            </p:txBody>
          </p:sp>
        </mc:Choice>
        <mc:Fallback xmlns="">
          <p:sp>
            <p:nvSpPr>
              <p:cNvPr id="27" name="Obdélník 26">
                <a:extLst>
                  <a:ext uri="{FF2B5EF4-FFF2-40B4-BE49-F238E27FC236}">
                    <a16:creationId xmlns:a16="http://schemas.microsoft.com/office/drawing/2014/main" id="{2DF8E6AD-C775-49A8-AD14-D73D10529509}"/>
                  </a:ext>
                </a:extLst>
              </p:cNvPr>
              <p:cNvSpPr>
                <a:spLocks noRot="1" noChangeAspect="1" noMove="1" noResize="1" noEditPoints="1" noAdjustHandles="1" noChangeArrowheads="1" noChangeShapeType="1" noTextEdit="1"/>
              </p:cNvSpPr>
              <p:nvPr/>
            </p:nvSpPr>
            <p:spPr>
              <a:xfrm>
                <a:off x="1174527" y="5389509"/>
                <a:ext cx="8858473" cy="353943"/>
              </a:xfrm>
              <a:prstGeom prst="rect">
                <a:avLst/>
              </a:prstGeom>
              <a:blipFill>
                <a:blip r:embed="rId11"/>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Obdélník 27">
                <a:extLst>
                  <a:ext uri="{FF2B5EF4-FFF2-40B4-BE49-F238E27FC236}">
                    <a16:creationId xmlns:a16="http://schemas.microsoft.com/office/drawing/2014/main" id="{3C21ADC5-2B9C-4F39-9E79-C776E787D1DA}"/>
                  </a:ext>
                </a:extLst>
              </p:cNvPr>
              <p:cNvSpPr>
                <a:spLocks noChangeAspect="1"/>
              </p:cNvSpPr>
              <p:nvPr/>
            </p:nvSpPr>
            <p:spPr>
              <a:xfrm>
                <a:off x="1174527" y="5737189"/>
                <a:ext cx="9821248"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𝑥</m:t>
                        </m:r>
                      </m:e>
                      <m:sub>
                        <m:r>
                          <a:rPr lang="en-US" sz="1700" b="0" i="1" smtClean="0">
                            <a:latin typeface="Cambria Math" panose="02040503050406030204" pitchFamily="18" charset="0"/>
                            <a:ea typeface="Cambria Math" panose="02040503050406030204" pitchFamily="18" charset="0"/>
                          </a:rPr>
                          <m:t>𝑖𝑡</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production size for products group </a:t>
                </a:r>
                <a14:m>
                  <m:oMath xmlns:m="http://schemas.openxmlformats.org/officeDocument/2006/math">
                    <m:r>
                      <a:rPr lang="en-US" sz="1700" b="0" i="1" smtClean="0">
                        <a:latin typeface="Cambria Math" panose="02040503050406030204" pitchFamily="18" charset="0"/>
                        <a:ea typeface="Cambria Math" panose="02040503050406030204" pitchFamily="18" charset="0"/>
                      </a:rPr>
                      <m:t>𝑖</m:t>
                    </m:r>
                  </m:oMath>
                </a14:m>
                <a:r>
                  <a:rPr lang="en-US" sz="1700" dirty="0">
                    <a:latin typeface="Cambria Math" panose="02040503050406030204" pitchFamily="18" charset="0"/>
                    <a:ea typeface="Cambria Math" panose="02040503050406030204" pitchFamily="18" charset="0"/>
                  </a:rPr>
                  <a:t> in period </a:t>
                </a:r>
                <a14:m>
                  <m:oMath xmlns:m="http://schemas.openxmlformats.org/officeDocument/2006/math">
                    <m:r>
                      <a:rPr lang="en-US" sz="1700" b="0" i="1" smtClean="0">
                        <a:latin typeface="Cambria Math" panose="02040503050406030204" pitchFamily="18" charset="0"/>
                        <a:ea typeface="Cambria Math" panose="02040503050406030204" pitchFamily="18" charset="0"/>
                      </a:rPr>
                      <m:t>𝑡</m:t>
                    </m:r>
                  </m:oMath>
                </a14:m>
                <a:r>
                  <a:rPr lang="en-US" sz="1700" dirty="0">
                    <a:latin typeface="Cambria Math" panose="02040503050406030204" pitchFamily="18" charset="0"/>
                    <a:ea typeface="Cambria Math" panose="02040503050406030204" pitchFamily="18" charset="0"/>
                  </a:rPr>
                  <a:t>.</a:t>
                </a:r>
              </a:p>
            </p:txBody>
          </p:sp>
        </mc:Choice>
        <mc:Fallback xmlns="">
          <p:sp>
            <p:nvSpPr>
              <p:cNvPr id="28" name="Obdélník 27">
                <a:extLst>
                  <a:ext uri="{FF2B5EF4-FFF2-40B4-BE49-F238E27FC236}">
                    <a16:creationId xmlns:a16="http://schemas.microsoft.com/office/drawing/2014/main" id="{3C21ADC5-2B9C-4F39-9E79-C776E787D1DA}"/>
                  </a:ext>
                </a:extLst>
              </p:cNvPr>
              <p:cNvSpPr>
                <a:spLocks noRot="1" noChangeAspect="1" noMove="1" noResize="1" noEditPoints="1" noAdjustHandles="1" noChangeArrowheads="1" noChangeShapeType="1" noTextEdit="1"/>
              </p:cNvSpPr>
              <p:nvPr/>
            </p:nvSpPr>
            <p:spPr>
              <a:xfrm>
                <a:off x="1174527" y="5737189"/>
                <a:ext cx="9821248" cy="353943"/>
              </a:xfrm>
              <a:prstGeom prst="rect">
                <a:avLst/>
              </a:prstGeom>
              <a:blipFill>
                <a:blip r:embed="rId12"/>
                <a:stretch>
                  <a:fillRect t="-5172" b="-22414"/>
                </a:stretch>
              </a:blipFill>
            </p:spPr>
            <p:txBody>
              <a:bodyPr/>
              <a:lstStyle/>
              <a:p>
                <a:r>
                  <a:rPr lang="cs-CZ">
                    <a:noFill/>
                  </a:rPr>
                  <a:t> </a:t>
                </a:r>
              </a:p>
            </p:txBody>
          </p:sp>
        </mc:Fallback>
      </mc:AlternateContent>
    </p:spTree>
    <p:extLst>
      <p:ext uri="{BB962C8B-B14F-4D97-AF65-F5344CB8AC3E}">
        <p14:creationId xmlns:p14="http://schemas.microsoft.com/office/powerpoint/2010/main" val="276910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06136" cy="73326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Planning of aggregated production</a:t>
            </a:r>
          </a:p>
          <a:p>
            <a:pPr marL="896400" lvl="1" indent="-284400">
              <a:lnSpc>
                <a:spcPct val="110000"/>
              </a:lnSpc>
            </a:pPr>
            <a:r>
              <a:rPr lang="en-US">
                <a:ea typeface="Cambria Math" panose="02040503050406030204" pitchFamily="18" charset="0"/>
              </a:rPr>
              <a:t>Mathematical model – continued </a:t>
            </a:r>
          </a:p>
          <a:p>
            <a:pPr marL="896400" lvl="1" indent="-284400">
              <a:lnSpc>
                <a:spcPct val="110000"/>
              </a:lnSpc>
            </a:pPr>
            <a:endParaRPr lang="en-US" sz="1700">
              <a:latin typeface="Cambria Math" panose="02040503050406030204" pitchFamily="18" charset="0"/>
              <a:ea typeface="Cambria Math" panose="02040503050406030204" pitchFamily="18" charset="0"/>
            </a:endParaRPr>
          </a:p>
          <a:p>
            <a:pPr marL="896400" lvl="1" indent="-284400">
              <a:lnSpc>
                <a:spcPct val="110000"/>
              </a:lnSpc>
            </a:pPr>
            <a:endParaRPr lang="en-US" sz="1700">
              <a:latin typeface="Cambria Math" panose="02040503050406030204" pitchFamily="18" charset="0"/>
              <a:ea typeface="Cambria Math" panose="02040503050406030204" pitchFamily="18" charset="0"/>
            </a:endParaRPr>
          </a:p>
          <a:p>
            <a:pPr marL="896400" lvl="1" indent="-284400">
              <a:lnSpc>
                <a:spcPct val="110000"/>
              </a:lnSpc>
            </a:pPr>
            <a:endParaRPr lang="en-US" sz="1700">
              <a:latin typeface="Cambria Math" panose="02040503050406030204" pitchFamily="18" charset="0"/>
              <a:ea typeface="Cambria Math" panose="02040503050406030204" pitchFamily="18" charset="0"/>
            </a:endParaRPr>
          </a:p>
          <a:p>
            <a:pPr marL="896400" lvl="1" indent="-284400">
              <a:lnSpc>
                <a:spcPct val="110000"/>
              </a:lnSpc>
            </a:pPr>
            <a:endParaRPr lang="en-US" sz="1700">
              <a:latin typeface="Cambria Math" panose="02040503050406030204" pitchFamily="18" charset="0"/>
              <a:ea typeface="Cambria Math" panose="02040503050406030204" pitchFamily="18" charset="0"/>
            </a:endParaRPr>
          </a:p>
          <a:p>
            <a:pPr marL="993600" lvl="1" indent="0">
              <a:lnSpc>
                <a:spcPct val="110000"/>
              </a:lnSpc>
              <a:buNone/>
            </a:pPr>
            <a:endParaRPr lang="en-US" sz="1700">
              <a:latin typeface="Cambria Math" panose="02040503050406030204" pitchFamily="18" charset="0"/>
              <a:ea typeface="Cambria Math" panose="02040503050406030204" pitchFamily="18" charset="0"/>
            </a:endParaRP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29" name="Obdélník 28">
                <a:extLst>
                  <a:ext uri="{FF2B5EF4-FFF2-40B4-BE49-F238E27FC236}">
                    <a16:creationId xmlns:a16="http://schemas.microsoft.com/office/drawing/2014/main" id="{0A708476-8737-4EB0-BC89-311F5CB4B247}"/>
                  </a:ext>
                </a:extLst>
              </p:cNvPr>
              <p:cNvSpPr/>
              <p:nvPr/>
            </p:nvSpPr>
            <p:spPr>
              <a:xfrm>
                <a:off x="1733063" y="3233958"/>
                <a:ext cx="3834448" cy="556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rPr>
                          </m:ctrlPr>
                        </m:sSubPr>
                        <m:e>
                          <m:r>
                            <a:rPr lang="cs-CZ" sz="1700" i="1">
                              <a:latin typeface="Cambria Math" panose="02040503050406030204" pitchFamily="18" charset="0"/>
                            </a:rPr>
                            <m:t>𝐼</m:t>
                          </m:r>
                        </m:e>
                        <m:sub>
                          <m:r>
                            <a:rPr lang="cs-CZ" sz="1700" i="1">
                              <a:latin typeface="Cambria Math" panose="02040503050406030204" pitchFamily="18" charset="0"/>
                            </a:rPr>
                            <m:t>𝑖</m:t>
                          </m:r>
                          <m:r>
                            <a:rPr lang="cs-CZ" sz="1700" i="0">
                              <a:latin typeface="Cambria Math" panose="02040503050406030204" pitchFamily="18" charset="0"/>
                            </a:rPr>
                            <m:t>,</m:t>
                          </m:r>
                          <m:r>
                            <a:rPr lang="cs-CZ" sz="1700" i="1">
                              <a:latin typeface="Cambria Math" panose="02040503050406030204" pitchFamily="18" charset="0"/>
                            </a:rPr>
                            <m:t>𝑡</m:t>
                          </m:r>
                          <m:r>
                            <a:rPr lang="cs-CZ" sz="1700" i="0">
                              <a:latin typeface="Cambria Math" panose="02040503050406030204" pitchFamily="18" charset="0"/>
                            </a:rPr>
                            <m:t>−1</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𝑖𝑡</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𝐼</m:t>
                          </m:r>
                        </m:e>
                        <m:sub>
                          <m:r>
                            <a:rPr lang="cs-CZ" sz="1700" i="1">
                              <a:latin typeface="Cambria Math" panose="02040503050406030204" pitchFamily="18" charset="0"/>
                            </a:rPr>
                            <m:t>𝑖𝑡</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𝐷</m:t>
                          </m:r>
                        </m:e>
                        <m:sub>
                          <m:r>
                            <a:rPr lang="cs-CZ" sz="1700" i="1">
                              <a:latin typeface="Cambria Math" panose="02040503050406030204" pitchFamily="18" charset="0"/>
                            </a:rPr>
                            <m:t>𝑖𝑡</m:t>
                          </m:r>
                        </m:sub>
                      </m:sSub>
                      <m:r>
                        <a:rPr lang="cs-CZ" sz="1700" i="0">
                          <a:latin typeface="Cambria Math" panose="02040503050406030204" pitchFamily="18" charset="0"/>
                        </a:rPr>
                        <m:t>        </m:t>
                      </m:r>
                      <m:m>
                        <m:mPr>
                          <m:plcHide m:val="on"/>
                          <m:mcs>
                            <m:mc>
                              <m:mcPr>
                                <m:count m:val="1"/>
                                <m:mcJc m:val="center"/>
                              </m:mcPr>
                            </m:mc>
                          </m:mcs>
                          <m:ctrlPr>
                            <a:rPr lang="cs-CZ" sz="1700" i="1">
                              <a:latin typeface="Cambria Math" panose="02040503050406030204" pitchFamily="18" charset="0"/>
                            </a:rPr>
                          </m:ctrlPr>
                        </m:mPr>
                        <m:mr>
                          <m:e>
                            <m:r>
                              <a:rPr lang="cs-CZ" sz="1700" i="1">
                                <a:latin typeface="Cambria Math" panose="02040503050406030204" pitchFamily="18" charset="0"/>
                              </a:rPr>
                              <m:t>𝑖</m:t>
                            </m:r>
                            <m:r>
                              <a:rPr lang="cs-CZ" sz="1700" i="0">
                                <a:latin typeface="Cambria Math" panose="02040503050406030204" pitchFamily="18" charset="0"/>
                              </a:rPr>
                              <m:t>=1,2,…,</m:t>
                            </m:r>
                            <m:r>
                              <a:rPr lang="cs-CZ" sz="1700" i="1">
                                <a:latin typeface="Cambria Math" panose="02040503050406030204" pitchFamily="18" charset="0"/>
                              </a:rPr>
                              <m:t>𝑁</m:t>
                            </m:r>
                            <m:r>
                              <m:rPr>
                                <m:nor/>
                              </m:rPr>
                              <a:rPr lang="cs-CZ" sz="1700">
                                <a:latin typeface="Cambria Math" panose="02040503050406030204" pitchFamily="18" charset="0"/>
                              </a:rPr>
                              <m:t>,</m:t>
                            </m:r>
                          </m:e>
                        </m:mr>
                        <m:mr>
                          <m:e>
                            <m:r>
                              <a:rPr lang="cs-CZ" sz="1700" i="1">
                                <a:latin typeface="Cambria Math" panose="02040503050406030204" pitchFamily="18" charset="0"/>
                              </a:rPr>
                              <m:t>𝑡</m:t>
                            </m:r>
                            <m:r>
                              <a:rPr lang="cs-CZ" sz="1700" i="0">
                                <a:latin typeface="Cambria Math" panose="02040503050406030204" pitchFamily="18" charset="0"/>
                              </a:rPr>
                              <m:t>=1,2,…,</m:t>
                            </m:r>
                            <m:r>
                              <a:rPr lang="cs-CZ" sz="1700" i="1">
                                <a:latin typeface="Cambria Math" panose="02040503050406030204" pitchFamily="18" charset="0"/>
                              </a:rPr>
                              <m:t>𝑇</m:t>
                            </m:r>
                            <m:r>
                              <a:rPr lang="cs-CZ" sz="1700" i="0">
                                <a:latin typeface="Cambria Math" panose="02040503050406030204" pitchFamily="18" charset="0"/>
                              </a:rPr>
                              <m:t>,</m:t>
                            </m:r>
                          </m:e>
                        </m:mr>
                      </m:m>
                    </m:oMath>
                  </m:oMathPara>
                </a14:m>
                <a:endParaRPr lang="cs-CZ" sz="1700" dirty="0"/>
              </a:p>
            </p:txBody>
          </p:sp>
        </mc:Choice>
        <mc:Fallback xmlns="">
          <p:sp>
            <p:nvSpPr>
              <p:cNvPr id="29" name="Obdélník 28">
                <a:extLst>
                  <a:ext uri="{FF2B5EF4-FFF2-40B4-BE49-F238E27FC236}">
                    <a16:creationId xmlns:a16="http://schemas.microsoft.com/office/drawing/2014/main" id="{0A708476-8737-4EB0-BC89-311F5CB4B247}"/>
                  </a:ext>
                </a:extLst>
              </p:cNvPr>
              <p:cNvSpPr>
                <a:spLocks noRot="1" noChangeAspect="1" noMove="1" noResize="1" noEditPoints="1" noAdjustHandles="1" noChangeArrowheads="1" noChangeShapeType="1" noTextEdit="1"/>
              </p:cNvSpPr>
              <p:nvPr/>
            </p:nvSpPr>
            <p:spPr>
              <a:xfrm>
                <a:off x="1733063" y="3233958"/>
                <a:ext cx="3834448" cy="55624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Obdélník 29">
                <a:extLst>
                  <a:ext uri="{FF2B5EF4-FFF2-40B4-BE49-F238E27FC236}">
                    <a16:creationId xmlns:a16="http://schemas.microsoft.com/office/drawing/2014/main" id="{C916007E-D77F-4FB4-9FD7-BA9C5E8D8F8D}"/>
                  </a:ext>
                </a:extLst>
              </p:cNvPr>
              <p:cNvSpPr/>
              <p:nvPr/>
            </p:nvSpPr>
            <p:spPr>
              <a:xfrm>
                <a:off x="1733063" y="2380808"/>
                <a:ext cx="2452979" cy="827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𝑧</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𝑡</m:t>
                          </m:r>
                          <m:r>
                            <a:rPr lang="cs-CZ" sz="1700" i="0">
                              <a:latin typeface="Cambria Math" panose="02040503050406030204" pitchFamily="18" charset="0"/>
                            </a:rPr>
                            <m:t>=1</m:t>
                          </m:r>
                        </m:sub>
                        <m:sup>
                          <m:r>
                            <a:rPr lang="cs-CZ" sz="1700" i="1">
                              <a:latin typeface="Cambria Math" panose="02040503050406030204" pitchFamily="18" charset="0"/>
                            </a:rPr>
                            <m:t>𝑇</m:t>
                          </m:r>
                        </m:sup>
                        <m:e>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𝑖</m:t>
                              </m:r>
                              <m:r>
                                <a:rPr lang="cs-CZ" sz="1700" i="0">
                                  <a:latin typeface="Cambria Math" panose="02040503050406030204" pitchFamily="18" charset="0"/>
                                </a:rPr>
                                <m:t>=1</m:t>
                              </m:r>
                            </m:sub>
                            <m:sup>
                              <m:r>
                                <a:rPr lang="cs-CZ" sz="1700" i="1">
                                  <a:latin typeface="Cambria Math" panose="02040503050406030204" pitchFamily="18" charset="0"/>
                                </a:rPr>
                                <m:t>𝑁</m:t>
                              </m:r>
                            </m:sup>
                            <m:e>
                              <m:sSub>
                                <m:sSubPr>
                                  <m:ctrlPr>
                                    <a:rPr lang="cs-CZ" sz="1700" i="1">
                                      <a:latin typeface="Cambria Math" panose="02040503050406030204" pitchFamily="18" charset="0"/>
                                    </a:rPr>
                                  </m:ctrlPr>
                                </m:sSubPr>
                                <m:e>
                                  <m:r>
                                    <a:rPr lang="cs-CZ" sz="1700" i="1">
                                      <a:latin typeface="Cambria Math" panose="02040503050406030204" pitchFamily="18" charset="0"/>
                                    </a:rPr>
                                    <m:t>𝑐</m:t>
                                  </m:r>
                                </m:e>
                                <m:sub>
                                  <m:r>
                                    <a:rPr lang="cs-CZ" sz="1700" i="1">
                                      <a:latin typeface="Cambria Math" panose="02040503050406030204" pitchFamily="18" charset="0"/>
                                    </a:rPr>
                                    <m:t>𝑖</m:t>
                                  </m:r>
                                </m:sub>
                              </m:sSub>
                            </m:e>
                          </m:nary>
                          <m:sSub>
                            <m:sSubPr>
                              <m:ctrlPr>
                                <a:rPr lang="cs-CZ" sz="1700" i="1">
                                  <a:latin typeface="Cambria Math" panose="02040503050406030204" pitchFamily="18" charset="0"/>
                                </a:rPr>
                              </m:ctrlPr>
                            </m:sSubPr>
                            <m:e>
                              <m:r>
                                <a:rPr lang="cs-CZ" sz="1700" i="1">
                                  <a:latin typeface="Cambria Math" panose="02040503050406030204" pitchFamily="18" charset="0"/>
                                </a:rPr>
                                <m:t>𝐼</m:t>
                              </m:r>
                            </m:e>
                            <m:sub>
                              <m:r>
                                <a:rPr lang="cs-CZ" sz="1700" i="1">
                                  <a:latin typeface="Cambria Math" panose="02040503050406030204" pitchFamily="18" charset="0"/>
                                </a:rPr>
                                <m:t>𝑖𝑡</m:t>
                              </m:r>
                            </m:sub>
                          </m:sSub>
                        </m:e>
                      </m:nary>
                      <m:r>
                        <a:rPr lang="cs-CZ" sz="1700" i="0">
                          <a:latin typeface="Cambria Math" panose="02040503050406030204" pitchFamily="18" charset="0"/>
                        </a:rPr>
                        <m:t> →</m:t>
                      </m:r>
                      <m:r>
                        <m:rPr>
                          <m:sty m:val="p"/>
                        </m:rPr>
                        <a:rPr lang="cs-CZ" sz="1700" i="1">
                          <a:latin typeface="Cambria Math" panose="02040503050406030204" pitchFamily="18" charset="0"/>
                        </a:rPr>
                        <m:t>min</m:t>
                      </m:r>
                      <m:r>
                        <m:rPr>
                          <m:nor/>
                        </m:rPr>
                        <a:rPr lang="cs-CZ" sz="1700" i="1">
                          <a:latin typeface="Cambria Math" panose="02040503050406030204" pitchFamily="18" charset="0"/>
                        </a:rPr>
                        <m:t>,</m:t>
                      </m:r>
                    </m:oMath>
                  </m:oMathPara>
                </a14:m>
                <a:endParaRPr lang="cs-CZ" sz="1700" dirty="0"/>
              </a:p>
            </p:txBody>
          </p:sp>
        </mc:Choice>
        <mc:Fallback xmlns="">
          <p:sp>
            <p:nvSpPr>
              <p:cNvPr id="30" name="Obdélník 29">
                <a:extLst>
                  <a:ext uri="{FF2B5EF4-FFF2-40B4-BE49-F238E27FC236}">
                    <a16:creationId xmlns:a16="http://schemas.microsoft.com/office/drawing/2014/main" id="{C916007E-D77F-4FB4-9FD7-BA9C5E8D8F8D}"/>
                  </a:ext>
                </a:extLst>
              </p:cNvPr>
              <p:cNvSpPr>
                <a:spLocks noRot="1" noChangeAspect="1" noMove="1" noResize="1" noEditPoints="1" noAdjustHandles="1" noChangeArrowheads="1" noChangeShapeType="1" noTextEdit="1"/>
              </p:cNvSpPr>
              <p:nvPr/>
            </p:nvSpPr>
            <p:spPr>
              <a:xfrm>
                <a:off x="1733063" y="2380808"/>
                <a:ext cx="2452979" cy="827984"/>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1" name="Obdélník 30">
                <a:extLst>
                  <a:ext uri="{FF2B5EF4-FFF2-40B4-BE49-F238E27FC236}">
                    <a16:creationId xmlns:a16="http://schemas.microsoft.com/office/drawing/2014/main" id="{C59E94B0-64BE-4277-835A-9A1B6A70772C}"/>
                  </a:ext>
                </a:extLst>
              </p:cNvPr>
              <p:cNvSpPr/>
              <p:nvPr/>
            </p:nvSpPr>
            <p:spPr>
              <a:xfrm>
                <a:off x="1733063" y="3879365"/>
                <a:ext cx="3497624" cy="8279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𝑖</m:t>
                          </m:r>
                          <m:r>
                            <a:rPr lang="cs-CZ" sz="1700" i="0">
                              <a:latin typeface="Cambria Math" panose="02040503050406030204" pitchFamily="18" charset="0"/>
                            </a:rPr>
                            <m:t>=1</m:t>
                          </m:r>
                        </m:sub>
                        <m:sup>
                          <m:r>
                            <a:rPr lang="cs-CZ" sz="1700" i="1">
                              <a:latin typeface="Cambria Math" panose="02040503050406030204" pitchFamily="18" charset="0"/>
                            </a:rPr>
                            <m:t>𝑁</m:t>
                          </m:r>
                        </m:sup>
                        <m:e>
                          <m:sSub>
                            <m:sSubPr>
                              <m:ctrlPr>
                                <a:rPr lang="cs-CZ" sz="1700" i="1">
                                  <a:latin typeface="Cambria Math" panose="02040503050406030204" pitchFamily="18" charset="0"/>
                                </a:rPr>
                              </m:ctrlPr>
                            </m:sSubPr>
                            <m:e>
                              <m:r>
                                <a:rPr lang="cs-CZ" sz="1700" i="1">
                                  <a:latin typeface="Cambria Math" panose="02040503050406030204" pitchFamily="18" charset="0"/>
                                </a:rPr>
                                <m:t>𝑟</m:t>
                              </m:r>
                            </m:e>
                            <m:sub>
                              <m:r>
                                <a:rPr lang="cs-CZ" sz="1700" i="1">
                                  <a:latin typeface="Cambria Math" panose="02040503050406030204" pitchFamily="18" charset="0"/>
                                </a:rPr>
                                <m:t>𝑖𝑚</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𝑖𝑡</m:t>
                              </m:r>
                            </m:sub>
                          </m:sSub>
                        </m:e>
                      </m:nary>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𝑅</m:t>
                          </m:r>
                        </m:e>
                        <m:sub>
                          <m:r>
                            <a:rPr lang="cs-CZ" sz="1700" i="1">
                              <a:latin typeface="Cambria Math" panose="02040503050406030204" pitchFamily="18" charset="0"/>
                            </a:rPr>
                            <m:t>𝑚𝑡</m:t>
                          </m:r>
                        </m:sub>
                      </m:sSub>
                      <m:r>
                        <a:rPr lang="cs-CZ" sz="1700" i="0">
                          <a:latin typeface="Cambria Math" panose="02040503050406030204" pitchFamily="18" charset="0"/>
                        </a:rPr>
                        <m:t>        </m:t>
                      </m:r>
                      <m:m>
                        <m:mPr>
                          <m:plcHide m:val="on"/>
                          <m:mcs>
                            <m:mc>
                              <m:mcPr>
                                <m:count m:val="1"/>
                                <m:mcJc m:val="center"/>
                              </m:mcPr>
                            </m:mc>
                          </m:mcs>
                          <m:ctrlPr>
                            <a:rPr lang="cs-CZ" sz="1700" i="1">
                              <a:latin typeface="Cambria Math" panose="02040503050406030204" pitchFamily="18" charset="0"/>
                            </a:rPr>
                          </m:ctrlPr>
                        </m:mPr>
                        <m:mr>
                          <m:e>
                            <m:r>
                              <a:rPr lang="cs-CZ" sz="1700" i="1">
                                <a:latin typeface="Cambria Math" panose="02040503050406030204" pitchFamily="18" charset="0"/>
                              </a:rPr>
                              <m:t>𝑚</m:t>
                            </m:r>
                            <m:r>
                              <a:rPr lang="cs-CZ" sz="1700" i="0">
                                <a:latin typeface="Cambria Math" panose="02040503050406030204" pitchFamily="18" charset="0"/>
                              </a:rPr>
                              <m:t>=1,2,…,</m:t>
                            </m:r>
                            <m:r>
                              <a:rPr lang="cs-CZ" sz="1700" i="1">
                                <a:latin typeface="Cambria Math" panose="02040503050406030204" pitchFamily="18" charset="0"/>
                              </a:rPr>
                              <m:t>𝑀</m:t>
                            </m:r>
                            <m:r>
                              <m:rPr>
                                <m:nor/>
                              </m:rPr>
                              <a:rPr lang="cs-CZ" sz="1700">
                                <a:latin typeface="Cambria Math" panose="02040503050406030204" pitchFamily="18" charset="0"/>
                              </a:rPr>
                              <m:t>,</m:t>
                            </m:r>
                          </m:e>
                        </m:mr>
                        <m:mr>
                          <m:e>
                            <m:r>
                              <a:rPr lang="cs-CZ" sz="1700" i="1">
                                <a:latin typeface="Cambria Math" panose="02040503050406030204" pitchFamily="18" charset="0"/>
                              </a:rPr>
                              <m:t>𝑡</m:t>
                            </m:r>
                            <m:r>
                              <a:rPr lang="cs-CZ" sz="1700" i="0">
                                <a:latin typeface="Cambria Math" panose="02040503050406030204" pitchFamily="18" charset="0"/>
                              </a:rPr>
                              <m:t>=1,2,…,</m:t>
                            </m:r>
                            <m:r>
                              <a:rPr lang="cs-CZ" sz="1700" i="1">
                                <a:latin typeface="Cambria Math" panose="02040503050406030204" pitchFamily="18" charset="0"/>
                              </a:rPr>
                              <m:t>𝑇</m:t>
                            </m:r>
                            <m:r>
                              <a:rPr lang="cs-CZ" sz="1700" i="0">
                                <a:latin typeface="Cambria Math" panose="02040503050406030204" pitchFamily="18" charset="0"/>
                              </a:rPr>
                              <m:t>,</m:t>
                            </m:r>
                          </m:e>
                        </m:mr>
                      </m:m>
                    </m:oMath>
                  </m:oMathPara>
                </a14:m>
                <a:endParaRPr lang="cs-CZ" sz="1700" dirty="0"/>
              </a:p>
            </p:txBody>
          </p:sp>
        </mc:Choice>
        <mc:Fallback xmlns="">
          <p:sp>
            <p:nvSpPr>
              <p:cNvPr id="31" name="Obdélník 30">
                <a:extLst>
                  <a:ext uri="{FF2B5EF4-FFF2-40B4-BE49-F238E27FC236}">
                    <a16:creationId xmlns:a16="http://schemas.microsoft.com/office/drawing/2014/main" id="{C59E94B0-64BE-4277-835A-9A1B6A70772C}"/>
                  </a:ext>
                </a:extLst>
              </p:cNvPr>
              <p:cNvSpPr>
                <a:spLocks noRot="1" noChangeAspect="1" noMove="1" noResize="1" noEditPoints="1" noAdjustHandles="1" noChangeArrowheads="1" noChangeShapeType="1" noTextEdit="1"/>
              </p:cNvSpPr>
              <p:nvPr/>
            </p:nvSpPr>
            <p:spPr>
              <a:xfrm>
                <a:off x="1733063" y="3879365"/>
                <a:ext cx="3497624" cy="827919"/>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2" name="Obdélník 31">
                <a:extLst>
                  <a:ext uri="{FF2B5EF4-FFF2-40B4-BE49-F238E27FC236}">
                    <a16:creationId xmlns:a16="http://schemas.microsoft.com/office/drawing/2014/main" id="{4588DEA5-99C1-4AA4-9EAD-51897309BACE}"/>
                  </a:ext>
                </a:extLst>
              </p:cNvPr>
              <p:cNvSpPr/>
              <p:nvPr/>
            </p:nvSpPr>
            <p:spPr>
              <a:xfrm>
                <a:off x="1752263" y="4801464"/>
                <a:ext cx="2538067" cy="556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𝐼</m:t>
                          </m:r>
                        </m:e>
                        <m:sub>
                          <m:r>
                            <a:rPr lang="cs-CZ" sz="1700" i="1">
                              <a:latin typeface="Cambria Math" panose="02040503050406030204" pitchFamily="18" charset="0"/>
                            </a:rPr>
                            <m:t>𝑖𝑡</m:t>
                          </m:r>
                        </m:sub>
                      </m:sSub>
                      <m:r>
                        <a:rPr lang="cs-CZ" sz="1700" i="0">
                          <a:latin typeface="Cambria Math" panose="02040503050406030204" pitchFamily="18" charset="0"/>
                        </a:rPr>
                        <m:t>≥</m:t>
                      </m:r>
                      <m:sSubSup>
                        <m:sSubSupPr>
                          <m:ctrlPr>
                            <a:rPr lang="cs-CZ" sz="1700" i="1">
                              <a:latin typeface="Cambria Math" panose="02040503050406030204" pitchFamily="18" charset="0"/>
                            </a:rPr>
                          </m:ctrlPr>
                        </m:sSubSupPr>
                        <m:e>
                          <m:r>
                            <a:rPr lang="cs-CZ" sz="1700" i="1">
                              <a:latin typeface="Cambria Math" panose="02040503050406030204" pitchFamily="18" charset="0"/>
                            </a:rPr>
                            <m:t>𝐼</m:t>
                          </m:r>
                        </m:e>
                        <m:sub>
                          <m:r>
                            <a:rPr lang="cs-CZ" sz="1700" i="1">
                              <a:latin typeface="Cambria Math" panose="02040503050406030204" pitchFamily="18" charset="0"/>
                            </a:rPr>
                            <m:t>𝑖𝑡</m:t>
                          </m:r>
                        </m:sub>
                        <m:sup>
                          <m:r>
                            <a:rPr lang="cs-CZ" sz="1700" i="0">
                              <a:latin typeface="Cambria Math" panose="02040503050406030204" pitchFamily="18" charset="0"/>
                            </a:rPr>
                            <m:t>∗</m:t>
                          </m:r>
                        </m:sup>
                      </m:sSubSup>
                      <m:r>
                        <a:rPr lang="cs-CZ" sz="1700" i="0">
                          <a:latin typeface="Cambria Math" panose="02040503050406030204" pitchFamily="18" charset="0"/>
                        </a:rPr>
                        <m:t>        </m:t>
                      </m:r>
                      <m:m>
                        <m:mPr>
                          <m:plcHide m:val="on"/>
                          <m:mcs>
                            <m:mc>
                              <m:mcPr>
                                <m:count m:val="1"/>
                                <m:mcJc m:val="center"/>
                              </m:mcPr>
                            </m:mc>
                          </m:mcs>
                          <m:ctrlPr>
                            <a:rPr lang="cs-CZ" sz="1700" i="1">
                              <a:latin typeface="Cambria Math" panose="02040503050406030204" pitchFamily="18" charset="0"/>
                            </a:rPr>
                          </m:ctrlPr>
                        </m:mPr>
                        <m:mr>
                          <m:e>
                            <m:r>
                              <a:rPr lang="cs-CZ" sz="1700" i="1">
                                <a:latin typeface="Cambria Math" panose="02040503050406030204" pitchFamily="18" charset="0"/>
                              </a:rPr>
                              <m:t>𝑖</m:t>
                            </m:r>
                            <m:r>
                              <a:rPr lang="cs-CZ" sz="1700" i="0">
                                <a:latin typeface="Cambria Math" panose="02040503050406030204" pitchFamily="18" charset="0"/>
                              </a:rPr>
                              <m:t>=1,2,…,</m:t>
                            </m:r>
                            <m:r>
                              <a:rPr lang="cs-CZ" sz="1700" i="1">
                                <a:latin typeface="Cambria Math" panose="02040503050406030204" pitchFamily="18" charset="0"/>
                              </a:rPr>
                              <m:t>𝑁</m:t>
                            </m:r>
                            <m:r>
                              <m:rPr>
                                <m:nor/>
                              </m:rPr>
                              <a:rPr lang="cs-CZ" sz="1700">
                                <a:latin typeface="Cambria Math" panose="02040503050406030204" pitchFamily="18" charset="0"/>
                              </a:rPr>
                              <m:t>,</m:t>
                            </m:r>
                          </m:e>
                        </m:mr>
                        <m:mr>
                          <m:e>
                            <m:r>
                              <a:rPr lang="cs-CZ" sz="1700" i="1">
                                <a:latin typeface="Cambria Math" panose="02040503050406030204" pitchFamily="18" charset="0"/>
                              </a:rPr>
                              <m:t>𝑡</m:t>
                            </m:r>
                            <m:r>
                              <a:rPr lang="cs-CZ" sz="1700" i="0">
                                <a:latin typeface="Cambria Math" panose="02040503050406030204" pitchFamily="18" charset="0"/>
                              </a:rPr>
                              <m:t>=1,2,…,</m:t>
                            </m:r>
                            <m:r>
                              <a:rPr lang="cs-CZ" sz="1700" i="1">
                                <a:latin typeface="Cambria Math" panose="02040503050406030204" pitchFamily="18" charset="0"/>
                              </a:rPr>
                              <m:t>𝑇</m:t>
                            </m:r>
                            <m:r>
                              <a:rPr lang="cs-CZ" sz="1700" i="0">
                                <a:latin typeface="Cambria Math" panose="02040503050406030204" pitchFamily="18" charset="0"/>
                              </a:rPr>
                              <m:t>,</m:t>
                            </m:r>
                          </m:e>
                        </m:mr>
                      </m:m>
                    </m:oMath>
                  </m:oMathPara>
                </a14:m>
                <a:endParaRPr lang="cs-CZ" sz="1700" dirty="0"/>
              </a:p>
            </p:txBody>
          </p:sp>
        </mc:Choice>
        <mc:Fallback xmlns="">
          <p:sp>
            <p:nvSpPr>
              <p:cNvPr id="32" name="Obdélník 31">
                <a:extLst>
                  <a:ext uri="{FF2B5EF4-FFF2-40B4-BE49-F238E27FC236}">
                    <a16:creationId xmlns:a16="http://schemas.microsoft.com/office/drawing/2014/main" id="{4588DEA5-99C1-4AA4-9EAD-51897309BACE}"/>
                  </a:ext>
                </a:extLst>
              </p:cNvPr>
              <p:cNvSpPr>
                <a:spLocks noRot="1" noChangeAspect="1" noMove="1" noResize="1" noEditPoints="1" noAdjustHandles="1" noChangeArrowheads="1" noChangeShapeType="1" noTextEdit="1"/>
              </p:cNvSpPr>
              <p:nvPr/>
            </p:nvSpPr>
            <p:spPr>
              <a:xfrm>
                <a:off x="1752263" y="4801464"/>
                <a:ext cx="2538067" cy="55624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3" name="Obdélník 32">
                <a:extLst>
                  <a:ext uri="{FF2B5EF4-FFF2-40B4-BE49-F238E27FC236}">
                    <a16:creationId xmlns:a16="http://schemas.microsoft.com/office/drawing/2014/main" id="{E7A87481-2168-4666-8CA8-471D4CC28C4F}"/>
                  </a:ext>
                </a:extLst>
              </p:cNvPr>
              <p:cNvSpPr/>
              <p:nvPr/>
            </p:nvSpPr>
            <p:spPr>
              <a:xfrm>
                <a:off x="1733063" y="5513240"/>
                <a:ext cx="2490425" cy="556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𝑖𝑡</m:t>
                          </m:r>
                        </m:sub>
                      </m:sSub>
                      <m:r>
                        <a:rPr lang="cs-CZ" sz="1700" i="0">
                          <a:latin typeface="Cambria Math" panose="02040503050406030204" pitchFamily="18" charset="0"/>
                        </a:rPr>
                        <m:t>≥0        </m:t>
                      </m:r>
                      <m:m>
                        <m:mPr>
                          <m:plcHide m:val="on"/>
                          <m:mcs>
                            <m:mc>
                              <m:mcPr>
                                <m:count m:val="1"/>
                                <m:mcJc m:val="center"/>
                              </m:mcPr>
                            </m:mc>
                          </m:mcs>
                          <m:ctrlPr>
                            <a:rPr lang="cs-CZ" sz="1700" i="1">
                              <a:latin typeface="Cambria Math" panose="02040503050406030204" pitchFamily="18" charset="0"/>
                            </a:rPr>
                          </m:ctrlPr>
                        </m:mPr>
                        <m:mr>
                          <m:e>
                            <m:r>
                              <a:rPr lang="cs-CZ" sz="1700" i="1">
                                <a:latin typeface="Cambria Math" panose="02040503050406030204" pitchFamily="18" charset="0"/>
                              </a:rPr>
                              <m:t>𝑖</m:t>
                            </m:r>
                            <m:r>
                              <a:rPr lang="cs-CZ" sz="1700" i="0">
                                <a:latin typeface="Cambria Math" panose="02040503050406030204" pitchFamily="18" charset="0"/>
                              </a:rPr>
                              <m:t>=1,2,…,</m:t>
                            </m:r>
                            <m:r>
                              <a:rPr lang="cs-CZ" sz="1700" i="1">
                                <a:latin typeface="Cambria Math" panose="02040503050406030204" pitchFamily="18" charset="0"/>
                              </a:rPr>
                              <m:t>𝑁</m:t>
                            </m:r>
                            <m:r>
                              <m:rPr>
                                <m:nor/>
                              </m:rPr>
                              <a:rPr lang="cs-CZ" sz="1700">
                                <a:latin typeface="Cambria Math" panose="02040503050406030204" pitchFamily="18" charset="0"/>
                              </a:rPr>
                              <m:t>,</m:t>
                            </m:r>
                          </m:e>
                        </m:mr>
                        <m:mr>
                          <m:e>
                            <m:r>
                              <a:rPr lang="cs-CZ" sz="1700" i="1">
                                <a:latin typeface="Cambria Math" panose="02040503050406030204" pitchFamily="18" charset="0"/>
                              </a:rPr>
                              <m:t>𝑡</m:t>
                            </m:r>
                            <m:r>
                              <a:rPr lang="cs-CZ" sz="1700" i="0">
                                <a:latin typeface="Cambria Math" panose="02040503050406030204" pitchFamily="18" charset="0"/>
                              </a:rPr>
                              <m:t>=1,2,…,</m:t>
                            </m:r>
                            <m:r>
                              <a:rPr lang="cs-CZ" sz="1700" i="1">
                                <a:latin typeface="Cambria Math" panose="02040503050406030204" pitchFamily="18" charset="0"/>
                              </a:rPr>
                              <m:t>𝑇</m:t>
                            </m:r>
                            <m:r>
                              <m:rPr>
                                <m:nor/>
                              </m:rPr>
                              <a:rPr lang="cs-CZ" sz="1700" i="1">
                                <a:latin typeface="Cambria Math" panose="02040503050406030204" pitchFamily="18" charset="0"/>
                              </a:rPr>
                              <m:t>.</m:t>
                            </m:r>
                          </m:e>
                        </m:mr>
                      </m:m>
                    </m:oMath>
                  </m:oMathPara>
                </a14:m>
                <a:endParaRPr lang="cs-CZ" sz="1700" dirty="0"/>
              </a:p>
            </p:txBody>
          </p:sp>
        </mc:Choice>
        <mc:Fallback xmlns="">
          <p:sp>
            <p:nvSpPr>
              <p:cNvPr id="33" name="Obdélník 32">
                <a:extLst>
                  <a:ext uri="{FF2B5EF4-FFF2-40B4-BE49-F238E27FC236}">
                    <a16:creationId xmlns:a16="http://schemas.microsoft.com/office/drawing/2014/main" id="{E7A87481-2168-4666-8CA8-471D4CC28C4F}"/>
                  </a:ext>
                </a:extLst>
              </p:cNvPr>
              <p:cNvSpPr>
                <a:spLocks noRot="1" noChangeAspect="1" noMove="1" noResize="1" noEditPoints="1" noAdjustHandles="1" noChangeArrowheads="1" noChangeShapeType="1" noTextEdit="1"/>
              </p:cNvSpPr>
              <p:nvPr/>
            </p:nvSpPr>
            <p:spPr>
              <a:xfrm>
                <a:off x="1733063" y="5513240"/>
                <a:ext cx="2490425" cy="556243"/>
              </a:xfrm>
              <a:prstGeom prst="rect">
                <a:avLst/>
              </a:prstGeom>
              <a:blipFill>
                <a:blip r:embed="rId6"/>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2436329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06136" cy="73326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Planning of aggregated production</a:t>
            </a:r>
          </a:p>
          <a:p>
            <a:pPr marL="896400" lvl="1" indent="-284400">
              <a:lnSpc>
                <a:spcPct val="110000"/>
              </a:lnSpc>
            </a:pPr>
            <a:r>
              <a:rPr lang="en-US">
                <a:ea typeface="Cambria Math" panose="02040503050406030204" pitchFamily="18" charset="0"/>
              </a:rPr>
              <a:t>Mathematical model – extension for overloading sources</a:t>
            </a:r>
          </a:p>
          <a:p>
            <a:pPr marL="896400" lvl="1" indent="-284400">
              <a:lnSpc>
                <a:spcPct val="110000"/>
              </a:lnSpc>
            </a:pPr>
            <a:endParaRPr lang="en-US" sz="1700">
              <a:latin typeface="Cambria Math" panose="02040503050406030204" pitchFamily="18" charset="0"/>
              <a:ea typeface="Cambria Math" panose="02040503050406030204" pitchFamily="18" charset="0"/>
            </a:endParaRPr>
          </a:p>
          <a:p>
            <a:pPr marL="896400" lvl="1" indent="-284400">
              <a:lnSpc>
                <a:spcPct val="110000"/>
              </a:lnSpc>
            </a:pPr>
            <a:endParaRPr lang="en-US" sz="1700">
              <a:latin typeface="Cambria Math" panose="02040503050406030204" pitchFamily="18" charset="0"/>
              <a:ea typeface="Cambria Math" panose="02040503050406030204" pitchFamily="18" charset="0"/>
            </a:endParaRPr>
          </a:p>
          <a:p>
            <a:pPr marL="896400" lvl="1" indent="-284400">
              <a:lnSpc>
                <a:spcPct val="110000"/>
              </a:lnSpc>
            </a:pPr>
            <a:endParaRPr lang="en-US" sz="1700">
              <a:latin typeface="Cambria Math" panose="02040503050406030204" pitchFamily="18" charset="0"/>
              <a:ea typeface="Cambria Math" panose="02040503050406030204" pitchFamily="18" charset="0"/>
            </a:endParaRPr>
          </a:p>
          <a:p>
            <a:pPr marL="896400" lvl="1" indent="-284400">
              <a:lnSpc>
                <a:spcPct val="110000"/>
              </a:lnSpc>
            </a:pPr>
            <a:endParaRPr lang="en-US" sz="1700">
              <a:latin typeface="Cambria Math" panose="02040503050406030204" pitchFamily="18" charset="0"/>
              <a:ea typeface="Cambria Math" panose="02040503050406030204" pitchFamily="18" charset="0"/>
            </a:endParaRPr>
          </a:p>
          <a:p>
            <a:pPr marL="993600" lvl="1" indent="0">
              <a:lnSpc>
                <a:spcPct val="110000"/>
              </a:lnSpc>
              <a:buNone/>
            </a:pPr>
            <a:endParaRPr lang="en-US" sz="1700">
              <a:latin typeface="Cambria Math" panose="02040503050406030204" pitchFamily="18" charset="0"/>
              <a:ea typeface="Cambria Math" panose="02040503050406030204" pitchFamily="18" charset="0"/>
            </a:endParaRP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99620601-20C0-4D81-AAE1-7DE37119EEAA}"/>
                  </a:ext>
                </a:extLst>
              </p:cNvPr>
              <p:cNvSpPr>
                <a:spLocks noChangeAspect="1"/>
              </p:cNvSpPr>
              <p:nvPr/>
            </p:nvSpPr>
            <p:spPr>
              <a:xfrm>
                <a:off x="1216126" y="2487659"/>
                <a:ext cx="7233520" cy="353943"/>
              </a:xfrm>
              <a:prstGeom prst="rect">
                <a:avLst/>
              </a:prstGeom>
            </p:spPr>
            <p:txBody>
              <a:bodyPr wrap="square">
                <a:spAutoFit/>
              </a:bodyPr>
              <a:lstStyle/>
              <a:p>
                <a:pPr marL="542925">
                  <a:spcAft>
                    <a:spcPts val="600"/>
                  </a:spcAft>
                  <a:tabLst>
                    <a:tab pos="1435100"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𝑠</m:t>
                        </m:r>
                      </m:e>
                      <m:sub>
                        <m:r>
                          <a:rPr lang="en-US" sz="1700" b="0" i="1" smtClean="0">
                            <a:latin typeface="Cambria Math" panose="02040503050406030204" pitchFamily="18" charset="0"/>
                            <a:ea typeface="Cambria Math" panose="02040503050406030204" pitchFamily="18" charset="0"/>
                          </a:rPr>
                          <m:t>𝑚𝑡</m:t>
                        </m:r>
                      </m:sub>
                    </m:sSub>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size of the overload of the source type </a:t>
                </a:r>
                <a14:m>
                  <m:oMath xmlns:m="http://schemas.openxmlformats.org/officeDocument/2006/math">
                    <m:r>
                      <a:rPr lang="en-US" sz="1700" b="0" i="1" smtClean="0">
                        <a:latin typeface="Cambria Math" panose="02040503050406030204" pitchFamily="18" charset="0"/>
                        <a:ea typeface="Cambria Math" panose="02040503050406030204" pitchFamily="18" charset="0"/>
                      </a:rPr>
                      <m:t>𝑚</m:t>
                    </m:r>
                    <m:r>
                      <a:rPr lang="en-US" sz="1700" i="1">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in period </a:t>
                </a:r>
                <a14:m>
                  <m:oMath xmlns:m="http://schemas.openxmlformats.org/officeDocument/2006/math">
                    <m:r>
                      <a:rPr lang="en-US" sz="1700" i="1" smtClean="0">
                        <a:latin typeface="Cambria Math" panose="02040503050406030204" pitchFamily="18" charset="0"/>
                        <a:ea typeface="Cambria Math" panose="02040503050406030204" pitchFamily="18" charset="0"/>
                      </a:rPr>
                      <m:t>𝑡</m:t>
                    </m:r>
                  </m:oMath>
                </a14:m>
                <a:r>
                  <a:rPr lang="en-US" sz="1700" dirty="0">
                    <a:latin typeface="Cambria Math" panose="02040503050406030204" pitchFamily="18" charset="0"/>
                    <a:ea typeface="Cambria Math" panose="02040503050406030204" pitchFamily="18" charset="0"/>
                  </a:rPr>
                  <a:t>,</a:t>
                </a:r>
              </a:p>
            </p:txBody>
          </p:sp>
        </mc:Choice>
        <mc:Fallback xmlns="">
          <p:sp>
            <p:nvSpPr>
              <p:cNvPr id="17" name="Obdélník 16">
                <a:extLst>
                  <a:ext uri="{FF2B5EF4-FFF2-40B4-BE49-F238E27FC236}">
                    <a16:creationId xmlns:a16="http://schemas.microsoft.com/office/drawing/2014/main" id="{99620601-20C0-4D81-AAE1-7DE37119EEAA}"/>
                  </a:ext>
                </a:extLst>
              </p:cNvPr>
              <p:cNvSpPr>
                <a:spLocks noRot="1" noChangeAspect="1" noMove="1" noResize="1" noEditPoints="1" noAdjustHandles="1" noChangeArrowheads="1" noChangeShapeType="1" noTextEdit="1"/>
              </p:cNvSpPr>
              <p:nvPr/>
            </p:nvSpPr>
            <p:spPr>
              <a:xfrm>
                <a:off x="1216126" y="2487659"/>
                <a:ext cx="7233520" cy="353943"/>
              </a:xfrm>
              <a:prstGeom prst="rect">
                <a:avLst/>
              </a:prstGeom>
              <a:blipFill>
                <a:blip r:embed="rId2"/>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52DB1810-15A4-4DCA-84F4-E82608DE8030}"/>
                  </a:ext>
                </a:extLst>
              </p:cNvPr>
              <p:cNvSpPr/>
              <p:nvPr/>
            </p:nvSpPr>
            <p:spPr>
              <a:xfrm>
                <a:off x="1666281" y="3388525"/>
                <a:ext cx="4085093" cy="8279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cs-CZ" sz="1700" i="1" smtClean="0">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𝑁</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𝑟</m:t>
                              </m:r>
                            </m:e>
                            <m:sub>
                              <m:r>
                                <a:rPr lang="cs-CZ" sz="1700" i="1">
                                  <a:latin typeface="Cambria Math" panose="02040503050406030204" pitchFamily="18" charset="0"/>
                                  <a:ea typeface="Cambria Math" panose="02040503050406030204" pitchFamily="18" charset="0"/>
                                </a:rPr>
                                <m:t>𝑖𝑚</m:t>
                              </m:r>
                            </m:sub>
                          </m:sSub>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𝑥</m:t>
                              </m:r>
                            </m:e>
                            <m:sub>
                              <m:r>
                                <a:rPr lang="cs-CZ" sz="1700" i="1">
                                  <a:latin typeface="Cambria Math" panose="02040503050406030204" pitchFamily="18" charset="0"/>
                                  <a:ea typeface="Cambria Math" panose="02040503050406030204" pitchFamily="18" charset="0"/>
                                </a:rPr>
                                <m:t>𝑖𝑡</m:t>
                              </m:r>
                            </m:sub>
                          </m:sSub>
                        </m:e>
                      </m:nary>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𝑅</m:t>
                          </m:r>
                        </m:e>
                        <m:sub>
                          <m:r>
                            <a:rPr lang="cs-CZ" sz="1700" i="1">
                              <a:latin typeface="Cambria Math" panose="02040503050406030204" pitchFamily="18" charset="0"/>
                              <a:ea typeface="Cambria Math" panose="02040503050406030204" pitchFamily="18" charset="0"/>
                            </a:rPr>
                            <m:t>𝑚𝑡</m:t>
                          </m:r>
                        </m:sub>
                      </m:sSub>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𝑠</m:t>
                          </m:r>
                        </m:e>
                        <m:sub>
                          <m:r>
                            <a:rPr lang="cs-CZ" sz="1700" i="1">
                              <a:latin typeface="Cambria Math" panose="02040503050406030204" pitchFamily="18" charset="0"/>
                              <a:ea typeface="Cambria Math" panose="02040503050406030204" pitchFamily="18" charset="0"/>
                            </a:rPr>
                            <m:t>𝑚𝑡</m:t>
                          </m:r>
                        </m:sub>
                      </m:sSub>
                      <m:r>
                        <a:rPr lang="cs-CZ" sz="1700" i="0">
                          <a:latin typeface="Cambria Math" panose="02040503050406030204" pitchFamily="18" charset="0"/>
                          <a:ea typeface="Cambria Math" panose="02040503050406030204" pitchFamily="18" charset="0"/>
                        </a:rPr>
                        <m:t>        </m:t>
                      </m:r>
                      <m:m>
                        <m:mPr>
                          <m:plcHide m:val="on"/>
                          <m:mcs>
                            <m:mc>
                              <m:mcPr>
                                <m:count m:val="1"/>
                                <m:mcJc m:val="center"/>
                              </m:mcPr>
                            </m:mc>
                          </m:mcs>
                          <m:ctrlPr>
                            <a:rPr lang="cs-CZ" sz="1700" i="1">
                              <a:latin typeface="Cambria Math" panose="02040503050406030204" pitchFamily="18" charset="0"/>
                              <a:ea typeface="Cambria Math" panose="02040503050406030204" pitchFamily="18" charset="0"/>
                            </a:rPr>
                          </m:ctrlPr>
                        </m:mPr>
                        <m:mr>
                          <m:e>
                            <m:r>
                              <a:rPr lang="cs-CZ" sz="1700" i="1">
                                <a:latin typeface="Cambria Math" panose="02040503050406030204" pitchFamily="18" charset="0"/>
                                <a:ea typeface="Cambria Math" panose="02040503050406030204" pitchFamily="18" charset="0"/>
                              </a:rPr>
                              <m:t>𝑚</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𝑀</m:t>
                            </m:r>
                            <m:r>
                              <m:rPr>
                                <m:nor/>
                              </m:rPr>
                              <a:rPr lang="cs-CZ" sz="1700">
                                <a:latin typeface="Cambria Math" panose="02040503050406030204" pitchFamily="18" charset="0"/>
                                <a:ea typeface="Cambria Math" panose="02040503050406030204" pitchFamily="18" charset="0"/>
                              </a:rPr>
                              <m:t>,</m:t>
                            </m:r>
                          </m:e>
                        </m:mr>
                        <m:mr>
                          <m:e>
                            <m:r>
                              <a:rPr lang="cs-CZ" sz="1700" i="1">
                                <a:latin typeface="Cambria Math" panose="02040503050406030204" pitchFamily="18" charset="0"/>
                                <a:ea typeface="Cambria Math" panose="02040503050406030204" pitchFamily="18" charset="0"/>
                              </a:rPr>
                              <m:t>𝑡</m:t>
                            </m:r>
                            <m:r>
                              <a:rPr lang="cs-CZ" sz="1700" i="0">
                                <a:latin typeface="Cambria Math" panose="02040503050406030204" pitchFamily="18" charset="0"/>
                                <a:ea typeface="Cambria Math" panose="02040503050406030204" pitchFamily="18" charset="0"/>
                              </a:rPr>
                              <m:t>=1,2,…,</m:t>
                            </m:r>
                            <m:r>
                              <a:rPr lang="cs-CZ" sz="1700" i="1">
                                <a:latin typeface="Cambria Math" panose="02040503050406030204" pitchFamily="18" charset="0"/>
                                <a:ea typeface="Cambria Math" panose="02040503050406030204" pitchFamily="18" charset="0"/>
                              </a:rPr>
                              <m:t>𝑇</m:t>
                            </m:r>
                            <m:r>
                              <a:rPr lang="cs-CZ" sz="1700" b="0" i="0" smtClean="0">
                                <a:latin typeface="Cambria Math" panose="02040503050406030204" pitchFamily="18" charset="0"/>
                                <a:ea typeface="Cambria Math" panose="02040503050406030204" pitchFamily="18" charset="0"/>
                              </a:rPr>
                              <m:t>,</m:t>
                            </m:r>
                          </m:e>
                        </m:mr>
                      </m:m>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8" name="Obdélník 17">
                <a:extLst>
                  <a:ext uri="{FF2B5EF4-FFF2-40B4-BE49-F238E27FC236}">
                    <a16:creationId xmlns:a16="http://schemas.microsoft.com/office/drawing/2014/main" id="{52DB1810-15A4-4DCA-84F4-E82608DE8030}"/>
                  </a:ext>
                </a:extLst>
              </p:cNvPr>
              <p:cNvSpPr>
                <a:spLocks noRot="1" noChangeAspect="1" noMove="1" noResize="1" noEditPoints="1" noAdjustHandles="1" noChangeArrowheads="1" noChangeShapeType="1" noTextEdit="1"/>
              </p:cNvSpPr>
              <p:nvPr/>
            </p:nvSpPr>
            <p:spPr>
              <a:xfrm>
                <a:off x="1666281" y="3388525"/>
                <a:ext cx="4085093" cy="827919"/>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4870578B-ED84-4751-8473-1FACDD69B93C}"/>
                  </a:ext>
                </a:extLst>
              </p:cNvPr>
              <p:cNvSpPr>
                <a:spLocks noChangeAspect="1"/>
              </p:cNvSpPr>
              <p:nvPr/>
            </p:nvSpPr>
            <p:spPr>
              <a:xfrm>
                <a:off x="1216126" y="2940729"/>
                <a:ext cx="7233520" cy="353943"/>
              </a:xfrm>
              <a:prstGeom prst="rect">
                <a:avLst/>
              </a:prstGeom>
            </p:spPr>
            <p:txBody>
              <a:bodyPr wrap="square">
                <a:spAutoFit/>
              </a:bodyPr>
              <a:lstStyle/>
              <a:p>
                <a:pPr marL="542925">
                  <a:spcAft>
                    <a:spcPts val="600"/>
                  </a:spcAft>
                  <a:tabLst>
                    <a:tab pos="1435100" algn="l"/>
                  </a:tabLst>
                </a:pPr>
                <a14:m>
                  <m:oMath xmlns:m="http://schemas.openxmlformats.org/officeDocument/2006/math">
                    <m:r>
                      <a:rPr lang="en-US" sz="1700" i="1" smtClean="0">
                        <a:latin typeface="Cambria Math" panose="02040503050406030204" pitchFamily="18" charset="0"/>
                        <a:ea typeface="Cambria Math" panose="02040503050406030204" pitchFamily="18" charset="0"/>
                      </a:rPr>
                      <m:t>𝑝</m:t>
                    </m:r>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penalty for the overload of the source,</a:t>
                </a:r>
              </a:p>
            </p:txBody>
          </p:sp>
        </mc:Choice>
        <mc:Fallback xmlns="">
          <p:sp>
            <p:nvSpPr>
              <p:cNvPr id="19" name="Obdélník 18">
                <a:extLst>
                  <a:ext uri="{FF2B5EF4-FFF2-40B4-BE49-F238E27FC236}">
                    <a16:creationId xmlns:a16="http://schemas.microsoft.com/office/drawing/2014/main" id="{4870578B-ED84-4751-8473-1FACDD69B93C}"/>
                  </a:ext>
                </a:extLst>
              </p:cNvPr>
              <p:cNvSpPr>
                <a:spLocks noRot="1" noChangeAspect="1" noMove="1" noResize="1" noEditPoints="1" noAdjustHandles="1" noChangeArrowheads="1" noChangeShapeType="1" noTextEdit="1"/>
              </p:cNvSpPr>
              <p:nvPr/>
            </p:nvSpPr>
            <p:spPr>
              <a:xfrm>
                <a:off x="1216126" y="2940729"/>
                <a:ext cx="7233520" cy="353943"/>
              </a:xfrm>
              <a:prstGeom prst="rect">
                <a:avLst/>
              </a:prstGeom>
              <a:blipFill>
                <a:blip r:embed="rId4"/>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32FCF9FE-5C0D-43EB-8C45-08DA9542EFDF}"/>
                  </a:ext>
                </a:extLst>
              </p:cNvPr>
              <p:cNvSpPr/>
              <p:nvPr/>
            </p:nvSpPr>
            <p:spPr>
              <a:xfrm>
                <a:off x="1666281" y="4366209"/>
                <a:ext cx="3845412" cy="934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ea typeface="Cambria Math" panose="02040503050406030204" pitchFamily="18" charset="0"/>
                        </a:rPr>
                        <m:t>𝑧</m:t>
                      </m:r>
                      <m:r>
                        <a:rPr lang="cs-CZ" sz="1700" i="0">
                          <a:latin typeface="Cambria Math" panose="02040503050406030204" pitchFamily="18" charset="0"/>
                          <a:ea typeface="Cambria Math" panose="02040503050406030204" pitchFamily="18" charset="0"/>
                        </a:rPr>
                        <m:t>=</m:t>
                      </m:r>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𝑡</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𝑇</m:t>
                          </m:r>
                        </m:sup>
                        <m:e>
                          <m:d>
                            <m:dPr>
                              <m:ctrlPr>
                                <a:rPr lang="cs-CZ" sz="1700" i="1">
                                  <a:latin typeface="Cambria Math" panose="02040503050406030204" pitchFamily="18" charset="0"/>
                                  <a:ea typeface="Cambria Math" panose="02040503050406030204" pitchFamily="18" charset="0"/>
                                </a:rPr>
                              </m:ctrlPr>
                            </m:dPr>
                            <m:e>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𝑖</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𝑁</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𝑐</m:t>
                                      </m:r>
                                    </m:e>
                                    <m:sub>
                                      <m:r>
                                        <a:rPr lang="cs-CZ" sz="1700" i="1">
                                          <a:latin typeface="Cambria Math" panose="02040503050406030204" pitchFamily="18" charset="0"/>
                                          <a:ea typeface="Cambria Math" panose="02040503050406030204" pitchFamily="18" charset="0"/>
                                        </a:rPr>
                                        <m:t>𝑖</m:t>
                                      </m:r>
                                    </m:sub>
                                  </m:sSub>
                                </m:e>
                              </m:nary>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𝐼</m:t>
                                  </m:r>
                                </m:e>
                                <m:sub>
                                  <m:r>
                                    <a:rPr lang="cs-CZ" sz="1700" i="1">
                                      <a:latin typeface="Cambria Math" panose="02040503050406030204" pitchFamily="18" charset="0"/>
                                      <a:ea typeface="Cambria Math" panose="02040503050406030204" pitchFamily="18" charset="0"/>
                                    </a:rPr>
                                    <m:t>𝑖𝑡</m:t>
                                  </m:r>
                                </m:sub>
                              </m:sSub>
                              <m:r>
                                <a:rPr lang="cs-CZ" sz="1700" i="0">
                                  <a:latin typeface="Cambria Math" panose="02040503050406030204" pitchFamily="18" charset="0"/>
                                  <a:ea typeface="Cambria Math" panose="02040503050406030204" pitchFamily="18" charset="0"/>
                                </a:rPr>
                                <m:t>+</m:t>
                              </m:r>
                              <m:r>
                                <a:rPr lang="cs-CZ" sz="1700" i="1">
                                  <a:latin typeface="Cambria Math" panose="02040503050406030204" pitchFamily="18" charset="0"/>
                                  <a:ea typeface="Cambria Math" panose="02040503050406030204" pitchFamily="18" charset="0"/>
                                </a:rPr>
                                <m:t>𝑝</m:t>
                              </m:r>
                              <m:nary>
                                <m:naryPr>
                                  <m:chr m:val="∑"/>
                                  <m:limLoc m:val="undOvr"/>
                                  <m:ctrlPr>
                                    <a:rPr lang="cs-CZ" sz="1700" i="1">
                                      <a:latin typeface="Cambria Math" panose="02040503050406030204" pitchFamily="18" charset="0"/>
                                      <a:ea typeface="Cambria Math" panose="02040503050406030204" pitchFamily="18" charset="0"/>
                                    </a:rPr>
                                  </m:ctrlPr>
                                </m:naryPr>
                                <m:sub>
                                  <m:r>
                                    <a:rPr lang="cs-CZ" sz="1700" i="1">
                                      <a:latin typeface="Cambria Math" panose="02040503050406030204" pitchFamily="18" charset="0"/>
                                      <a:ea typeface="Cambria Math" panose="02040503050406030204" pitchFamily="18" charset="0"/>
                                    </a:rPr>
                                    <m:t>𝑚</m:t>
                                  </m:r>
                                  <m:r>
                                    <a:rPr lang="cs-CZ" sz="1700" i="0">
                                      <a:latin typeface="Cambria Math" panose="02040503050406030204" pitchFamily="18" charset="0"/>
                                      <a:ea typeface="Cambria Math" panose="02040503050406030204" pitchFamily="18" charset="0"/>
                                    </a:rPr>
                                    <m:t>=1</m:t>
                                  </m:r>
                                </m:sub>
                                <m:sup>
                                  <m:r>
                                    <a:rPr lang="cs-CZ" sz="1700" i="1">
                                      <a:latin typeface="Cambria Math" panose="02040503050406030204" pitchFamily="18" charset="0"/>
                                      <a:ea typeface="Cambria Math" panose="02040503050406030204" pitchFamily="18" charset="0"/>
                                    </a:rPr>
                                    <m:t>𝑀</m:t>
                                  </m:r>
                                </m:sup>
                                <m:e>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𝑠</m:t>
                                      </m:r>
                                    </m:e>
                                    <m:sub>
                                      <m:r>
                                        <a:rPr lang="cs-CZ" sz="1700" i="1">
                                          <a:latin typeface="Cambria Math" panose="02040503050406030204" pitchFamily="18" charset="0"/>
                                          <a:ea typeface="Cambria Math" panose="02040503050406030204" pitchFamily="18" charset="0"/>
                                        </a:rPr>
                                        <m:t>𝑚𝑡</m:t>
                                      </m:r>
                                    </m:sub>
                                  </m:sSub>
                                </m:e>
                              </m:nary>
                            </m:e>
                          </m:d>
                        </m:e>
                      </m:nary>
                      <m:r>
                        <a:rPr lang="cs-CZ" sz="1700" i="0">
                          <a:latin typeface="Cambria Math" panose="02040503050406030204" pitchFamily="18" charset="0"/>
                          <a:ea typeface="Cambria Math" panose="02040503050406030204" pitchFamily="18" charset="0"/>
                        </a:rPr>
                        <m:t>→</m:t>
                      </m:r>
                      <m:r>
                        <m:rPr>
                          <m:sty m:val="p"/>
                        </m:rPr>
                        <a:rPr lang="cs-CZ" sz="1700" i="1">
                          <a:latin typeface="Cambria Math" panose="02040503050406030204" pitchFamily="18" charset="0"/>
                          <a:ea typeface="Cambria Math" panose="02040503050406030204" pitchFamily="18" charset="0"/>
                        </a:rPr>
                        <m:t>min</m:t>
                      </m:r>
                      <m:r>
                        <a:rPr lang="cs-CZ" sz="1700" b="0" i="1" smtClean="0">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0" name="Obdélník 19">
                <a:extLst>
                  <a:ext uri="{FF2B5EF4-FFF2-40B4-BE49-F238E27FC236}">
                    <a16:creationId xmlns:a16="http://schemas.microsoft.com/office/drawing/2014/main" id="{32FCF9FE-5C0D-43EB-8C45-08DA9542EFDF}"/>
                  </a:ext>
                </a:extLst>
              </p:cNvPr>
              <p:cNvSpPr>
                <a:spLocks noRot="1" noChangeAspect="1" noMove="1" noResize="1" noEditPoints="1" noAdjustHandles="1" noChangeArrowheads="1" noChangeShapeType="1" noTextEdit="1"/>
              </p:cNvSpPr>
              <p:nvPr/>
            </p:nvSpPr>
            <p:spPr>
              <a:xfrm>
                <a:off x="1666281" y="4366209"/>
                <a:ext cx="3845412" cy="934551"/>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3986051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06136"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Multi-level planning</a:t>
            </a:r>
          </a:p>
          <a:p>
            <a:pPr marL="896400" lvl="1" indent="-284400">
              <a:lnSpc>
                <a:spcPct val="110000"/>
              </a:lnSpc>
            </a:pPr>
            <a:r>
              <a:rPr lang="en-US" dirty="0">
                <a:ea typeface="Cambria Math" panose="02040503050406030204" pitchFamily="18" charset="0"/>
              </a:rPr>
              <a:t>Techniques</a:t>
            </a:r>
          </a:p>
          <a:p>
            <a:pPr marL="1278000" lvl="1" indent="-284400">
              <a:lnSpc>
                <a:spcPct val="110000"/>
              </a:lnSpc>
            </a:pPr>
            <a:r>
              <a:rPr lang="en-US" dirty="0">
                <a:ea typeface="Cambria Math" panose="02040503050406030204" pitchFamily="18" charset="0"/>
              </a:rPr>
              <a:t>Input-output analysis</a:t>
            </a:r>
          </a:p>
          <a:p>
            <a:pPr marL="1278000" lvl="1" indent="-284400">
              <a:lnSpc>
                <a:spcPct val="110000"/>
              </a:lnSpc>
            </a:pPr>
            <a:r>
              <a:rPr lang="en-US" dirty="0">
                <a:ea typeface="Cambria Math" panose="02040503050406030204" pitchFamily="18" charset="0"/>
              </a:rPr>
              <a:t>Material Requirement Planning (MRP).</a:t>
            </a:r>
          </a:p>
          <a:p>
            <a:pPr marL="1278000" lvl="1" indent="-284400">
              <a:lnSpc>
                <a:spcPct val="110000"/>
              </a:lnSpc>
            </a:pPr>
            <a:r>
              <a:rPr lang="en-US" dirty="0">
                <a:ea typeface="Cambria Math" panose="02040503050406030204" pitchFamily="18" charset="0"/>
              </a:rPr>
              <a:t>Manufacturing Resource Planning (MRP II).</a:t>
            </a:r>
          </a:p>
          <a:p>
            <a:pPr marL="896400" lvl="1" indent="-284400">
              <a:lnSpc>
                <a:spcPct val="110000"/>
              </a:lnSpc>
            </a:pPr>
            <a:r>
              <a:rPr lang="en-US" dirty="0" err="1">
                <a:ea typeface="Cambria Math" panose="02040503050406030204" pitchFamily="18" charset="0"/>
              </a:rPr>
              <a:t>Gozinto</a:t>
            </a:r>
            <a:r>
              <a:rPr lang="en-US" dirty="0">
                <a:ea typeface="Cambria Math" panose="02040503050406030204" pitchFamily="18" charset="0"/>
              </a:rPr>
              <a:t> graph</a:t>
            </a:r>
          </a:p>
          <a:p>
            <a:pPr marL="1278000" lvl="1" indent="-284400">
              <a:lnSpc>
                <a:spcPct val="110000"/>
              </a:lnSpc>
            </a:pPr>
            <a:r>
              <a:rPr lang="en-US" dirty="0">
                <a:ea typeface="Cambria Math" panose="02040503050406030204" pitchFamily="18" charset="0"/>
              </a:rPr>
              <a:t>Nodes</a:t>
            </a:r>
          </a:p>
          <a:p>
            <a:pPr marL="1656000" lvl="1" indent="-284400">
              <a:lnSpc>
                <a:spcPct val="110000"/>
              </a:lnSpc>
            </a:pPr>
            <a:r>
              <a:rPr lang="en-US" dirty="0">
                <a:ea typeface="Cambria Math" panose="02040503050406030204" pitchFamily="18" charset="0"/>
              </a:rPr>
              <a:t>Inputs: material, semi-finished products.</a:t>
            </a:r>
          </a:p>
          <a:p>
            <a:pPr marL="1656000" lvl="1" indent="-284400">
              <a:lnSpc>
                <a:spcPct val="110000"/>
              </a:lnSpc>
            </a:pPr>
            <a:r>
              <a:rPr lang="en-US" dirty="0">
                <a:ea typeface="Cambria Math" panose="02040503050406030204" pitchFamily="18" charset="0"/>
              </a:rPr>
              <a:t>Outputs: semi-finished products, final products.</a:t>
            </a:r>
          </a:p>
          <a:p>
            <a:pPr marL="1278000" lvl="1" indent="-284400">
              <a:lnSpc>
                <a:spcPct val="110000"/>
              </a:lnSpc>
            </a:pPr>
            <a:r>
              <a:rPr lang="en-US" dirty="0">
                <a:ea typeface="Cambria Math" panose="02040503050406030204" pitchFamily="18" charset="0"/>
              </a:rPr>
              <a:t>Arcs (directed)</a:t>
            </a:r>
          </a:p>
          <a:p>
            <a:pPr marL="1656000" lvl="1" indent="-284400">
              <a:lnSpc>
                <a:spcPct val="110000"/>
              </a:lnSpc>
            </a:pPr>
            <a:r>
              <a:rPr lang="en-US" dirty="0">
                <a:ea typeface="Cambria Math" panose="02040503050406030204" pitchFamily="18" charset="0"/>
              </a:rPr>
              <a:t>Transformation of material and products.</a:t>
            </a:r>
          </a:p>
          <a:p>
            <a:pPr marL="1656000" lvl="1" indent="-284400">
              <a:lnSpc>
                <a:spcPct val="110000"/>
              </a:lnSpc>
            </a:pPr>
            <a:r>
              <a:rPr lang="en-US" dirty="0">
                <a:ea typeface="Cambria Math" panose="02040503050406030204" pitchFamily="18" charset="0"/>
              </a:rPr>
              <a:t>Arcs evaluation: number of the input units transformed to the output unit.</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18" name="Obrázek 17">
            <a:extLst>
              <a:ext uri="{FF2B5EF4-FFF2-40B4-BE49-F238E27FC236}">
                <a16:creationId xmlns:a16="http://schemas.microsoft.com/office/drawing/2014/main" id="{3F40FEAF-7A6C-4518-A4C4-305048A63C7F}"/>
              </a:ext>
            </a:extLst>
          </p:cNvPr>
          <p:cNvPicPr>
            <a:picLocks noChangeAspect="1"/>
          </p:cNvPicPr>
          <p:nvPr/>
        </p:nvPicPr>
        <p:blipFill>
          <a:blip r:embed="rId2"/>
          <a:stretch>
            <a:fillRect/>
          </a:stretch>
        </p:blipFill>
        <p:spPr>
          <a:xfrm>
            <a:off x="8816802" y="3777696"/>
            <a:ext cx="2144589" cy="1826535"/>
          </a:xfrm>
          <a:prstGeom prst="rect">
            <a:avLst/>
          </a:prstGeom>
        </p:spPr>
      </p:pic>
    </p:spTree>
    <p:extLst>
      <p:ext uri="{BB962C8B-B14F-4D97-AF65-F5344CB8AC3E}">
        <p14:creationId xmlns:p14="http://schemas.microsoft.com/office/powerpoint/2010/main" val="11716930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06136"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Multi-level planning</a:t>
            </a:r>
          </a:p>
          <a:p>
            <a:pPr marL="896400" lvl="1" indent="-284400">
              <a:lnSpc>
                <a:spcPct val="110000"/>
              </a:lnSpc>
            </a:pPr>
            <a:r>
              <a:rPr lang="en-US" b="1" dirty="0">
                <a:ea typeface="Cambria Math" panose="02040503050406030204" pitchFamily="18" charset="0"/>
              </a:rPr>
              <a:t>Input-output analysis</a:t>
            </a:r>
          </a:p>
          <a:p>
            <a:pPr marL="896400" lvl="1" indent="-284400">
              <a:lnSpc>
                <a:spcPct val="110000"/>
              </a:lnSpc>
            </a:pPr>
            <a:endParaRPr lang="en-US" dirty="0">
              <a:ea typeface="Cambria Math" panose="02040503050406030204" pitchFamily="18" charset="0"/>
            </a:endParaRPr>
          </a:p>
          <a:p>
            <a:pPr marL="896400" lvl="1" indent="-284400">
              <a:lnSpc>
                <a:spcPct val="110000"/>
              </a:lnSpc>
            </a:pPr>
            <a:endParaRPr lang="en-US" dirty="0">
              <a:ea typeface="Cambria Math" panose="02040503050406030204" pitchFamily="18" charset="0"/>
            </a:endParaRPr>
          </a:p>
          <a:p>
            <a:pPr marL="896400" lvl="1" indent="-284400">
              <a:lnSpc>
                <a:spcPct val="110000"/>
              </a:lnSpc>
            </a:pPr>
            <a:endParaRPr lang="en-US" dirty="0">
              <a:ea typeface="Cambria Math" panose="02040503050406030204" pitchFamily="18" charset="0"/>
            </a:endParaRPr>
          </a:p>
          <a:p>
            <a:pPr marL="896400" lvl="1" indent="-284400">
              <a:lnSpc>
                <a:spcPct val="110000"/>
              </a:lnSpc>
            </a:pPr>
            <a:endParaRPr lang="en-US" dirty="0">
              <a:ea typeface="Cambria Math" panose="02040503050406030204" pitchFamily="18" charset="0"/>
            </a:endParaRPr>
          </a:p>
          <a:p>
            <a:pPr marL="1278000" lvl="1" indent="-284400">
              <a:lnSpc>
                <a:spcPct val="110000"/>
              </a:lnSpc>
            </a:pPr>
            <a:endParaRPr lang="en-US" dirty="0">
              <a:ea typeface="Cambria Math" panose="02040503050406030204" pitchFamily="18" charset="0"/>
            </a:endParaRPr>
          </a:p>
          <a:p>
            <a:pPr marL="1278000" lvl="1" indent="-284400">
              <a:lnSpc>
                <a:spcPct val="110000"/>
              </a:lnSpc>
            </a:pPr>
            <a:r>
              <a:rPr lang="en-US" dirty="0">
                <a:ea typeface="Cambria Math" panose="02040503050406030204" pitchFamily="18" charset="0"/>
              </a:rPr>
              <a:t>Leontief model: </a:t>
            </a:r>
          </a:p>
          <a:p>
            <a:pPr marL="1278000" lvl="1" indent="-284400">
              <a:lnSpc>
                <a:spcPct val="110000"/>
              </a:lnSpc>
            </a:pPr>
            <a:r>
              <a:rPr lang="en-US" dirty="0">
                <a:ea typeface="Cambria Math" panose="02040503050406030204" pitchFamily="18" charset="0"/>
              </a:rPr>
              <a:t>Optimization model:</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7" name="Obdélník 6">
                <a:extLst>
                  <a:ext uri="{FF2B5EF4-FFF2-40B4-BE49-F238E27FC236}">
                    <a16:creationId xmlns:a16="http://schemas.microsoft.com/office/drawing/2014/main" id="{CFFBADE9-CFB8-4D89-A132-E3DB4D32FAAB}"/>
                  </a:ext>
                </a:extLst>
              </p:cNvPr>
              <p:cNvSpPr>
                <a:spLocks noChangeAspect="1"/>
              </p:cNvSpPr>
              <p:nvPr/>
            </p:nvSpPr>
            <p:spPr>
              <a:xfrm>
                <a:off x="1151867" y="2364094"/>
                <a:ext cx="9932900" cy="636585"/>
              </a:xfrm>
              <a:prstGeom prst="rect">
                <a:avLst/>
              </a:prstGeom>
            </p:spPr>
            <p:txBody>
              <a:bodyPr wrap="square">
                <a:spAutoFit/>
              </a:bodyPr>
              <a:lstStyle/>
              <a:p>
                <a:pPr marL="1074738" indent="-531813">
                  <a:spcAft>
                    <a:spcPts val="600"/>
                  </a:spcAft>
                  <a:tabLst>
                    <a:tab pos="1074738" algn="l"/>
                  </a:tabLst>
                </a:pPr>
                <a14:m>
                  <m:oMath xmlns:m="http://schemas.openxmlformats.org/officeDocument/2006/math">
                    <m:r>
                      <a:rPr lang="en-US" sz="1700" b="1" i="1" smtClean="0">
                        <a:latin typeface="Cambria Math" panose="02040503050406030204" pitchFamily="18" charset="0"/>
                        <a:ea typeface="Cambria Math" panose="02040503050406030204" pitchFamily="18" charset="0"/>
                      </a:rPr>
                      <m:t>𝑨</m:t>
                    </m:r>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input-output matrix of coefficients </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𝑎</m:t>
                        </m:r>
                      </m:e>
                      <m:sub>
                        <m:r>
                          <a:rPr lang="en-US" sz="1700" b="0" i="1" smtClean="0">
                            <a:latin typeface="Cambria Math" panose="02040503050406030204" pitchFamily="18" charset="0"/>
                            <a:ea typeface="Cambria Math" panose="02040503050406030204" pitchFamily="18" charset="0"/>
                          </a:rPr>
                          <m:t>𝑖𝑗</m:t>
                        </m:r>
                      </m:sub>
                    </m:sSub>
                  </m:oMath>
                </a14:m>
                <a:r>
                  <a:rPr lang="en-US" sz="1700" dirty="0">
                    <a:latin typeface="Cambria Math" panose="02040503050406030204" pitchFamily="18" charset="0"/>
                    <a:ea typeface="Cambria Math" panose="02040503050406030204" pitchFamily="18" charset="0"/>
                  </a:rPr>
                  <a:t> (amount of </a:t>
                </a:r>
                <a14:m>
                  <m:oMath xmlns:m="http://schemas.openxmlformats.org/officeDocument/2006/math">
                    <m:r>
                      <a:rPr lang="en-US" sz="1700" i="1">
                        <a:latin typeface="Cambria Math" panose="02040503050406030204" pitchFamily="18" charset="0"/>
                        <a:ea typeface="Cambria Math" panose="02040503050406030204" pitchFamily="18" charset="0"/>
                        <a:cs typeface="Times New Roman" panose="02020603050405020304" pitchFamily="18" charset="0"/>
                      </a:rPr>
                      <m:t>𝑖</m:t>
                    </m:r>
                  </m:oMath>
                </a14:m>
                <a:r>
                  <a:rPr lang="en-US" sz="1700" dirty="0">
                    <a:latin typeface="Cambria Math" panose="02040503050406030204" pitchFamily="18" charset="0"/>
                    <a:ea typeface="Cambria Math" panose="02040503050406030204" pitchFamily="18" charset="0"/>
                  </a:rPr>
                  <a:t>-</a:t>
                </a:r>
                <a:r>
                  <a:rPr lang="en-US" sz="1700" dirty="0" err="1">
                    <a:latin typeface="Cambria Math" panose="02040503050406030204" pitchFamily="18" charset="0"/>
                    <a:ea typeface="Cambria Math" panose="02040503050406030204" pitchFamily="18" charset="0"/>
                  </a:rPr>
                  <a:t>th</a:t>
                </a:r>
                <a:r>
                  <a:rPr lang="en-US" sz="1700" dirty="0">
                    <a:latin typeface="Cambria Math" panose="02040503050406030204" pitchFamily="18" charset="0"/>
                    <a:ea typeface="Cambria Math" panose="02040503050406030204" pitchFamily="18" charset="0"/>
                  </a:rPr>
                  <a:t> input item necessary to produce a unit of </a:t>
                </a:r>
                <a14:m>
                  <m:oMath xmlns:m="http://schemas.openxmlformats.org/officeDocument/2006/math">
                    <m:r>
                      <a:rPr lang="en-US" sz="1700" i="1">
                        <a:latin typeface="Cambria Math" panose="02040503050406030204" pitchFamily="18" charset="0"/>
                        <a:ea typeface="Cambria Math" panose="02040503050406030204" pitchFamily="18" charset="0"/>
                        <a:cs typeface="Times New Roman" panose="02020603050405020304" pitchFamily="18" charset="0"/>
                      </a:rPr>
                      <m:t>𝑗</m:t>
                    </m:r>
                  </m:oMath>
                </a14:m>
                <a:r>
                  <a:rPr lang="en-US" sz="1700" dirty="0">
                    <a:latin typeface="Cambria Math" panose="02040503050406030204" pitchFamily="18" charset="0"/>
                    <a:ea typeface="Cambria Math" panose="02040503050406030204" pitchFamily="18" charset="0"/>
                  </a:rPr>
                  <a:t>-</a:t>
                </a:r>
                <a:r>
                  <a:rPr lang="en-US" sz="1700" dirty="0" err="1">
                    <a:latin typeface="Cambria Math" panose="02040503050406030204" pitchFamily="18" charset="0"/>
                    <a:ea typeface="Cambria Math" panose="02040503050406030204" pitchFamily="18" charset="0"/>
                  </a:rPr>
                  <a:t>th</a:t>
                </a:r>
                <a:r>
                  <a:rPr lang="en-US" sz="1700" dirty="0">
                    <a:latin typeface="Cambria Math" panose="02040503050406030204" pitchFamily="18" charset="0"/>
                    <a:ea typeface="Cambria Math" panose="02040503050406030204" pitchFamily="18" charset="0"/>
                  </a:rPr>
                  <a:t> output item), </a:t>
                </a:r>
              </a:p>
            </p:txBody>
          </p:sp>
        </mc:Choice>
        <mc:Fallback xmlns="">
          <p:sp>
            <p:nvSpPr>
              <p:cNvPr id="7" name="Obdélník 6">
                <a:extLst>
                  <a:ext uri="{FF2B5EF4-FFF2-40B4-BE49-F238E27FC236}">
                    <a16:creationId xmlns:a16="http://schemas.microsoft.com/office/drawing/2014/main" id="{CFFBADE9-CFB8-4D89-A132-E3DB4D32FAAB}"/>
                  </a:ext>
                </a:extLst>
              </p:cNvPr>
              <p:cNvSpPr>
                <a:spLocks noRot="1" noChangeAspect="1" noMove="1" noResize="1" noEditPoints="1" noAdjustHandles="1" noChangeArrowheads="1" noChangeShapeType="1" noTextEdit="1"/>
              </p:cNvSpPr>
              <p:nvPr/>
            </p:nvSpPr>
            <p:spPr>
              <a:xfrm>
                <a:off x="1151867" y="2364094"/>
                <a:ext cx="9932900" cy="636585"/>
              </a:xfrm>
              <a:prstGeom prst="rect">
                <a:avLst/>
              </a:prstGeom>
              <a:blipFill>
                <a:blip r:embed="rId2"/>
                <a:stretch>
                  <a:fillRect t="-3846" b="-125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29C7A627-7881-428C-928F-C2C796469B32}"/>
                  </a:ext>
                </a:extLst>
              </p:cNvPr>
              <p:cNvSpPr>
                <a:spLocks noChangeAspect="1"/>
              </p:cNvSpPr>
              <p:nvPr/>
            </p:nvSpPr>
            <p:spPr>
              <a:xfrm>
                <a:off x="1151866" y="3024298"/>
                <a:ext cx="9181689" cy="353943"/>
              </a:xfrm>
              <a:prstGeom prst="rect">
                <a:avLst/>
              </a:prstGeom>
            </p:spPr>
            <p:txBody>
              <a:bodyPr wrap="square">
                <a:spAutoFit/>
              </a:bodyPr>
              <a:lstStyle/>
              <a:p>
                <a:pPr marL="542925">
                  <a:spcAft>
                    <a:spcPts val="600"/>
                  </a:spcAft>
                  <a:tabLst>
                    <a:tab pos="1074738" algn="l"/>
                  </a:tabLst>
                </a:pPr>
                <a14:m>
                  <m:oMath xmlns:m="http://schemas.openxmlformats.org/officeDocument/2006/math">
                    <m:r>
                      <a:rPr lang="en-US" sz="1700" b="1" i="1" smtClean="0">
                        <a:latin typeface="Cambria Math" panose="02040503050406030204" pitchFamily="18" charset="0"/>
                        <a:ea typeface="Cambria Math" panose="02040503050406030204" pitchFamily="18" charset="0"/>
                      </a:rPr>
                      <m:t>𝒃</m:t>
                    </m:r>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vector of required size of final production,</a:t>
                </a:r>
              </a:p>
            </p:txBody>
          </p:sp>
        </mc:Choice>
        <mc:Fallback xmlns="">
          <p:sp>
            <p:nvSpPr>
              <p:cNvPr id="11" name="Obdélník 10">
                <a:extLst>
                  <a:ext uri="{FF2B5EF4-FFF2-40B4-BE49-F238E27FC236}">
                    <a16:creationId xmlns:a16="http://schemas.microsoft.com/office/drawing/2014/main" id="{29C7A627-7881-428C-928F-C2C796469B32}"/>
                  </a:ext>
                </a:extLst>
              </p:cNvPr>
              <p:cNvSpPr>
                <a:spLocks noRot="1" noChangeAspect="1" noMove="1" noResize="1" noEditPoints="1" noAdjustHandles="1" noChangeArrowheads="1" noChangeShapeType="1" noTextEdit="1"/>
              </p:cNvSpPr>
              <p:nvPr/>
            </p:nvSpPr>
            <p:spPr>
              <a:xfrm>
                <a:off x="1151866" y="3024298"/>
                <a:ext cx="9181689" cy="353943"/>
              </a:xfrm>
              <a:prstGeom prst="rect">
                <a:avLst/>
              </a:prstGeom>
              <a:blipFill>
                <a:blip r:embed="rId3"/>
                <a:stretch>
                  <a:fillRect t="-517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703AC3A2-0F4C-4575-910A-F450067F8849}"/>
                  </a:ext>
                </a:extLst>
              </p:cNvPr>
              <p:cNvSpPr>
                <a:spLocks noChangeAspect="1"/>
              </p:cNvSpPr>
              <p:nvPr/>
            </p:nvSpPr>
            <p:spPr>
              <a:xfrm>
                <a:off x="1151866" y="3423236"/>
                <a:ext cx="9181689" cy="353943"/>
              </a:xfrm>
              <a:prstGeom prst="rect">
                <a:avLst/>
              </a:prstGeom>
            </p:spPr>
            <p:txBody>
              <a:bodyPr wrap="square">
                <a:spAutoFit/>
              </a:bodyPr>
              <a:lstStyle/>
              <a:p>
                <a:pPr marL="542925">
                  <a:spcAft>
                    <a:spcPts val="600"/>
                  </a:spcAft>
                  <a:tabLst>
                    <a:tab pos="1074738" algn="l"/>
                  </a:tabLst>
                </a:pPr>
                <a14:m>
                  <m:oMath xmlns:m="http://schemas.openxmlformats.org/officeDocument/2006/math">
                    <m:r>
                      <a:rPr lang="en-US" sz="1700" b="1" i="1" smtClean="0">
                        <a:latin typeface="Cambria Math" panose="02040503050406030204" pitchFamily="18" charset="0"/>
                        <a:ea typeface="Cambria Math" panose="02040503050406030204" pitchFamily="18" charset="0"/>
                      </a:rPr>
                      <m:t>𝒚</m:t>
                    </m:r>
                    <m:r>
                      <a:rPr lang="en-US" sz="1700">
                        <a:latin typeface="Cambria Math" panose="02040503050406030204" pitchFamily="18" charset="0"/>
                        <a:ea typeface="Cambria Math" panose="02040503050406030204" pitchFamily="18" charset="0"/>
                      </a:rPr>
                      <m:t> </m:t>
                    </m:r>
                  </m:oMath>
                </a14:m>
                <a:r>
                  <a:rPr lang="en-US" sz="1700" dirty="0">
                    <a:latin typeface="Cambria Math" panose="02040503050406030204" pitchFamily="18" charset="0"/>
                    <a:ea typeface="Cambria Math" panose="02040503050406030204" pitchFamily="18" charset="0"/>
                  </a:rPr>
                  <a:t>   	vector of all production input and output values,</a:t>
                </a:r>
              </a:p>
            </p:txBody>
          </p:sp>
        </mc:Choice>
        <mc:Fallback xmlns="">
          <p:sp>
            <p:nvSpPr>
              <p:cNvPr id="12" name="Obdélník 11">
                <a:extLst>
                  <a:ext uri="{FF2B5EF4-FFF2-40B4-BE49-F238E27FC236}">
                    <a16:creationId xmlns:a16="http://schemas.microsoft.com/office/drawing/2014/main" id="{703AC3A2-0F4C-4575-910A-F450067F8849}"/>
                  </a:ext>
                </a:extLst>
              </p:cNvPr>
              <p:cNvSpPr>
                <a:spLocks noRot="1" noChangeAspect="1" noMove="1" noResize="1" noEditPoints="1" noAdjustHandles="1" noChangeArrowheads="1" noChangeShapeType="1" noTextEdit="1"/>
              </p:cNvSpPr>
              <p:nvPr/>
            </p:nvSpPr>
            <p:spPr>
              <a:xfrm>
                <a:off x="1151866" y="3423236"/>
                <a:ext cx="9181689" cy="353943"/>
              </a:xfrm>
              <a:prstGeom prst="rect">
                <a:avLst/>
              </a:prstGeom>
              <a:blipFill>
                <a:blip r:embed="rId4"/>
                <a:stretch>
                  <a:fillRect t="-689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3E0429BC-B516-4B8D-BFCF-E0C58A9952FC}"/>
                  </a:ext>
                </a:extLst>
              </p:cNvPr>
              <p:cNvSpPr/>
              <p:nvPr/>
            </p:nvSpPr>
            <p:spPr>
              <a:xfrm>
                <a:off x="3480500" y="3950325"/>
                <a:ext cx="1673087" cy="353943"/>
              </a:xfrm>
              <a:prstGeom prst="rect">
                <a:avLst/>
              </a:prstGeom>
            </p:spPr>
            <p:txBody>
              <a:bodyPr wrap="none">
                <a:spAutoFit/>
              </a:bodyPr>
              <a:lstStyle/>
              <a:p>
                <a14:m>
                  <m:oMath xmlns:m="http://schemas.openxmlformats.org/officeDocument/2006/math">
                    <m:r>
                      <a:rPr lang="cs-CZ" sz="1700" b="1" i="1">
                        <a:latin typeface="Cambria Math" panose="02040503050406030204" pitchFamily="18" charset="0"/>
                        <a:ea typeface="Cambria Math" panose="02040503050406030204" pitchFamily="18" charset="0"/>
                      </a:rPr>
                      <m:t>𝒚</m:t>
                    </m:r>
                    <m:r>
                      <a:rPr lang="cs-CZ" sz="1700" b="0" i="0">
                        <a:latin typeface="Cambria Math" panose="02040503050406030204" pitchFamily="18" charset="0"/>
                        <a:ea typeface="Cambria Math" panose="02040503050406030204" pitchFamily="18" charset="0"/>
                      </a:rPr>
                      <m:t>=</m:t>
                    </m:r>
                    <m:sSup>
                      <m:sSupPr>
                        <m:ctrlPr>
                          <a:rPr lang="cs-CZ" sz="1700" b="0" i="1">
                            <a:latin typeface="Cambria Math" panose="02040503050406030204" pitchFamily="18" charset="0"/>
                            <a:ea typeface="Cambria Math" panose="02040503050406030204" pitchFamily="18" charset="0"/>
                          </a:rPr>
                        </m:ctrlPr>
                      </m:sSupPr>
                      <m:e>
                        <m:d>
                          <m:dPr>
                            <m:ctrlPr>
                              <a:rPr lang="cs-CZ" sz="1700" b="0" i="1">
                                <a:latin typeface="Cambria Math" panose="02040503050406030204" pitchFamily="18" charset="0"/>
                                <a:ea typeface="Cambria Math" panose="02040503050406030204" pitchFamily="18" charset="0"/>
                              </a:rPr>
                            </m:ctrlPr>
                          </m:dPr>
                          <m:e>
                            <m:r>
                              <a:rPr lang="cs-CZ" sz="1700" b="1" i="1">
                                <a:latin typeface="Cambria Math" panose="02040503050406030204" pitchFamily="18" charset="0"/>
                                <a:ea typeface="Cambria Math" panose="02040503050406030204" pitchFamily="18" charset="0"/>
                              </a:rPr>
                              <m:t>𝑰</m:t>
                            </m:r>
                            <m:r>
                              <a:rPr lang="cs-CZ" sz="1700" b="0" i="0">
                                <a:latin typeface="Cambria Math" panose="02040503050406030204" pitchFamily="18" charset="0"/>
                                <a:ea typeface="Cambria Math" panose="02040503050406030204" pitchFamily="18" charset="0"/>
                              </a:rPr>
                              <m:t>−</m:t>
                            </m:r>
                            <m:r>
                              <a:rPr lang="cs-CZ" sz="1700" b="1" i="1">
                                <a:latin typeface="Cambria Math" panose="02040503050406030204" pitchFamily="18" charset="0"/>
                                <a:ea typeface="Cambria Math" panose="02040503050406030204" pitchFamily="18" charset="0"/>
                              </a:rPr>
                              <m:t>𝑨</m:t>
                            </m:r>
                          </m:e>
                        </m:d>
                      </m:e>
                      <m:sup>
                        <m:r>
                          <a:rPr lang="cs-CZ" sz="1700" b="0" i="0">
                            <a:latin typeface="Cambria Math" panose="02040503050406030204" pitchFamily="18" charset="0"/>
                            <a:ea typeface="Cambria Math" panose="02040503050406030204" pitchFamily="18" charset="0"/>
                          </a:rPr>
                          <m:t>−1</m:t>
                        </m:r>
                      </m:sup>
                    </m:sSup>
                    <m:r>
                      <a:rPr lang="cs-CZ" sz="1700" b="1" i="1">
                        <a:latin typeface="Cambria Math" panose="02040503050406030204" pitchFamily="18" charset="0"/>
                        <a:ea typeface="Cambria Math" panose="02040503050406030204" pitchFamily="18" charset="0"/>
                      </a:rPr>
                      <m:t>𝒃</m:t>
                    </m:r>
                  </m:oMath>
                </a14:m>
                <a:r>
                  <a:rPr lang="cs-CZ" sz="1700" dirty="0">
                    <a:latin typeface="Cambria Math" panose="02040503050406030204" pitchFamily="18" charset="0"/>
                    <a:ea typeface="Cambria Math" panose="02040503050406030204" pitchFamily="18" charset="0"/>
                  </a:rPr>
                  <a:t>.</a:t>
                </a:r>
              </a:p>
            </p:txBody>
          </p:sp>
        </mc:Choice>
        <mc:Fallback xmlns="">
          <p:sp>
            <p:nvSpPr>
              <p:cNvPr id="14" name="Obdélník 13">
                <a:extLst>
                  <a:ext uri="{FF2B5EF4-FFF2-40B4-BE49-F238E27FC236}">
                    <a16:creationId xmlns:a16="http://schemas.microsoft.com/office/drawing/2014/main" id="{3E0429BC-B516-4B8D-BFCF-E0C58A9952FC}"/>
                  </a:ext>
                </a:extLst>
              </p:cNvPr>
              <p:cNvSpPr>
                <a:spLocks noRot="1" noChangeAspect="1" noMove="1" noResize="1" noEditPoints="1" noAdjustHandles="1" noChangeArrowheads="1" noChangeShapeType="1" noTextEdit="1"/>
              </p:cNvSpPr>
              <p:nvPr/>
            </p:nvSpPr>
            <p:spPr>
              <a:xfrm>
                <a:off x="3480500" y="3950325"/>
                <a:ext cx="1673087" cy="353943"/>
              </a:xfrm>
              <a:prstGeom prst="rect">
                <a:avLst/>
              </a:prstGeom>
              <a:blipFill>
                <a:blip r:embed="rId5"/>
                <a:stretch>
                  <a:fillRect t="-5172" r="-1460"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869AF370-73C2-472A-946B-74DDF66FA646}"/>
                  </a:ext>
                </a:extLst>
              </p:cNvPr>
              <p:cNvSpPr/>
              <p:nvPr/>
            </p:nvSpPr>
            <p:spPr>
              <a:xfrm>
                <a:off x="2488783" y="4728480"/>
                <a:ext cx="2446887"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rPr>
                        <m:t>𝑧</m:t>
                      </m:r>
                      <m:r>
                        <a:rPr lang="cs-CZ" sz="1700" i="0">
                          <a:latin typeface="Cambria Math" panose="02040503050406030204" pitchFamily="18" charset="0"/>
                        </a:rPr>
                        <m:t>=</m:t>
                      </m:r>
                      <m:r>
                        <a:rPr lang="cs-CZ" sz="1700" i="1">
                          <a:latin typeface="Cambria Math" panose="02040503050406030204" pitchFamily="18" charset="0"/>
                        </a:rPr>
                        <m:t>𝑓</m:t>
                      </m:r>
                      <m:d>
                        <m:dPr>
                          <m:ctrlPr>
                            <a:rPr lang="cs-CZ" sz="1700" i="1">
                              <a:latin typeface="Cambria Math" panose="02040503050406030204" pitchFamily="18" charset="0"/>
                            </a:rPr>
                          </m:ctrlPr>
                        </m:dPr>
                        <m:e>
                          <m:r>
                            <a:rPr lang="cs-CZ" sz="1700" b="1" i="1">
                              <a:latin typeface="Cambria Math" panose="02040503050406030204" pitchFamily="18" charset="0"/>
                            </a:rPr>
                            <m:t>𝒚</m:t>
                          </m:r>
                          <m:r>
                            <a:rPr lang="cs-CZ" sz="1700" b="0" i="0">
                              <a:latin typeface="Cambria Math" panose="02040503050406030204" pitchFamily="18" charset="0"/>
                            </a:rPr>
                            <m:t> </m:t>
                          </m:r>
                        </m:e>
                      </m:d>
                      <m:r>
                        <a:rPr lang="cs-CZ" sz="1700" b="0" i="0">
                          <a:latin typeface="Cambria Math" panose="02040503050406030204" pitchFamily="18" charset="0"/>
                        </a:rPr>
                        <m:t>→</m:t>
                      </m:r>
                      <m:r>
                        <m:rPr>
                          <m:sty m:val="p"/>
                        </m:rPr>
                        <a:rPr lang="cs-CZ" sz="1700" b="0" i="1">
                          <a:latin typeface="Cambria Math" panose="02040503050406030204" pitchFamily="18" charset="0"/>
                        </a:rPr>
                        <m:t>min</m:t>
                      </m:r>
                      <m:r>
                        <a:rPr lang="cs-CZ" sz="1700" b="0" i="1" smtClean="0">
                          <a:latin typeface="Cambria Math" panose="02040503050406030204" pitchFamily="18" charset="0"/>
                        </a:rPr>
                        <m:t> (</m:t>
                      </m:r>
                      <m:r>
                        <m:rPr>
                          <m:nor/>
                        </m:rPr>
                        <a:rPr lang="cs-CZ" sz="1700" b="0" i="0" smtClean="0">
                          <a:latin typeface="Cambria Math" panose="02040503050406030204" pitchFamily="18" charset="0"/>
                        </a:rPr>
                        <m:t>max</m:t>
                      </m:r>
                      <m:r>
                        <a:rPr lang="cs-CZ" sz="1700" b="0" i="1" smtClean="0">
                          <a:latin typeface="Cambria Math" panose="02040503050406030204" pitchFamily="18" charset="0"/>
                        </a:rPr>
                        <m:t>),</m:t>
                      </m:r>
                    </m:oMath>
                  </m:oMathPara>
                </a14:m>
                <a:endParaRPr lang="cs-CZ" sz="1700" dirty="0"/>
              </a:p>
            </p:txBody>
          </p:sp>
        </mc:Choice>
        <mc:Fallback xmlns="">
          <p:sp>
            <p:nvSpPr>
              <p:cNvPr id="15" name="Obdélník 14">
                <a:extLst>
                  <a:ext uri="{FF2B5EF4-FFF2-40B4-BE49-F238E27FC236}">
                    <a16:creationId xmlns:a16="http://schemas.microsoft.com/office/drawing/2014/main" id="{869AF370-73C2-472A-946B-74DDF66FA646}"/>
                  </a:ext>
                </a:extLst>
              </p:cNvPr>
              <p:cNvSpPr>
                <a:spLocks noRot="1" noChangeAspect="1" noMove="1" noResize="1" noEditPoints="1" noAdjustHandles="1" noChangeArrowheads="1" noChangeShapeType="1" noTextEdit="1"/>
              </p:cNvSpPr>
              <p:nvPr/>
            </p:nvSpPr>
            <p:spPr>
              <a:xfrm>
                <a:off x="2488783" y="4728480"/>
                <a:ext cx="2446887" cy="353943"/>
              </a:xfrm>
              <a:prstGeom prst="rect">
                <a:avLst/>
              </a:prstGeom>
              <a:blipFill>
                <a:blip r:embed="rId6"/>
                <a:stretch>
                  <a:fillRect b="-120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EC6DB25E-444D-4EC9-B9BB-BA1577455383}"/>
                  </a:ext>
                </a:extLst>
              </p:cNvPr>
              <p:cNvSpPr/>
              <p:nvPr/>
            </p:nvSpPr>
            <p:spPr>
              <a:xfrm>
                <a:off x="2488783" y="5169678"/>
                <a:ext cx="1506245"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endChr m:val=""/>
                          <m:ctrlPr>
                            <a:rPr lang="cs-CZ" sz="1700" b="1" i="1">
                              <a:latin typeface="Cambria Math" panose="02040503050406030204" pitchFamily="18" charset="0"/>
                            </a:rPr>
                          </m:ctrlPr>
                        </m:dPr>
                        <m:e>
                          <m:r>
                            <a:rPr lang="cs-CZ" sz="1700" b="1" i="1">
                              <a:latin typeface="Cambria Math" panose="02040503050406030204" pitchFamily="18" charset="0"/>
                            </a:rPr>
                            <m:t>𝑰</m:t>
                          </m:r>
                          <m:r>
                            <a:rPr lang="cs-CZ" sz="1700" b="0" i="0">
                              <a:latin typeface="Cambria Math" panose="02040503050406030204" pitchFamily="18" charset="0"/>
                            </a:rPr>
                            <m:t>−</m:t>
                          </m:r>
                          <m:r>
                            <a:rPr lang="cs-CZ" sz="1700" b="1" i="1">
                              <a:latin typeface="Cambria Math" panose="02040503050406030204" pitchFamily="18" charset="0"/>
                            </a:rPr>
                            <m:t>𝑨</m:t>
                          </m:r>
                          <m:r>
                            <a:rPr lang="cs-CZ" sz="1700" b="0" i="0">
                              <a:latin typeface="Cambria Math" panose="02040503050406030204" pitchFamily="18" charset="0"/>
                            </a:rPr>
                            <m:t>)</m:t>
                          </m:r>
                          <m:r>
                            <a:rPr lang="cs-CZ" sz="1700" b="1" i="1">
                              <a:latin typeface="Cambria Math" panose="02040503050406030204" pitchFamily="18" charset="0"/>
                            </a:rPr>
                            <m:t>𝒚</m:t>
                          </m:r>
                          <m:r>
                            <a:rPr lang="cs-CZ" sz="1700" b="0" i="0">
                              <a:latin typeface="Cambria Math" panose="02040503050406030204" pitchFamily="18" charset="0"/>
                            </a:rPr>
                            <m:t>=</m:t>
                          </m:r>
                          <m:r>
                            <a:rPr lang="cs-CZ" sz="1700" b="1" i="1">
                              <a:latin typeface="Cambria Math" panose="02040503050406030204" pitchFamily="18" charset="0"/>
                            </a:rPr>
                            <m:t>𝒃</m:t>
                          </m:r>
                          <m:r>
                            <a:rPr lang="cs-CZ" sz="1700" b="0" i="0">
                              <a:latin typeface="Cambria Math" panose="02040503050406030204" pitchFamily="18" charset="0"/>
                            </a:rPr>
                            <m:t>,</m:t>
                          </m:r>
                        </m:e>
                      </m:d>
                    </m:oMath>
                  </m:oMathPara>
                </a14:m>
                <a:endParaRPr lang="cs-CZ" sz="1700" dirty="0"/>
              </a:p>
            </p:txBody>
          </p:sp>
        </mc:Choice>
        <mc:Fallback xmlns="">
          <p:sp>
            <p:nvSpPr>
              <p:cNvPr id="16" name="Obdélník 15">
                <a:extLst>
                  <a:ext uri="{FF2B5EF4-FFF2-40B4-BE49-F238E27FC236}">
                    <a16:creationId xmlns:a16="http://schemas.microsoft.com/office/drawing/2014/main" id="{EC6DB25E-444D-4EC9-B9BB-BA1577455383}"/>
                  </a:ext>
                </a:extLst>
              </p:cNvPr>
              <p:cNvSpPr>
                <a:spLocks noRot="1" noChangeAspect="1" noMove="1" noResize="1" noEditPoints="1" noAdjustHandles="1" noChangeArrowheads="1" noChangeShapeType="1" noTextEdit="1"/>
              </p:cNvSpPr>
              <p:nvPr/>
            </p:nvSpPr>
            <p:spPr>
              <a:xfrm>
                <a:off x="2488783" y="5169678"/>
                <a:ext cx="1506245" cy="353943"/>
              </a:xfrm>
              <a:prstGeom prst="rect">
                <a:avLst/>
              </a:prstGeom>
              <a:blipFill>
                <a:blip r:embed="rId7"/>
                <a:stretch>
                  <a:fillRect l="-18623" t="-117241" b="-18275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EAB89914-DCF7-448E-8822-86BD27CE3E8D}"/>
                  </a:ext>
                </a:extLst>
              </p:cNvPr>
              <p:cNvSpPr/>
              <p:nvPr/>
            </p:nvSpPr>
            <p:spPr>
              <a:xfrm>
                <a:off x="2548896" y="5581910"/>
                <a:ext cx="823495"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b="1" i="1">
                          <a:latin typeface="Cambria Math" panose="02040503050406030204" pitchFamily="18" charset="0"/>
                        </a:rPr>
                        <m:t>𝒚</m:t>
                      </m:r>
                      <m:r>
                        <a:rPr lang="cs-CZ" sz="1700" b="0" i="0">
                          <a:latin typeface="Cambria Math" panose="02040503050406030204" pitchFamily="18" charset="0"/>
                        </a:rPr>
                        <m:t>≥</m:t>
                      </m:r>
                      <m:r>
                        <a:rPr lang="cs-CZ" sz="1700" b="1" i="0">
                          <a:latin typeface="Cambria Math" panose="02040503050406030204" pitchFamily="18" charset="0"/>
                        </a:rPr>
                        <m:t>𝟎</m:t>
                      </m:r>
                      <m:r>
                        <a:rPr lang="cs-CZ" sz="1700" b="0" i="0">
                          <a:latin typeface="Cambria Math" panose="02040503050406030204" pitchFamily="18" charset="0"/>
                        </a:rPr>
                        <m:t>.</m:t>
                      </m:r>
                    </m:oMath>
                  </m:oMathPara>
                </a14:m>
                <a:endParaRPr lang="cs-CZ" sz="1700" dirty="0"/>
              </a:p>
            </p:txBody>
          </p:sp>
        </mc:Choice>
        <mc:Fallback xmlns="">
          <p:sp>
            <p:nvSpPr>
              <p:cNvPr id="17" name="Obdélník 16">
                <a:extLst>
                  <a:ext uri="{FF2B5EF4-FFF2-40B4-BE49-F238E27FC236}">
                    <a16:creationId xmlns:a16="http://schemas.microsoft.com/office/drawing/2014/main" id="{EAB89914-DCF7-448E-8822-86BD27CE3E8D}"/>
                  </a:ext>
                </a:extLst>
              </p:cNvPr>
              <p:cNvSpPr>
                <a:spLocks noRot="1" noChangeAspect="1" noMove="1" noResize="1" noEditPoints="1" noAdjustHandles="1" noChangeArrowheads="1" noChangeShapeType="1" noTextEdit="1"/>
              </p:cNvSpPr>
              <p:nvPr/>
            </p:nvSpPr>
            <p:spPr>
              <a:xfrm>
                <a:off x="2548896" y="5581910"/>
                <a:ext cx="823495" cy="353943"/>
              </a:xfrm>
              <a:prstGeom prst="rect">
                <a:avLst/>
              </a:prstGeom>
              <a:blipFill>
                <a:blip r:embed="rId8"/>
                <a:stretch>
                  <a:fillRect b="-3448"/>
                </a:stretch>
              </a:blipFill>
            </p:spPr>
            <p:txBody>
              <a:bodyPr/>
              <a:lstStyle/>
              <a:p>
                <a:r>
                  <a:rPr lang="cs-CZ">
                    <a:noFill/>
                  </a:rPr>
                  <a:t> </a:t>
                </a:r>
              </a:p>
            </p:txBody>
          </p:sp>
        </mc:Fallback>
      </mc:AlternateContent>
    </p:spTree>
    <p:extLst>
      <p:ext uri="{BB962C8B-B14F-4D97-AF65-F5344CB8AC3E}">
        <p14:creationId xmlns:p14="http://schemas.microsoft.com/office/powerpoint/2010/main" val="33481942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0648241"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Multi-level planning</a:t>
            </a:r>
          </a:p>
          <a:p>
            <a:pPr marL="896400" lvl="1" indent="-284400">
              <a:lnSpc>
                <a:spcPct val="110000"/>
              </a:lnSpc>
            </a:pPr>
            <a:r>
              <a:rPr lang="en-US" b="1" dirty="0">
                <a:ea typeface="Cambria Math" panose="02040503050406030204" pitchFamily="18" charset="0"/>
              </a:rPr>
              <a:t>Input-output analysis</a:t>
            </a:r>
          </a:p>
          <a:p>
            <a:pPr marL="1278000" lvl="1" indent="-284400">
              <a:lnSpc>
                <a:spcPct val="110000"/>
              </a:lnSpc>
            </a:pPr>
            <a:r>
              <a:rPr lang="en-US" dirty="0">
                <a:ea typeface="Cambria Math" panose="02040503050406030204" pitchFamily="18" charset="0"/>
              </a:rPr>
              <a:t>Example </a:t>
            </a:r>
          </a:p>
          <a:p>
            <a:pPr marL="1656000" lvl="1" indent="-284400">
              <a:lnSpc>
                <a:spcPct val="110000"/>
              </a:lnSpc>
            </a:pPr>
            <a:r>
              <a:rPr lang="en-US" dirty="0">
                <a:ea typeface="Cambria Math" panose="02040503050406030204" pitchFamily="18" charset="0"/>
              </a:rPr>
              <a:t>The company produces two final products V1 and V2 in 20 and 30 units. Two types of materials M1 and M2 and semi-finished product P are used. Product structure is expressed by </a:t>
            </a:r>
            <a:r>
              <a:rPr lang="en-US" dirty="0" err="1">
                <a:ea typeface="Cambria Math" panose="02040503050406030204" pitchFamily="18" charset="0"/>
              </a:rPr>
              <a:t>Gozinto</a:t>
            </a:r>
            <a:r>
              <a:rPr lang="en-US" dirty="0">
                <a:ea typeface="Cambria Math" panose="02040503050406030204" pitchFamily="18" charset="0"/>
              </a:rPr>
              <a:t> graph. Calculate all production input and output values:</a:t>
            </a:r>
          </a:p>
          <a:p>
            <a:pPr marL="2037600" lvl="1" indent="-342900">
              <a:lnSpc>
                <a:spcPct val="110000"/>
              </a:lnSpc>
              <a:buFont typeface="+mj-lt"/>
              <a:buAutoNum type="alphaLcParenR"/>
            </a:pPr>
            <a:r>
              <a:rPr lang="en-US" dirty="0">
                <a:ea typeface="Cambria Math" panose="02040503050406030204" pitchFamily="18" charset="0"/>
              </a:rPr>
              <a:t>Use the Leontief model.</a:t>
            </a:r>
          </a:p>
          <a:p>
            <a:pPr marL="2037600" lvl="1" indent="-342900">
              <a:lnSpc>
                <a:spcPct val="110000"/>
              </a:lnSpc>
              <a:buFont typeface="+mj-lt"/>
              <a:buAutoNum type="alphaLcParenR"/>
            </a:pPr>
            <a:r>
              <a:rPr lang="en-US" dirty="0">
                <a:ea typeface="Cambria Math" panose="02040503050406030204" pitchFamily="18" charset="0"/>
              </a:rPr>
              <a:t>Use the optimization model.</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6A24E95F-1C1F-495B-958B-AE5C15CAA007}"/>
              </a:ext>
            </a:extLst>
          </p:cNvPr>
          <p:cNvPicPr>
            <a:picLocks noChangeAspect="1"/>
          </p:cNvPicPr>
          <p:nvPr/>
        </p:nvPicPr>
        <p:blipFill>
          <a:blip r:embed="rId2"/>
          <a:stretch>
            <a:fillRect/>
          </a:stretch>
        </p:blipFill>
        <p:spPr>
          <a:xfrm>
            <a:off x="6096000" y="3526250"/>
            <a:ext cx="2144589" cy="1826535"/>
          </a:xfrm>
          <a:prstGeom prst="rect">
            <a:avLst/>
          </a:prstGeom>
        </p:spPr>
      </p:pic>
    </p:spTree>
    <p:extLst>
      <p:ext uri="{BB962C8B-B14F-4D97-AF65-F5344CB8AC3E}">
        <p14:creationId xmlns:p14="http://schemas.microsoft.com/office/powerpoint/2010/main" val="35650983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002913"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Multi-level planning</a:t>
            </a:r>
          </a:p>
          <a:p>
            <a:pPr marL="896400" lvl="1" indent="-284400">
              <a:lnSpc>
                <a:spcPct val="110000"/>
              </a:lnSpc>
            </a:pPr>
            <a:r>
              <a:rPr lang="en-US" b="1">
                <a:ea typeface="Cambria Math" panose="02040503050406030204" pitchFamily="18" charset="0"/>
              </a:rPr>
              <a:t>Input-output analysis</a:t>
            </a:r>
          </a:p>
          <a:p>
            <a:pPr marL="1278000" lvl="1" indent="-284400">
              <a:lnSpc>
                <a:spcPct val="110000"/>
              </a:lnSpc>
            </a:pPr>
            <a:r>
              <a:rPr lang="en-US">
                <a:ea typeface="Cambria Math" panose="02040503050406030204" pitchFamily="18" charset="0"/>
              </a:rPr>
              <a:t>Example – continued</a:t>
            </a:r>
          </a:p>
          <a:p>
            <a:pPr marL="1278000" lvl="1" indent="-284400">
              <a:lnSpc>
                <a:spcPct val="110000"/>
              </a:lnSpc>
            </a:pPr>
            <a:endParaRPr lang="en-US" sz="1700">
              <a:latin typeface="Cambria Math" panose="02040503050406030204" pitchFamily="18" charset="0"/>
              <a:ea typeface="Cambria Math" panose="02040503050406030204" pitchFamily="18" charset="0"/>
            </a:endParaRP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6A24E95F-1C1F-495B-958B-AE5C15CAA007}"/>
              </a:ext>
            </a:extLst>
          </p:cNvPr>
          <p:cNvPicPr>
            <a:picLocks noChangeAspect="1"/>
          </p:cNvPicPr>
          <p:nvPr/>
        </p:nvPicPr>
        <p:blipFill>
          <a:blip r:embed="rId2"/>
          <a:stretch>
            <a:fillRect/>
          </a:stretch>
        </p:blipFill>
        <p:spPr>
          <a:xfrm>
            <a:off x="1687063" y="2968254"/>
            <a:ext cx="2144589" cy="1826535"/>
          </a:xfrm>
          <a:prstGeom prst="rect">
            <a:avLst/>
          </a:prstGeom>
        </p:spPr>
      </p:pic>
      <p:pic>
        <p:nvPicPr>
          <p:cNvPr id="6" name="Obrázek 5">
            <a:extLst>
              <a:ext uri="{FF2B5EF4-FFF2-40B4-BE49-F238E27FC236}">
                <a16:creationId xmlns:a16="http://schemas.microsoft.com/office/drawing/2014/main" id="{D7C3FBAE-E767-41B1-9BFA-B4B954619E92}"/>
              </a:ext>
            </a:extLst>
          </p:cNvPr>
          <p:cNvPicPr>
            <a:picLocks noChangeAspect="1"/>
          </p:cNvPicPr>
          <p:nvPr/>
        </p:nvPicPr>
        <p:blipFill>
          <a:blip r:embed="rId3"/>
          <a:stretch>
            <a:fillRect/>
          </a:stretch>
        </p:blipFill>
        <p:spPr>
          <a:xfrm>
            <a:off x="4511837" y="2396982"/>
            <a:ext cx="4038341" cy="1867976"/>
          </a:xfrm>
          <a:prstGeom prst="rect">
            <a:avLst/>
          </a:prstGeom>
        </p:spPr>
      </p:pic>
      <p:pic>
        <p:nvPicPr>
          <p:cNvPr id="18" name="Obrázek 17">
            <a:extLst>
              <a:ext uri="{FF2B5EF4-FFF2-40B4-BE49-F238E27FC236}">
                <a16:creationId xmlns:a16="http://schemas.microsoft.com/office/drawing/2014/main" id="{C9D46E4D-299E-4594-9C31-BE5EE75627B8}"/>
              </a:ext>
            </a:extLst>
          </p:cNvPr>
          <p:cNvPicPr>
            <a:picLocks noChangeAspect="1"/>
          </p:cNvPicPr>
          <p:nvPr/>
        </p:nvPicPr>
        <p:blipFill>
          <a:blip r:embed="rId4"/>
          <a:stretch>
            <a:fillRect/>
          </a:stretch>
        </p:blipFill>
        <p:spPr>
          <a:xfrm>
            <a:off x="4363834" y="4402953"/>
            <a:ext cx="4126130" cy="1863099"/>
          </a:xfrm>
          <a:prstGeom prst="rect">
            <a:avLst/>
          </a:prstGeom>
        </p:spPr>
      </p:pic>
    </p:spTree>
    <p:extLst>
      <p:ext uri="{BB962C8B-B14F-4D97-AF65-F5344CB8AC3E}">
        <p14:creationId xmlns:p14="http://schemas.microsoft.com/office/powerpoint/2010/main" val="4035059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06136"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Multi-level planning</a:t>
            </a:r>
          </a:p>
          <a:p>
            <a:pPr marL="896400" lvl="1" indent="-284400">
              <a:lnSpc>
                <a:spcPct val="110000"/>
              </a:lnSpc>
            </a:pPr>
            <a:r>
              <a:rPr lang="en-US" b="1" dirty="0">
                <a:ea typeface="Cambria Math" panose="02040503050406030204" pitchFamily="18" charset="0"/>
              </a:rPr>
              <a:t>MRP</a:t>
            </a:r>
          </a:p>
          <a:p>
            <a:pPr marL="1278000" lvl="1" indent="-284400">
              <a:lnSpc>
                <a:spcPct val="110000"/>
              </a:lnSpc>
            </a:pPr>
            <a:r>
              <a:rPr lang="en-US" b="1" dirty="0">
                <a:ea typeface="Cambria Math" panose="02040503050406030204" pitchFamily="18" charset="0"/>
              </a:rPr>
              <a:t>MPS – Master Production Schedule</a:t>
            </a:r>
          </a:p>
          <a:p>
            <a:pPr marL="1656000" lvl="1" indent="-284400">
              <a:lnSpc>
                <a:spcPct val="110000"/>
              </a:lnSpc>
            </a:pPr>
            <a:r>
              <a:rPr lang="en-US" dirty="0">
                <a:ea typeface="Cambria Math" panose="02040503050406030204" pitchFamily="18" charset="0"/>
              </a:rPr>
              <a:t>Transformation of aggregated plan into detailed production plan.</a:t>
            </a:r>
          </a:p>
          <a:p>
            <a:pPr marL="1656000" lvl="1" indent="-284400">
              <a:lnSpc>
                <a:spcPct val="110000"/>
              </a:lnSpc>
            </a:pPr>
            <a:r>
              <a:rPr lang="en-US" dirty="0">
                <a:ea typeface="Cambria Math" panose="02040503050406030204" pitchFamily="18" charset="0"/>
              </a:rPr>
              <a:t>What will be produced, when and in what sizes (special products and capacity requirements during the considered time period are determined).</a:t>
            </a:r>
          </a:p>
          <a:p>
            <a:pPr marL="1278000" lvl="1" indent="-284400">
              <a:lnSpc>
                <a:spcPct val="110000"/>
              </a:lnSpc>
            </a:pPr>
            <a:r>
              <a:rPr lang="en-US" b="1" dirty="0">
                <a:ea typeface="Cambria Math" panose="02040503050406030204" pitchFamily="18" charset="0"/>
              </a:rPr>
              <a:t>BOM – Bill of Materials</a:t>
            </a:r>
            <a:endParaRPr lang="en-US" dirty="0">
              <a:ea typeface="Cambria Math" panose="02040503050406030204" pitchFamily="18" charset="0"/>
            </a:endParaRPr>
          </a:p>
          <a:p>
            <a:pPr marL="1656000" lvl="1" indent="-284400">
              <a:lnSpc>
                <a:spcPct val="110000"/>
              </a:lnSpc>
            </a:pPr>
            <a:r>
              <a:rPr lang="en-US" dirty="0">
                <a:ea typeface="Cambria Math" panose="02040503050406030204" pitchFamily="18" charset="0"/>
              </a:rPr>
              <a:t>List of all materials, components and semi-finished products. </a:t>
            </a:r>
          </a:p>
          <a:p>
            <a:pPr marL="1656000" lvl="1" indent="-284400">
              <a:lnSpc>
                <a:spcPct val="110000"/>
              </a:lnSpc>
            </a:pPr>
            <a:r>
              <a:rPr lang="en-US" dirty="0">
                <a:ea typeface="Cambria Math" panose="02040503050406030204" pitchFamily="18" charset="0"/>
              </a:rPr>
              <a:t>Assembly tree of product structure (</a:t>
            </a:r>
            <a:r>
              <a:rPr lang="en-US" dirty="0" err="1">
                <a:ea typeface="Cambria Math" panose="02040503050406030204" pitchFamily="18" charset="0"/>
              </a:rPr>
              <a:t>Gozinto</a:t>
            </a:r>
            <a:r>
              <a:rPr lang="en-US" dirty="0">
                <a:ea typeface="Cambria Math" panose="02040503050406030204" pitchFamily="18" charset="0"/>
              </a:rPr>
              <a:t> graph).</a:t>
            </a:r>
          </a:p>
          <a:p>
            <a:pPr marL="1656000" lvl="1" indent="-284400">
              <a:lnSpc>
                <a:spcPct val="110000"/>
              </a:lnSpc>
            </a:pPr>
            <a:r>
              <a:rPr lang="en-US" dirty="0">
                <a:ea typeface="Cambria Math" panose="02040503050406030204" pitchFamily="18" charset="0"/>
              </a:rPr>
              <a:t>Inventory levels (stock), delivery times (lead times), orders, safety stock levels.</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9247717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6"/>
            <a:ext cx="11149116"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Multi-level planning</a:t>
            </a:r>
          </a:p>
          <a:p>
            <a:pPr marL="896400" lvl="1" indent="-284400">
              <a:lnSpc>
                <a:spcPct val="110000"/>
              </a:lnSpc>
            </a:pPr>
            <a:r>
              <a:rPr lang="en-US" b="1" dirty="0">
                <a:ea typeface="Cambria Math" panose="02040503050406030204" pitchFamily="18" charset="0"/>
              </a:rPr>
              <a:t>MRP</a:t>
            </a:r>
          </a:p>
          <a:p>
            <a:pPr marL="1278000" lvl="1" indent="-284400">
              <a:lnSpc>
                <a:spcPct val="110000"/>
              </a:lnSpc>
            </a:pPr>
            <a:r>
              <a:rPr lang="en-US" dirty="0">
                <a:ea typeface="Cambria Math" panose="02040503050406030204" pitchFamily="18" charset="0"/>
              </a:rPr>
              <a:t>Example</a:t>
            </a:r>
          </a:p>
          <a:p>
            <a:pPr marL="1656000" lvl="1" indent="-284400">
              <a:lnSpc>
                <a:spcPct val="110000"/>
              </a:lnSpc>
            </a:pPr>
            <a:r>
              <a:rPr lang="en-US" dirty="0">
                <a:ea typeface="Cambria Math" panose="02040503050406030204" pitchFamily="18" charset="0"/>
              </a:rPr>
              <a:t>For 1 unit of product V, 1 unit of material M1, 2 units of material M2 and 4 units of material M3 are required. The delivery times (DT, in weeks) for each material type and for product V (production time) are shown in the figure (</a:t>
            </a:r>
            <a:r>
              <a:rPr lang="en-US" dirty="0" err="1">
                <a:ea typeface="Cambria Math" panose="02040503050406030204" pitchFamily="18" charset="0"/>
              </a:rPr>
              <a:t>Gozinto</a:t>
            </a:r>
            <a:r>
              <a:rPr lang="en-US" dirty="0">
                <a:ea typeface="Cambria Math" panose="02040503050406030204" pitchFamily="18" charset="0"/>
              </a:rPr>
              <a:t> graph). Product V can start production when all the material is available. The company has to deliver 80 units of product V in week 4 and 160 units of product V in week 7. The initial inventory level is 50 units of product V, 50 units of material M1, 40 units of material M2 and 140 units of material M3. </a:t>
            </a:r>
            <a:br>
              <a:rPr lang="en-US" dirty="0">
                <a:ea typeface="Cambria Math" panose="02040503050406030204" pitchFamily="18" charset="0"/>
              </a:rPr>
            </a:br>
            <a:r>
              <a:rPr lang="en-US" dirty="0">
                <a:ea typeface="Cambria Math" panose="02040503050406030204" pitchFamily="18" charset="0"/>
              </a:rPr>
              <a:t>The objective is to plan the material </a:t>
            </a:r>
            <a:br>
              <a:rPr lang="cs-CZ" dirty="0">
                <a:ea typeface="Cambria Math" panose="02040503050406030204" pitchFamily="18" charset="0"/>
              </a:rPr>
            </a:br>
            <a:r>
              <a:rPr lang="en-US" dirty="0">
                <a:ea typeface="Cambria Math" panose="02040503050406030204" pitchFamily="18" charset="0"/>
              </a:rPr>
              <a:t>requirements for the whole period </a:t>
            </a:r>
            <a:br>
              <a:rPr lang="cs-CZ" dirty="0">
                <a:ea typeface="Cambria Math" panose="02040503050406030204" pitchFamily="18" charset="0"/>
              </a:rPr>
            </a:br>
            <a:r>
              <a:rPr lang="en-US" dirty="0">
                <a:ea typeface="Cambria Math" panose="02040503050406030204" pitchFamily="18" charset="0"/>
              </a:rPr>
              <a:t>so that the demand for product V is met. </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69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7" name="Obrázek 6">
            <a:extLst>
              <a:ext uri="{FF2B5EF4-FFF2-40B4-BE49-F238E27FC236}">
                <a16:creationId xmlns:a16="http://schemas.microsoft.com/office/drawing/2014/main" id="{F0482989-2836-47DE-8A2C-48B46C62A986}"/>
              </a:ext>
            </a:extLst>
          </p:cNvPr>
          <p:cNvPicPr>
            <a:picLocks noChangeAspect="1"/>
          </p:cNvPicPr>
          <p:nvPr/>
        </p:nvPicPr>
        <p:blipFill>
          <a:blip r:embed="rId2"/>
          <a:stretch>
            <a:fillRect/>
          </a:stretch>
        </p:blipFill>
        <p:spPr>
          <a:xfrm>
            <a:off x="6096000" y="4138164"/>
            <a:ext cx="2581072" cy="2164370"/>
          </a:xfrm>
          <a:prstGeom prst="rect">
            <a:avLst/>
          </a:prstGeom>
        </p:spPr>
      </p:pic>
    </p:spTree>
    <p:extLst>
      <p:ext uri="{BB962C8B-B14F-4D97-AF65-F5344CB8AC3E}">
        <p14:creationId xmlns:p14="http://schemas.microsoft.com/office/powerpoint/2010/main" val="209362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Management concepts and types of production systems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8468" y="1647546"/>
            <a:ext cx="11317006" cy="3764209"/>
          </a:xfrm>
        </p:spPr>
        <p:txBody>
          <a:bodyPr>
            <a:noAutofit/>
          </a:bodyPr>
          <a:lstStyle/>
          <a:p>
            <a:pPr marL="285750" lvl="0" indent="-285750">
              <a:lnSpc>
                <a:spcPct val="110000"/>
              </a:lnSpc>
              <a:buFont typeface="Wingdings" panose="05000000000000000000" pitchFamily="2" charset="2"/>
              <a:buChar char="§"/>
            </a:pPr>
            <a:r>
              <a:rPr lang="en-US">
                <a:solidFill>
                  <a:srgbClr val="4BA82E"/>
                </a:solidFill>
              </a:rPr>
              <a:t>Basic managerial conceptions</a:t>
            </a:r>
          </a:p>
          <a:p>
            <a:pPr marL="896400" lvl="1" indent="-284400">
              <a:lnSpc>
                <a:spcPct val="110000"/>
              </a:lnSpc>
            </a:pPr>
            <a:r>
              <a:rPr lang="en-US" sz="1600" b="1"/>
              <a:t>JIT (Just-in-Time) </a:t>
            </a:r>
            <a:r>
              <a:rPr lang="en-US" sz="1600"/>
              <a:t>– the required quantity at the required time.</a:t>
            </a:r>
          </a:p>
          <a:p>
            <a:pPr marL="896400" lvl="1" indent="-284400">
              <a:lnSpc>
                <a:spcPct val="110000"/>
              </a:lnSpc>
            </a:pPr>
            <a:r>
              <a:rPr lang="en-US" sz="1600" b="1"/>
              <a:t>Lean Production System</a:t>
            </a:r>
            <a:r>
              <a:rPr lang="en-US" sz="1600"/>
              <a:t> – elimination of useless processes, quality improvement.</a:t>
            </a:r>
          </a:p>
          <a:p>
            <a:pPr marL="896400" lvl="1" indent="-284400">
              <a:lnSpc>
                <a:spcPct val="110000"/>
              </a:lnSpc>
            </a:pPr>
            <a:r>
              <a:rPr lang="en-US" sz="1600" b="1"/>
              <a:t>TOC (Theory of Constraints)</a:t>
            </a:r>
            <a:r>
              <a:rPr lang="en-US" sz="1600"/>
              <a:t> – elimination of bottlenecks, optimising throughput.</a:t>
            </a:r>
          </a:p>
          <a:p>
            <a:pPr marL="896400" lvl="1" indent="-284400">
              <a:lnSpc>
                <a:spcPct val="110000"/>
              </a:lnSpc>
            </a:pPr>
            <a:r>
              <a:rPr lang="en-US" sz="1600" b="1"/>
              <a:t>TQM (Total Quality Management)</a:t>
            </a:r>
            <a:r>
              <a:rPr lang="en-US" sz="1600"/>
              <a:t> – comprehensive quality management, benchmarking.</a:t>
            </a:r>
          </a:p>
          <a:p>
            <a:pPr marL="896400" lvl="1" indent="-284400">
              <a:lnSpc>
                <a:spcPct val="110000"/>
              </a:lnSpc>
            </a:pPr>
            <a:r>
              <a:rPr lang="en-US" sz="1600" b="1"/>
              <a:t>QRM (Quick Response Manufacturing)</a:t>
            </a:r>
            <a:r>
              <a:rPr lang="en-US" sz="1600"/>
              <a:t> – speeding up processes, shortening delivery times.</a:t>
            </a:r>
          </a:p>
          <a:p>
            <a:pPr marL="896400" lvl="1" indent="-284400">
              <a:lnSpc>
                <a:spcPct val="110000"/>
              </a:lnSpc>
            </a:pPr>
            <a:r>
              <a:rPr lang="en-US" sz="1600" b="1"/>
              <a:t>TEI (Total Employee Involvement)</a:t>
            </a:r>
            <a:r>
              <a:rPr lang="en-US" sz="1600"/>
              <a:t> – employee involvement in quality improvement.</a:t>
            </a:r>
          </a:p>
          <a:p>
            <a:pPr marL="896400" lvl="1" indent="-284400">
              <a:lnSpc>
                <a:spcPct val="110000"/>
              </a:lnSpc>
            </a:pPr>
            <a:r>
              <a:rPr lang="en-US" sz="1600" b="1"/>
              <a:t>BPR (Business Process Reingeneering) </a:t>
            </a:r>
            <a:r>
              <a:rPr lang="en-US" sz="1600"/>
              <a:t>– </a:t>
            </a:r>
            <a:r>
              <a:rPr lang="en-US"/>
              <a:t>c</a:t>
            </a:r>
            <a:r>
              <a:rPr lang="en-US" sz="1600"/>
              <a:t>hanging business processes to improve the competitiveness of the company.</a:t>
            </a:r>
          </a:p>
          <a:p>
            <a:pPr marL="896400" lvl="1" indent="-284400">
              <a:lnSpc>
                <a:spcPct val="110000"/>
              </a:lnSpc>
            </a:pPr>
            <a:r>
              <a:rPr lang="en-US" sz="1600" b="1"/>
              <a:t>Agile Manufacturing</a:t>
            </a:r>
            <a:r>
              <a:rPr lang="en-US" sz="1600"/>
              <a:t> – the aim is to respond quickly to customer needs.</a:t>
            </a:r>
          </a:p>
          <a:p>
            <a:pPr marL="896400" lvl="1" indent="-284400">
              <a:lnSpc>
                <a:spcPct val="110000"/>
              </a:lnSpc>
            </a:pPr>
            <a:r>
              <a:rPr lang="en-US" sz="1600" b="1"/>
              <a:t>SCM (Supply Chain Management)</a:t>
            </a:r>
            <a:r>
              <a:rPr lang="en-US" sz="1600"/>
              <a:t> – optimising supply chains.</a:t>
            </a:r>
          </a:p>
        </p:txBody>
      </p:sp>
    </p:spTree>
    <p:extLst>
      <p:ext uri="{BB962C8B-B14F-4D97-AF65-F5344CB8AC3E}">
        <p14:creationId xmlns:p14="http://schemas.microsoft.com/office/powerpoint/2010/main" val="26197112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4499" y="1647547"/>
            <a:ext cx="10790274" cy="113798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Multi-level planning</a:t>
            </a:r>
          </a:p>
          <a:p>
            <a:pPr marL="896400" lvl="1" indent="-284400">
              <a:lnSpc>
                <a:spcPct val="110000"/>
              </a:lnSpc>
            </a:pPr>
            <a:r>
              <a:rPr lang="en-US" b="1">
                <a:ea typeface="Cambria Math" panose="02040503050406030204" pitchFamily="18" charset="0"/>
              </a:rPr>
              <a:t>MRP</a:t>
            </a:r>
          </a:p>
          <a:p>
            <a:pPr marL="1278000" lvl="1" indent="-284400">
              <a:lnSpc>
                <a:spcPct val="110000"/>
              </a:lnSpc>
            </a:pPr>
            <a:r>
              <a:rPr lang="en-US">
                <a:ea typeface="Cambria Math" panose="02040503050406030204" pitchFamily="18" charset="0"/>
              </a:rPr>
              <a:t>Example – continued</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8298" y="1066638"/>
            <a:ext cx="9242159" cy="369332"/>
          </a:xfrm>
        </p:spPr>
        <p:txBody>
          <a:bodyPr/>
          <a:lstStyle/>
          <a:p>
            <a:r>
              <a:rPr lang="en-US"/>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18" name="Obrázek 17">
            <a:extLst>
              <a:ext uri="{FF2B5EF4-FFF2-40B4-BE49-F238E27FC236}">
                <a16:creationId xmlns:a16="http://schemas.microsoft.com/office/drawing/2014/main" id="{9619D856-A2BD-4247-B91D-9E8BEB83B95F}"/>
              </a:ext>
            </a:extLst>
          </p:cNvPr>
          <p:cNvPicPr>
            <a:picLocks noChangeAspect="1"/>
          </p:cNvPicPr>
          <p:nvPr/>
        </p:nvPicPr>
        <p:blipFill>
          <a:blip r:embed="rId2"/>
          <a:stretch>
            <a:fillRect/>
          </a:stretch>
        </p:blipFill>
        <p:spPr>
          <a:xfrm>
            <a:off x="2289891" y="2785534"/>
            <a:ext cx="6658904" cy="2000529"/>
          </a:xfrm>
          <a:prstGeom prst="rect">
            <a:avLst/>
          </a:prstGeom>
        </p:spPr>
      </p:pic>
    </p:spTree>
    <p:extLst>
      <p:ext uri="{BB962C8B-B14F-4D97-AF65-F5344CB8AC3E}">
        <p14:creationId xmlns:p14="http://schemas.microsoft.com/office/powerpoint/2010/main" val="19915060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408EE00F-071B-4923-A952-85523151D44D}"/>
              </a:ext>
            </a:extLst>
          </p:cNvPr>
          <p:cNvPicPr>
            <a:picLocks noChangeAspect="1"/>
          </p:cNvPicPr>
          <p:nvPr/>
        </p:nvPicPr>
        <p:blipFill>
          <a:blip r:embed="rId2"/>
          <a:stretch>
            <a:fillRect/>
          </a:stretch>
        </p:blipFill>
        <p:spPr>
          <a:xfrm>
            <a:off x="3641502" y="2113208"/>
            <a:ext cx="7068536" cy="4229690"/>
          </a:xfrm>
          <a:prstGeom prst="rect">
            <a:avLst/>
          </a:prstGeom>
        </p:spPr>
      </p:pic>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4499" y="1647546"/>
            <a:ext cx="10790274" cy="113798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Multi-level planning</a:t>
            </a:r>
          </a:p>
          <a:p>
            <a:pPr marL="896400" lvl="1" indent="-284400">
              <a:lnSpc>
                <a:spcPct val="110000"/>
              </a:lnSpc>
            </a:pPr>
            <a:r>
              <a:rPr lang="en-US" b="1" dirty="0">
                <a:ea typeface="Cambria Math" panose="02040503050406030204" pitchFamily="18" charset="0"/>
              </a:rPr>
              <a:t>MRP</a:t>
            </a:r>
          </a:p>
          <a:p>
            <a:pPr marL="1278000" lvl="1" indent="-284400">
              <a:lnSpc>
                <a:spcPct val="110000"/>
              </a:lnSpc>
            </a:pPr>
            <a:r>
              <a:rPr lang="en-US" dirty="0">
                <a:ea typeface="Cambria Math" panose="02040503050406030204" pitchFamily="18" charset="0"/>
              </a:rPr>
              <a:t>Example – continued</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8298" y="1066638"/>
            <a:ext cx="9242159" cy="369332"/>
          </a:xfrm>
        </p:spPr>
        <p:txBody>
          <a:bodyPr/>
          <a:lstStyle/>
          <a:p>
            <a:r>
              <a:rPr lang="en-US" dirty="0"/>
              <a:t>Production planning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4735031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06136"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Basic terms</a:t>
                </a:r>
              </a:p>
              <a:p>
                <a:pPr marL="896400" lvl="1" indent="-284400">
                  <a:lnSpc>
                    <a:spcPct val="110000"/>
                  </a:lnSpc>
                  <a:spcBef>
                    <a:spcPts val="300"/>
                  </a:spcBef>
                </a:pPr>
                <a:r>
                  <a:rPr lang="en-US" dirty="0">
                    <a:ea typeface="Cambria Math" panose="02040503050406030204" pitchFamily="18" charset="0"/>
                  </a:rPr>
                  <a:t>Elements</a:t>
                </a:r>
              </a:p>
              <a:p>
                <a:pPr marL="1278000" lvl="1" indent="-284400">
                  <a:lnSpc>
                    <a:spcPct val="110000"/>
                  </a:lnSpc>
                </a:pPr>
                <a:r>
                  <a:rPr lang="en-US" dirty="0">
                    <a:ea typeface="Cambria Math" panose="02040503050406030204" pitchFamily="18" charset="0"/>
                  </a:rPr>
                  <a:t>machines (processors):</a:t>
                </a:r>
                <a:r>
                  <a:rPr lang="en-US" sz="17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700" i="1" smtClean="0">
                            <a:latin typeface="Cambria Math" panose="02040503050406030204" pitchFamily="18" charset="0"/>
                            <a:ea typeface="Times New Roman" panose="02020603050405020304" pitchFamily="18" charset="0"/>
                          </a:rPr>
                        </m:ctrlPr>
                      </m:sSubPr>
                      <m:e>
                        <m:r>
                          <a:rPr lang="en-US" sz="1700" i="1" smtClean="0">
                            <a:effectLst/>
                            <a:latin typeface="Cambria Math" panose="02040503050406030204" pitchFamily="18" charset="0"/>
                            <a:ea typeface="Times New Roman" panose="02020603050405020304" pitchFamily="18" charset="0"/>
                          </a:rPr>
                          <m:t>𝑃</m:t>
                        </m:r>
                      </m:e>
                      <m:sub>
                        <m:r>
                          <a:rPr lang="en-US" sz="1700" i="1" smtClean="0">
                            <a:effectLst/>
                            <a:latin typeface="Cambria Math" panose="02040503050406030204" pitchFamily="18" charset="0"/>
                            <a:ea typeface="Times New Roman" panose="02020603050405020304" pitchFamily="18" charset="0"/>
                          </a:rPr>
                          <m:t>1</m:t>
                        </m:r>
                      </m:sub>
                    </m:sSub>
                    <m:r>
                      <a:rPr lang="en-US" sz="1700" i="1" smtClean="0">
                        <a:effectLst/>
                        <a:latin typeface="Cambria Math" panose="02040503050406030204" pitchFamily="18" charset="0"/>
                        <a:ea typeface="Times New Roman" panose="02020603050405020304" pitchFamily="18" charset="0"/>
                      </a:rPr>
                      <m:t>, </m:t>
                    </m:r>
                    <m:sSub>
                      <m:sSubPr>
                        <m:ctrlPr>
                          <a:rPr lang="en-US" sz="1700" i="1" smtClean="0">
                            <a:effectLst/>
                            <a:latin typeface="Cambria Math" panose="02040503050406030204" pitchFamily="18" charset="0"/>
                            <a:ea typeface="Times New Roman" panose="02020603050405020304" pitchFamily="18" charset="0"/>
                          </a:rPr>
                        </m:ctrlPr>
                      </m:sSubPr>
                      <m:e>
                        <m:r>
                          <a:rPr lang="en-US" sz="1700" i="1" smtClean="0">
                            <a:effectLst/>
                            <a:latin typeface="Cambria Math" panose="02040503050406030204" pitchFamily="18" charset="0"/>
                            <a:ea typeface="Times New Roman" panose="02020603050405020304" pitchFamily="18" charset="0"/>
                          </a:rPr>
                          <m:t>𝑃</m:t>
                        </m:r>
                      </m:e>
                      <m:sub>
                        <m:r>
                          <a:rPr lang="en-US" sz="1700" i="1" smtClean="0">
                            <a:effectLst/>
                            <a:latin typeface="Cambria Math" panose="02040503050406030204" pitchFamily="18" charset="0"/>
                            <a:ea typeface="Times New Roman" panose="02020603050405020304" pitchFamily="18" charset="0"/>
                          </a:rPr>
                          <m:t>2</m:t>
                        </m:r>
                      </m:sub>
                    </m:sSub>
                    <m:r>
                      <a:rPr lang="en-US" sz="1700" i="1" smtClean="0">
                        <a:effectLst/>
                        <a:latin typeface="Cambria Math" panose="02040503050406030204" pitchFamily="18" charset="0"/>
                        <a:ea typeface="Times New Roman" panose="02020603050405020304" pitchFamily="18" charset="0"/>
                      </a:rPr>
                      <m:t>,…,</m:t>
                    </m:r>
                    <m:sSub>
                      <m:sSubPr>
                        <m:ctrlPr>
                          <a:rPr lang="en-US" sz="1700" i="1" smtClean="0">
                            <a:effectLst/>
                            <a:latin typeface="Cambria Math" panose="02040503050406030204" pitchFamily="18" charset="0"/>
                            <a:ea typeface="Times New Roman" panose="02020603050405020304" pitchFamily="18" charset="0"/>
                          </a:rPr>
                        </m:ctrlPr>
                      </m:sSubPr>
                      <m:e>
                        <m:r>
                          <a:rPr lang="en-US" sz="1700" i="1" smtClean="0">
                            <a:effectLst/>
                            <a:latin typeface="Cambria Math" panose="02040503050406030204" pitchFamily="18" charset="0"/>
                            <a:ea typeface="Times New Roman" panose="02020603050405020304" pitchFamily="18" charset="0"/>
                          </a:rPr>
                          <m:t>𝑃</m:t>
                        </m:r>
                      </m:e>
                      <m:sub>
                        <m:r>
                          <a:rPr lang="en-US" sz="1700" i="1" smtClean="0">
                            <a:effectLst/>
                            <a:latin typeface="Cambria Math" panose="02040503050406030204" pitchFamily="18" charset="0"/>
                            <a:ea typeface="Times New Roman" panose="02020603050405020304" pitchFamily="18" charset="0"/>
                          </a:rPr>
                          <m:t>𝑚</m:t>
                        </m:r>
                      </m:sub>
                    </m:sSub>
                    <m:r>
                      <a:rPr lang="en-US" sz="1700" i="1" smtClean="0">
                        <a:effectLst/>
                        <a:latin typeface="Cambria Math" panose="02040503050406030204" pitchFamily="18" charset="0"/>
                        <a:ea typeface="Times New Roman" panose="02020603050405020304" pitchFamily="18" charset="0"/>
                      </a:rPr>
                      <m:t> </m:t>
                    </m:r>
                  </m:oMath>
                </a14:m>
                <a:r>
                  <a:rPr lang="en-US" dirty="0">
                    <a:ea typeface="Cambria Math" panose="02040503050406030204" pitchFamily="18" charset="0"/>
                  </a:rPr>
                  <a:t>or</a:t>
                </a:r>
                <a:r>
                  <a:rPr lang="en-US" sz="1700" dirty="0">
                    <a:latin typeface="Cambria Math" panose="02040503050406030204" pitchFamily="18" charset="0"/>
                    <a:ea typeface="Cambria Math" panose="02040503050406030204" pitchFamily="18" charset="0"/>
                  </a:rPr>
                  <a:t> </a:t>
                </a:r>
                <a14:m>
                  <m:oMath xmlns:m="http://schemas.openxmlformats.org/officeDocument/2006/math">
                    <m:r>
                      <a:rPr lang="en-US" sz="1700" i="1" smtClean="0">
                        <a:latin typeface="Cambria Math" panose="02040503050406030204" pitchFamily="18" charset="0"/>
                        <a:ea typeface="Times New Roman" panose="02020603050405020304" pitchFamily="18" charset="0"/>
                      </a:rPr>
                      <m:t>1,2,…,</m:t>
                    </m:r>
                    <m:r>
                      <a:rPr lang="en-US" sz="1700" i="1" smtClean="0">
                        <a:latin typeface="Cambria Math" panose="02040503050406030204" pitchFamily="18" charset="0"/>
                        <a:ea typeface="Times New Roman" panose="02020603050405020304" pitchFamily="18" charset="0"/>
                      </a:rPr>
                      <m:t>𝑚</m:t>
                    </m:r>
                    <m:r>
                      <a:rPr lang="en-US" sz="1700" b="0" i="1" smtClean="0">
                        <a:latin typeface="Cambria Math" panose="02040503050406030204" pitchFamily="18" charset="0"/>
                        <a:ea typeface="Times New Roman" panose="02020603050405020304" pitchFamily="18" charset="0"/>
                      </a:rPr>
                      <m:t>,</m:t>
                    </m:r>
                  </m:oMath>
                </a14:m>
                <a:endParaRPr lang="en-US" sz="1700" b="0" dirty="0">
                  <a:latin typeface="Cambria Math" panose="02040503050406030204" pitchFamily="18" charset="0"/>
                  <a:ea typeface="Times New Roman" panose="02020603050405020304" pitchFamily="18" charset="0"/>
                </a:endParaRPr>
              </a:p>
              <a:p>
                <a:pPr marL="1278000" lvl="1" indent="-284400">
                  <a:lnSpc>
                    <a:spcPct val="110000"/>
                  </a:lnSpc>
                </a:pPr>
                <a:r>
                  <a:rPr lang="en-US" dirty="0">
                    <a:ea typeface="Cambria Math" panose="02040503050406030204" pitchFamily="18" charset="0"/>
                  </a:rPr>
                  <a:t>jobs: </a:t>
                </a:r>
                <a14:m>
                  <m:oMath xmlns:m="http://schemas.openxmlformats.org/officeDocument/2006/math">
                    <m:sSub>
                      <m:sSubPr>
                        <m:ctrlPr>
                          <a:rPr lang="en-US" sz="1700" i="1" smtClean="0">
                            <a:latin typeface="Cambria Math" panose="02040503050406030204" pitchFamily="18" charset="0"/>
                            <a:ea typeface="Times New Roman" panose="02020603050405020304" pitchFamily="18" charset="0"/>
                          </a:rPr>
                        </m:ctrlPr>
                      </m:sSubPr>
                      <m:e>
                        <m:r>
                          <a:rPr lang="en-US" sz="1700" i="1" smtClean="0">
                            <a:effectLst/>
                            <a:latin typeface="Cambria Math" panose="02040503050406030204" pitchFamily="18" charset="0"/>
                            <a:ea typeface="Times New Roman" panose="02020603050405020304" pitchFamily="18" charset="0"/>
                          </a:rPr>
                          <m:t>𝐷</m:t>
                        </m:r>
                      </m:e>
                      <m:sub>
                        <m:r>
                          <a:rPr lang="en-US" sz="1700" i="1" smtClean="0">
                            <a:effectLst/>
                            <a:latin typeface="Cambria Math" panose="02040503050406030204" pitchFamily="18" charset="0"/>
                            <a:ea typeface="Times New Roman" panose="02020603050405020304" pitchFamily="18" charset="0"/>
                          </a:rPr>
                          <m:t>1</m:t>
                        </m:r>
                      </m:sub>
                    </m:sSub>
                    <m:r>
                      <a:rPr lang="en-US" sz="1700" i="1" smtClean="0">
                        <a:effectLst/>
                        <a:latin typeface="Cambria Math" panose="02040503050406030204" pitchFamily="18" charset="0"/>
                        <a:ea typeface="Times New Roman" panose="02020603050405020304" pitchFamily="18" charset="0"/>
                      </a:rPr>
                      <m:t>, </m:t>
                    </m:r>
                    <m:sSub>
                      <m:sSubPr>
                        <m:ctrlPr>
                          <a:rPr lang="en-US" sz="1700" i="1" smtClean="0">
                            <a:effectLst/>
                            <a:latin typeface="Cambria Math" panose="02040503050406030204" pitchFamily="18" charset="0"/>
                            <a:ea typeface="Times New Roman" panose="02020603050405020304" pitchFamily="18" charset="0"/>
                          </a:rPr>
                        </m:ctrlPr>
                      </m:sSubPr>
                      <m:e>
                        <m:r>
                          <a:rPr lang="en-US" sz="1700" i="1" smtClean="0">
                            <a:effectLst/>
                            <a:latin typeface="Cambria Math" panose="02040503050406030204" pitchFamily="18" charset="0"/>
                            <a:ea typeface="Times New Roman" panose="02020603050405020304" pitchFamily="18" charset="0"/>
                          </a:rPr>
                          <m:t>𝐷</m:t>
                        </m:r>
                      </m:e>
                      <m:sub>
                        <m:r>
                          <a:rPr lang="en-US" sz="1700" i="1" smtClean="0">
                            <a:effectLst/>
                            <a:latin typeface="Cambria Math" panose="02040503050406030204" pitchFamily="18" charset="0"/>
                            <a:ea typeface="Times New Roman" panose="02020603050405020304" pitchFamily="18" charset="0"/>
                          </a:rPr>
                          <m:t>2</m:t>
                        </m:r>
                      </m:sub>
                    </m:sSub>
                    <m:r>
                      <a:rPr lang="en-US" sz="1700" i="1" smtClean="0">
                        <a:effectLst/>
                        <a:latin typeface="Cambria Math" panose="02040503050406030204" pitchFamily="18" charset="0"/>
                        <a:ea typeface="Times New Roman" panose="02020603050405020304" pitchFamily="18" charset="0"/>
                      </a:rPr>
                      <m:t>,…,</m:t>
                    </m:r>
                    <m:sSub>
                      <m:sSubPr>
                        <m:ctrlPr>
                          <a:rPr lang="en-US" sz="1700" i="1" smtClean="0">
                            <a:effectLst/>
                            <a:latin typeface="Cambria Math" panose="02040503050406030204" pitchFamily="18" charset="0"/>
                            <a:ea typeface="Times New Roman" panose="02020603050405020304" pitchFamily="18" charset="0"/>
                          </a:rPr>
                        </m:ctrlPr>
                      </m:sSubPr>
                      <m:e>
                        <m:r>
                          <a:rPr lang="en-US" sz="1700" i="1" smtClean="0">
                            <a:effectLst/>
                            <a:latin typeface="Cambria Math" panose="02040503050406030204" pitchFamily="18" charset="0"/>
                            <a:ea typeface="Times New Roman" panose="02020603050405020304" pitchFamily="18" charset="0"/>
                          </a:rPr>
                          <m:t>𝐷</m:t>
                        </m:r>
                      </m:e>
                      <m:sub>
                        <m:r>
                          <a:rPr lang="en-US" sz="1700" i="1" smtClean="0">
                            <a:effectLst/>
                            <a:latin typeface="Cambria Math" panose="02040503050406030204" pitchFamily="18" charset="0"/>
                            <a:ea typeface="Times New Roman" panose="02020603050405020304" pitchFamily="18" charset="0"/>
                          </a:rPr>
                          <m:t>𝑛</m:t>
                        </m:r>
                      </m:sub>
                    </m:sSub>
                    <m:r>
                      <a:rPr lang="en-US" sz="1700" i="1" smtClean="0">
                        <a:effectLst/>
                        <a:latin typeface="Cambria Math" panose="02040503050406030204" pitchFamily="18" charset="0"/>
                        <a:ea typeface="Times New Roman" panose="02020603050405020304" pitchFamily="18" charset="0"/>
                      </a:rPr>
                      <m:t> </m:t>
                    </m:r>
                    <m:r>
                      <a:rPr lang="en-US" sz="1800" i="1" smtClean="0">
                        <a:latin typeface="Cambria Math" panose="02040503050406030204" pitchFamily="18" charset="0"/>
                        <a:ea typeface="Times New Roman" panose="02020603050405020304" pitchFamily="18" charset="0"/>
                      </a:rPr>
                      <m:t> </m:t>
                    </m:r>
                  </m:oMath>
                </a14:m>
                <a:r>
                  <a:rPr lang="en-US" dirty="0">
                    <a:ea typeface="Cambria Math" panose="02040503050406030204" pitchFamily="18" charset="0"/>
                  </a:rPr>
                  <a:t>or</a:t>
                </a:r>
                <a:r>
                  <a:rPr lang="en-US" sz="1800" dirty="0">
                    <a:latin typeface="Cambria Math" panose="02040503050406030204" pitchFamily="18" charset="0"/>
                    <a:ea typeface="Cambria Math" panose="02040503050406030204" pitchFamily="18" charset="0"/>
                  </a:rPr>
                  <a:t> </a:t>
                </a:r>
                <a:r>
                  <a:rPr lang="en-US" sz="18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rPr>
                      <m:t>1,2,…,</m:t>
                    </m:r>
                    <m:r>
                      <a:rPr lang="en-US" sz="1800" i="1" smtClean="0">
                        <a:effectLst/>
                        <a:latin typeface="Cambria Math" panose="02040503050406030204" pitchFamily="18" charset="0"/>
                        <a:ea typeface="Times New Roman" panose="02020603050405020304" pitchFamily="18" charset="0"/>
                      </a:rPr>
                      <m:t>𝑛</m:t>
                    </m:r>
                    <m:r>
                      <a:rPr lang="en-US" sz="1800" b="0" i="1" smtClean="0">
                        <a:effectLst/>
                        <a:latin typeface="Cambria Math" panose="02040503050406030204" pitchFamily="18" charset="0"/>
                        <a:ea typeface="Times New Roman" panose="02020603050405020304" pitchFamily="18" charset="0"/>
                      </a:rPr>
                      <m:t>,</m:t>
                    </m:r>
                  </m:oMath>
                </a14:m>
                <a:endParaRPr lang="en-US" sz="1800" dirty="0">
                  <a:effectLst/>
                  <a:latin typeface="Times New Roman" panose="02020603050405020304" pitchFamily="18" charset="0"/>
                  <a:ea typeface="Times New Roman" panose="02020603050405020304" pitchFamily="18" charset="0"/>
                </a:endParaRPr>
              </a:p>
              <a:p>
                <a:pPr marL="896400" lvl="1" indent="-284400">
                  <a:lnSpc>
                    <a:spcPct val="110000"/>
                  </a:lnSpc>
                  <a:spcBef>
                    <a:spcPts val="300"/>
                  </a:spcBef>
                </a:pPr>
                <a:r>
                  <a:rPr lang="en-US" dirty="0">
                    <a:ea typeface="Cambria Math" panose="02040503050406030204" pitchFamily="18" charset="0"/>
                  </a:rPr>
                  <a:t>Model classification</a:t>
                </a:r>
              </a:p>
              <a:p>
                <a:pPr marL="1278000" lvl="1" indent="-284400">
                  <a:lnSpc>
                    <a:spcPct val="110000"/>
                  </a:lnSpc>
                  <a:spcBef>
                    <a:spcPts val="300"/>
                  </a:spcBef>
                </a:pPr>
                <a:r>
                  <a:rPr lang="cs-CZ" dirty="0">
                    <a:ea typeface="Cambria Math" panose="02040503050406030204" pitchFamily="18" charset="0"/>
                  </a:rPr>
                  <a:t>N</a:t>
                </a:r>
                <a:r>
                  <a:rPr lang="en-US" dirty="0">
                    <a:ea typeface="Cambria Math" panose="02040503050406030204" pitchFamily="18" charset="0"/>
                  </a:rPr>
                  <a:t>umber of machines</a:t>
                </a:r>
              </a:p>
              <a:p>
                <a:pPr marL="1656000" lvl="1" indent="-284400">
                  <a:lnSpc>
                    <a:spcPct val="110000"/>
                  </a:lnSpc>
                </a:pPr>
                <a:r>
                  <a:rPr lang="en-US" dirty="0">
                    <a:ea typeface="Cambria Math" panose="02040503050406030204" pitchFamily="18" charset="0"/>
                  </a:rPr>
                  <a:t>single machine models,</a:t>
                </a:r>
              </a:p>
              <a:p>
                <a:pPr marL="1656000" lvl="1" indent="-284400">
                  <a:lnSpc>
                    <a:spcPct val="110000"/>
                  </a:lnSpc>
                </a:pPr>
                <a:r>
                  <a:rPr lang="en-US" dirty="0">
                    <a:ea typeface="Cambria Math" panose="02040503050406030204" pitchFamily="18" charset="0"/>
                  </a:rPr>
                  <a:t>multiple machine models, machines are arranged in parallel or in series.</a:t>
                </a:r>
              </a:p>
              <a:p>
                <a:pPr marL="1278000" lvl="1" indent="-284400">
                  <a:lnSpc>
                    <a:spcPct val="110000"/>
                  </a:lnSpc>
                  <a:spcBef>
                    <a:spcPts val="300"/>
                  </a:spcBef>
                </a:pPr>
                <a:r>
                  <a:rPr lang="en-US" dirty="0">
                    <a:ea typeface="Cambria Math" panose="02040503050406030204" pitchFamily="18" charset="0"/>
                  </a:rPr>
                  <a:t>Random consideration:</a:t>
                </a:r>
              </a:p>
              <a:p>
                <a:pPr marL="1656000" lvl="1" indent="-284400">
                  <a:lnSpc>
                    <a:spcPct val="110000"/>
                  </a:lnSpc>
                </a:pPr>
                <a:r>
                  <a:rPr lang="en-US" dirty="0">
                    <a:ea typeface="Cambria Math" panose="02040503050406030204" pitchFamily="18" charset="0"/>
                  </a:rPr>
                  <a:t>deterministic models,</a:t>
                </a:r>
              </a:p>
              <a:p>
                <a:pPr marL="1656000" lvl="1" indent="-284400">
                  <a:lnSpc>
                    <a:spcPct val="110000"/>
                  </a:lnSpc>
                </a:pPr>
                <a:r>
                  <a:rPr lang="en-US" dirty="0">
                    <a:ea typeface="Cambria Math" panose="02040503050406030204" pitchFamily="18" charset="0"/>
                  </a:rPr>
                  <a:t>stochastic (probabilistic) models.</a:t>
                </a:r>
              </a:p>
              <a:p>
                <a:pPr marL="1278000" lvl="1" indent="-284400">
                  <a:lnSpc>
                    <a:spcPct val="110000"/>
                  </a:lnSpc>
                  <a:spcBef>
                    <a:spcPts val="300"/>
                  </a:spcBef>
                </a:pPr>
                <a:r>
                  <a:rPr lang="en-US" dirty="0">
                    <a:ea typeface="Cambria Math" panose="02040503050406030204" pitchFamily="18" charset="0"/>
                  </a:rPr>
                  <a:t>Knowledge of all jobs:</a:t>
                </a:r>
              </a:p>
              <a:p>
                <a:pPr marL="1656000" lvl="1" indent="-284400">
                  <a:lnSpc>
                    <a:spcPct val="110000"/>
                  </a:lnSpc>
                </a:pPr>
                <a:r>
                  <a:rPr lang="en-US" dirty="0">
                    <a:ea typeface="Cambria Math" panose="02040503050406030204" pitchFamily="18" charset="0"/>
                  </a:rPr>
                  <a:t>static,</a:t>
                </a:r>
              </a:p>
              <a:p>
                <a:pPr marL="1656000" lvl="1" indent="-284400">
                  <a:lnSpc>
                    <a:spcPct val="110000"/>
                  </a:lnSpc>
                </a:pPr>
                <a:r>
                  <a:rPr lang="en-US" dirty="0">
                    <a:ea typeface="Cambria Math" panose="02040503050406030204" pitchFamily="18" charset="0"/>
                  </a:rPr>
                  <a:t>dynamic.</a:t>
                </a:r>
              </a:p>
              <a:p>
                <a:pPr marL="2037600" lvl="1" indent="-284400">
                  <a:lnSpc>
                    <a:spcPct val="110000"/>
                  </a:lnSpc>
                </a:pPr>
                <a:endParaRPr lang="en-US" dirty="0">
                  <a:ea typeface="Cambria Math" panose="02040503050406030204" pitchFamily="18" charset="0"/>
                </a:endParaRPr>
              </a:p>
              <a:p>
                <a:pPr marL="16560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1206136" cy="4467952"/>
              </a:xfrm>
              <a:blipFill>
                <a:blip r:embed="rId2"/>
                <a:stretch>
                  <a:fillRect l="-218" t="-273" b="-422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32402328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6"/>
                <a:ext cx="10790274"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Basic terms</a:t>
                </a:r>
              </a:p>
              <a:p>
                <a:pPr marL="896400" lvl="1" indent="-284400">
                  <a:lnSpc>
                    <a:spcPct val="110000"/>
                  </a:lnSpc>
                </a:pPr>
                <a:r>
                  <a:rPr lang="en-US">
                    <a:ea typeface="Cambria Math" panose="02040503050406030204" pitchFamily="18" charset="0"/>
                  </a:rPr>
                  <a:t>Precedence constraints (relations)</a:t>
                </a:r>
              </a:p>
              <a:p>
                <a:pPr marL="1278000" lvl="1" indent="-284400">
                  <a:lnSpc>
                    <a:spcPct val="110000"/>
                  </a:lnSpc>
                </a:pPr>
                <a:r>
                  <a:rPr lang="en-US">
                    <a:ea typeface="Cambria Math" panose="02040503050406030204" pitchFamily="18" charset="0"/>
                  </a:rPr>
                  <a:t>Expression of relationship between jobs during processing.</a:t>
                </a:r>
              </a:p>
              <a:p>
                <a:pPr marL="1278000" lvl="1" indent="-284400">
                  <a:lnSpc>
                    <a:spcPct val="110000"/>
                  </a:lnSpc>
                </a:pP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𝐷</m:t>
                        </m:r>
                      </m:e>
                      <m:sub>
                        <m:r>
                          <a:rPr lang="en-US" sz="1700" i="1" smtClean="0">
                            <a:latin typeface="Cambria Math" panose="02040503050406030204" pitchFamily="18" charset="0"/>
                          </a:rPr>
                          <m:t>𝑗</m:t>
                        </m:r>
                      </m:sub>
                    </m:sSub>
                    <m:r>
                      <a:rPr lang="en-US" sz="1700" i="1"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𝐷</m:t>
                        </m:r>
                      </m:e>
                      <m:sub>
                        <m:r>
                          <a:rPr lang="en-US" sz="1700" i="1" smtClean="0">
                            <a:latin typeface="Cambria Math" panose="02040503050406030204" pitchFamily="18" charset="0"/>
                          </a:rPr>
                          <m:t>𝑘</m:t>
                        </m:r>
                      </m:sub>
                    </m:sSub>
                  </m:oMath>
                </a14:m>
                <a:r>
                  <a:rPr lang="en-US" sz="1600">
                    <a:effectLst/>
                    <a:latin typeface="Times New Roman" panose="02020603050405020304" pitchFamily="18" charset="0"/>
                    <a:ea typeface="Times New Roman" panose="02020603050405020304" pitchFamily="18" charset="0"/>
                  </a:rPr>
                  <a:t> </a:t>
                </a:r>
                <a:r>
                  <a:rPr lang="en-US">
                    <a:ea typeface="Cambria Math" panose="02040503050406030204" pitchFamily="18" charset="0"/>
                  </a:rPr>
                  <a:t>means that processing of job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𝐷</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𝑘</m:t>
                        </m:r>
                      </m:sub>
                    </m:s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a:ea typeface="Cambria Math" panose="02040503050406030204" pitchFamily="18" charset="0"/>
                  </a:rPr>
                  <a:t>can start after processing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𝐷</m:t>
                        </m:r>
                      </m:e>
                      <m:sub>
                        <m:r>
                          <a:rPr lang="en-US" sz="1700" i="1" smtClean="0">
                            <a:latin typeface="Cambria Math" panose="02040503050406030204" pitchFamily="18" charset="0"/>
                            <a:ea typeface="Times New Roman" panose="02020603050405020304" pitchFamily="18" charset="0"/>
                            <a:cs typeface="Times New Roman" panose="02020603050405020304" pitchFamily="18" charset="0"/>
                          </a:rPr>
                          <m:t>𝑗</m:t>
                        </m:r>
                      </m:sub>
                    </m:sSub>
                  </m:oMath>
                </a14:m>
                <a:r>
                  <a:rPr lang="en-US">
                    <a:ea typeface="Cambria Math" panose="02040503050406030204" pitchFamily="18" charset="0"/>
                  </a:rPr>
                  <a:t> is completed.</a:t>
                </a:r>
              </a:p>
              <a:p>
                <a:pPr marL="1278000" lvl="1" indent="-284400">
                  <a:lnSpc>
                    <a:spcPct val="110000"/>
                  </a:lnSpc>
                </a:pPr>
                <a:r>
                  <a:rPr lang="en-US">
                    <a:ea typeface="Cambria Math" panose="02040503050406030204" pitchFamily="18" charset="0"/>
                  </a:rPr>
                  <a:t>Precedence graph – graphical representation of all precedence relations in the problem.</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6"/>
                <a:ext cx="10790274" cy="4467952"/>
              </a:xfrm>
              <a:blipFill>
                <a:blip r:embed="rId2"/>
                <a:stretch>
                  <a:fillRect l="-226"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7D950CEA-EAD0-48E9-8AAD-C5FF7257FAE5}"/>
              </a:ext>
            </a:extLst>
          </p:cNvPr>
          <p:cNvPicPr>
            <a:picLocks noChangeAspect="1"/>
          </p:cNvPicPr>
          <p:nvPr/>
        </p:nvPicPr>
        <p:blipFill>
          <a:blip r:embed="rId3"/>
          <a:stretch>
            <a:fillRect/>
          </a:stretch>
        </p:blipFill>
        <p:spPr>
          <a:xfrm>
            <a:off x="2642455" y="3493941"/>
            <a:ext cx="2965351" cy="1521694"/>
          </a:xfrm>
          <a:prstGeom prst="rect">
            <a:avLst/>
          </a:prstGeom>
        </p:spPr>
      </p:pic>
    </p:spTree>
    <p:extLst>
      <p:ext uri="{BB962C8B-B14F-4D97-AF65-F5344CB8AC3E}">
        <p14:creationId xmlns:p14="http://schemas.microsoft.com/office/powerpoint/2010/main" val="19433424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086607" cy="4333376"/>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Basic terms</a:t>
            </a:r>
          </a:p>
          <a:p>
            <a:pPr marL="896400" lvl="1" indent="-284400">
              <a:lnSpc>
                <a:spcPct val="110000"/>
              </a:lnSpc>
            </a:pPr>
            <a:r>
              <a:rPr lang="en-US">
                <a:ea typeface="Cambria Math" panose="02040503050406030204" pitchFamily="18" charset="0"/>
              </a:rPr>
              <a:t>Preemptions</a:t>
            </a:r>
          </a:p>
          <a:p>
            <a:pPr marL="1278000" lvl="1" indent="-284400">
              <a:lnSpc>
                <a:spcPct val="110000"/>
              </a:lnSpc>
            </a:pPr>
            <a:r>
              <a:rPr lang="en-US">
                <a:ea typeface="Cambria Math" panose="02040503050406030204" pitchFamily="18" charset="0"/>
              </a:rPr>
              <a:t>the division of a job into two or more time intervals with a time gap between them,</a:t>
            </a:r>
          </a:p>
          <a:p>
            <a:pPr marL="1278000" lvl="1" indent="-284400">
              <a:lnSpc>
                <a:spcPct val="110000"/>
              </a:lnSpc>
            </a:pPr>
            <a:r>
              <a:rPr lang="en-US"/>
              <a:t>it is allowed to interrupt the processing of a job at any point in time and continue processing on another machine,</a:t>
            </a:r>
          </a:p>
          <a:p>
            <a:pPr marL="1278000" lvl="1" indent="-284400">
              <a:lnSpc>
                <a:spcPct val="110000"/>
              </a:lnSpc>
            </a:pPr>
            <a:r>
              <a:rPr lang="en-US">
                <a:ea typeface="Cambria Math" panose="02040503050406030204" pitchFamily="18" charset="0"/>
              </a:rPr>
              <a:t>interruption of the job usually occurs after the completion of an ongoing operation.</a:t>
            </a:r>
          </a:p>
          <a:p>
            <a:pPr marL="896400" lvl="1" indent="-284400">
              <a:lnSpc>
                <a:spcPct val="110000"/>
              </a:lnSpc>
            </a:pPr>
            <a:r>
              <a:rPr lang="en-US">
                <a:ea typeface="Cambria Math" panose="02040503050406030204" pitchFamily="18" charset="0"/>
              </a:rPr>
              <a:t>Idle period</a:t>
            </a:r>
          </a:p>
          <a:p>
            <a:pPr marL="1278000" lvl="1" indent="-284400">
              <a:lnSpc>
                <a:spcPct val="110000"/>
              </a:lnSpc>
            </a:pPr>
            <a:r>
              <a:rPr lang="en-US">
                <a:ea typeface="Cambria Math" panose="02040503050406030204" pitchFamily="18" charset="0"/>
              </a:rPr>
              <a:t>a time interval in which no job is processed, i.e. no operation is performed,</a:t>
            </a:r>
          </a:p>
          <a:p>
            <a:pPr marL="1278000" lvl="1" indent="-284400">
              <a:lnSpc>
                <a:spcPct val="110000"/>
              </a:lnSpc>
            </a:pPr>
            <a:r>
              <a:rPr lang="en-US">
                <a:ea typeface="Cambria Math" panose="02040503050406030204" pitchFamily="18" charset="0"/>
              </a:rPr>
              <a:t>the idle period may be planned (machines maintenance), it may occur due to inefficient balancing of the production line, it may be forced (failures). </a:t>
            </a:r>
          </a:p>
          <a:p>
            <a:pPr marL="896400" lvl="1" indent="-284400">
              <a:lnSpc>
                <a:spcPct val="110000"/>
              </a:lnSpc>
            </a:pPr>
            <a:r>
              <a:rPr lang="en-US">
                <a:ea typeface="Cambria Math" panose="02040503050406030204" pitchFamily="18" charset="0"/>
              </a:rPr>
              <a:t>Schedule</a:t>
            </a:r>
          </a:p>
          <a:p>
            <a:pPr marL="1278000" lvl="1" indent="-284400">
              <a:lnSpc>
                <a:spcPct val="110000"/>
              </a:lnSpc>
            </a:pPr>
            <a:r>
              <a:rPr lang="en-US">
                <a:ea typeface="Cambria Math" panose="02040503050406030204" pitchFamily="18" charset="0"/>
              </a:rPr>
              <a:t>arrangement of jobs in time,</a:t>
            </a:r>
          </a:p>
          <a:p>
            <a:pPr marL="1278000" lvl="1" indent="-284400">
              <a:lnSpc>
                <a:spcPct val="110000"/>
              </a:lnSpc>
            </a:pPr>
            <a:r>
              <a:rPr lang="en-US">
                <a:ea typeface="Cambria Math" panose="02040503050406030204" pitchFamily="18" charset="0"/>
              </a:rPr>
              <a:t>Gantt chart is a graphical representation of the schedule of jobs on a time axis.  </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5007990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0604007" cy="2543454"/>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Basic terms</a:t>
            </a:r>
          </a:p>
          <a:p>
            <a:pPr marL="896400" lvl="1" indent="-284400">
              <a:lnSpc>
                <a:spcPct val="110000"/>
              </a:lnSpc>
            </a:pPr>
            <a:r>
              <a:rPr lang="en-US">
                <a:ea typeface="Cambria Math" panose="02040503050406030204" pitchFamily="18" charset="0"/>
              </a:rPr>
              <a:t>Models of network analysis (project management)</a:t>
            </a:r>
          </a:p>
          <a:p>
            <a:pPr marL="1278000" lvl="1" indent="-284400">
              <a:lnSpc>
                <a:spcPct val="110000"/>
              </a:lnSpc>
            </a:pPr>
            <a:r>
              <a:rPr lang="en-US">
                <a:ea typeface="Cambria Math" panose="02040503050406030204" pitchFamily="18" charset="0"/>
              </a:rPr>
              <a:t>a single job, called a project,</a:t>
            </a:r>
          </a:p>
          <a:p>
            <a:pPr marL="1278000" lvl="1" indent="-284400">
              <a:lnSpc>
                <a:spcPct val="110000"/>
              </a:lnSpc>
            </a:pPr>
            <a:r>
              <a:rPr lang="en-US">
                <a:ea typeface="Cambria Math" panose="02040503050406030204" pitchFamily="18" charset="0"/>
              </a:rPr>
              <a:t>operations are called activities,</a:t>
            </a:r>
          </a:p>
          <a:p>
            <a:pPr marL="1278000" lvl="1" indent="-284400">
              <a:lnSpc>
                <a:spcPct val="110000"/>
              </a:lnSpc>
            </a:pPr>
            <a:r>
              <a:rPr lang="en-US">
                <a:ea typeface="Cambria Math" panose="02040503050406030204" pitchFamily="18" charset="0"/>
              </a:rPr>
              <a:t>each activity runs on a separate machine,</a:t>
            </a:r>
          </a:p>
          <a:p>
            <a:pPr marL="1278000" lvl="1" indent="-284400">
              <a:lnSpc>
                <a:spcPct val="110000"/>
              </a:lnSpc>
            </a:pPr>
            <a:r>
              <a:rPr lang="en-US">
                <a:ea typeface="Cambria Math" panose="02040503050406030204" pitchFamily="18" charset="0"/>
              </a:rPr>
              <a:t>the relationship of activities can be expressed by a network,</a:t>
            </a:r>
          </a:p>
          <a:p>
            <a:pPr marL="1278000" lvl="1" indent="-284400">
              <a:lnSpc>
                <a:spcPct val="110000"/>
              </a:lnSpc>
            </a:pPr>
            <a:r>
              <a:rPr lang="en-US">
                <a:ea typeface="Cambria Math" panose="02040503050406030204" pitchFamily="18" charset="0"/>
              </a:rPr>
              <a:t>time and cost analysis of projects, scheduling of shared resources.</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944365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2557" y="1647546"/>
                <a:ext cx="11103541" cy="3813454"/>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Production scheduling models</a:t>
                </a:r>
              </a:p>
              <a:p>
                <a:pPr marL="896400" lvl="1" indent="-284400">
                  <a:lnSpc>
                    <a:spcPct val="110000"/>
                  </a:lnSpc>
                </a:pPr>
                <a:r>
                  <a:rPr lang="en-US">
                    <a:ea typeface="Cambria Math" panose="02040503050406030204" pitchFamily="18" charset="0"/>
                  </a:rPr>
                  <a:t>Notation in models</a:t>
                </a:r>
              </a:p>
              <a:p>
                <a:pPr marL="1278000" lvl="1" indent="-284400">
                  <a:lnSpc>
                    <a:spcPct val="110000"/>
                  </a:lnSpc>
                </a:pPr>
                <a:r>
                  <a:rPr lang="en-US">
                    <a:ea typeface="Cambria Math" panose="02040503050406030204" pitchFamily="18" charset="0"/>
                  </a:rPr>
                  <a:t>Given </a:t>
                </a:r>
                <a:r>
                  <a:rPr lang="en-US" i="1">
                    <a:ea typeface="Cambria Math" panose="02040503050406030204" pitchFamily="18" charset="0"/>
                  </a:rPr>
                  <a:t>parameters </a:t>
                </a:r>
                <a:r>
                  <a:rPr lang="en-US">
                    <a:ea typeface="Cambria Math" panose="02040503050406030204" pitchFamily="18" charset="0"/>
                  </a:rPr>
                  <a:t>are denoted by lowercase characters.</a:t>
                </a:r>
              </a:p>
              <a:p>
                <a:pPr marL="1278000" lvl="1" indent="-284400">
                  <a:lnSpc>
                    <a:spcPct val="110000"/>
                  </a:lnSpc>
                </a:pPr>
                <a:r>
                  <a:rPr lang="en-US" i="1">
                    <a:ea typeface="Cambria Math" panose="02040503050406030204" pitchFamily="18" charset="0"/>
                  </a:rPr>
                  <a:t>Variables </a:t>
                </a:r>
                <a:r>
                  <a:rPr lang="en-US">
                    <a:ea typeface="Cambria Math" panose="02040503050406030204" pitchFamily="18" charset="0"/>
                  </a:rPr>
                  <a:t>and </a:t>
                </a:r>
                <a:r>
                  <a:rPr lang="en-US" i="1">
                    <a:ea typeface="Cambria Math" panose="02040503050406030204" pitchFamily="18" charset="0"/>
                  </a:rPr>
                  <a:t>calculated values </a:t>
                </a:r>
                <a:r>
                  <a:rPr lang="en-US">
                    <a:ea typeface="Cambria Math" panose="02040503050406030204" pitchFamily="18" charset="0"/>
                  </a:rPr>
                  <a:t>are denoted by uppercase characters. </a:t>
                </a:r>
              </a:p>
              <a:p>
                <a:pPr marL="896400" lvl="1" indent="-284400">
                  <a:lnSpc>
                    <a:spcPct val="110000"/>
                  </a:lnSpc>
                </a:pPr>
                <a:r>
                  <a:rPr lang="en-US">
                    <a:ea typeface="Cambria Math" panose="02040503050406030204" pitchFamily="18" charset="0"/>
                  </a:rPr>
                  <a:t>Parameters – for each job </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𝐷</m:t>
                        </m:r>
                      </m:e>
                      <m:sub>
                        <m:r>
                          <a:rPr lang="en-US" sz="1700" i="1" smtClean="0">
                            <a:latin typeface="Cambria Math" panose="02040503050406030204" pitchFamily="18" charset="0"/>
                            <a:ea typeface="Cambria Math" panose="02040503050406030204" pitchFamily="18" charset="0"/>
                          </a:rPr>
                          <m:t>𝑗</m:t>
                        </m:r>
                      </m:sub>
                    </m:sSub>
                  </m:oMath>
                </a14:m>
                <a:r>
                  <a:rPr lang="en-US" sz="1700">
                    <a:latin typeface="Cambria Math" panose="02040503050406030204" pitchFamily="18" charset="0"/>
                    <a:ea typeface="Cambria Math" panose="02040503050406030204" pitchFamily="18" charset="0"/>
                  </a:rPr>
                  <a:t> </a:t>
                </a:r>
                <a:r>
                  <a:rPr lang="en-US">
                    <a:ea typeface="Cambria Math" panose="02040503050406030204" pitchFamily="18" charset="0"/>
                  </a:rPr>
                  <a:t>it is possible to set the following data </a:t>
                </a:r>
                <a14:m>
                  <m:oMath xmlns:m="http://schemas.openxmlformats.org/officeDocument/2006/math">
                    <m:r>
                      <a:rPr lang="en-US" sz="1700" i="1" smtClean="0">
                        <a:latin typeface="Cambria Math" panose="02040503050406030204" pitchFamily="18" charset="0"/>
                        <a:ea typeface="Cambria Math" panose="02040503050406030204" pitchFamily="18" charset="0"/>
                      </a:rPr>
                      <m:t>(</m:t>
                    </m:r>
                    <m:r>
                      <a:rPr lang="en-US" sz="1700" i="1" smtClean="0">
                        <a:latin typeface="Cambria Math" panose="02040503050406030204" pitchFamily="18" charset="0"/>
                        <a:ea typeface="Cambria Math" panose="02040503050406030204" pitchFamily="18" charset="0"/>
                      </a:rPr>
                      <m:t>𝑗</m:t>
                    </m:r>
                    <m:r>
                      <a:rPr lang="en-US" sz="1700" i="1" smtClean="0">
                        <a:latin typeface="Cambria Math" panose="02040503050406030204" pitchFamily="18" charset="0"/>
                        <a:ea typeface="Cambria Math" panose="02040503050406030204" pitchFamily="18" charset="0"/>
                      </a:rPr>
                      <m:t>=1,2,…,</m:t>
                    </m:r>
                    <m:r>
                      <a:rPr lang="en-US" sz="1700" i="1" smtClean="0">
                        <a:latin typeface="Cambria Math" panose="02040503050406030204" pitchFamily="18" charset="0"/>
                        <a:ea typeface="Cambria Math" panose="02040503050406030204" pitchFamily="18" charset="0"/>
                      </a:rPr>
                      <m:t>𝑛</m:t>
                    </m:r>
                    <m:r>
                      <a:rPr lang="en-US" sz="1700" i="1" smtClean="0">
                        <a:latin typeface="Cambria Math" panose="02040503050406030204" pitchFamily="18" charset="0"/>
                        <a:ea typeface="Cambria Math" panose="02040503050406030204" pitchFamily="18" charset="0"/>
                      </a:rPr>
                      <m:t>)</m:t>
                    </m:r>
                  </m:oMath>
                </a14:m>
                <a:r>
                  <a:rPr lang="en-US" sz="1700">
                    <a:latin typeface="Cambria Math" panose="02040503050406030204" pitchFamily="18" charset="0"/>
                    <a:ea typeface="Cambria Math" panose="02040503050406030204" pitchFamily="18" charset="0"/>
                  </a:rPr>
                  <a:t> </a:t>
                </a:r>
                <a:endParaRPr lang="en-US" sz="1700" i="1">
                  <a:latin typeface="Cambria Math" panose="02040503050406030204" pitchFamily="18" charset="0"/>
                  <a:ea typeface="Cambria Math" panose="02040503050406030204" pitchFamily="18" charset="0"/>
                </a:endParaRPr>
              </a:p>
              <a:p>
                <a:pPr marL="1617663" lvl="1" indent="-541338">
                  <a:lnSpc>
                    <a:spcPct val="110000"/>
                  </a:lnSpc>
                  <a:buNone/>
                  <a:tabLst>
                    <a:tab pos="1617663"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𝑡</m:t>
                        </m:r>
                      </m:e>
                      <m:sub>
                        <m:r>
                          <a:rPr lang="en-US" sz="1700" b="0" i="1" smtClean="0">
                            <a:latin typeface="Cambria Math" panose="02040503050406030204" pitchFamily="18" charset="0"/>
                            <a:ea typeface="Cambria Math" panose="02040503050406030204" pitchFamily="18" charset="0"/>
                          </a:rPr>
                          <m:t>𝑗</m:t>
                        </m:r>
                      </m:sub>
                    </m:sSub>
                    <m:r>
                      <a:rPr lang="en-US" sz="1700" smtClean="0">
                        <a:latin typeface="Cambria Math" panose="02040503050406030204" pitchFamily="18" charset="0"/>
                        <a:ea typeface="Cambria Math" panose="02040503050406030204" pitchFamily="18" charset="0"/>
                      </a:rPr>
                      <m:t> </m:t>
                    </m:r>
                  </m:oMath>
                </a14:m>
                <a:r>
                  <a:rPr lang="en-US" sz="1700">
                    <a:latin typeface="Cambria Math" panose="02040503050406030204" pitchFamily="18" charset="0"/>
                    <a:ea typeface="Cambria Math" panose="02040503050406030204" pitchFamily="18" charset="0"/>
                  </a:rPr>
                  <a:t>   	Processing time of job</a:t>
                </a:r>
                <a:r>
                  <a:rPr lang="en-US" sz="170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1700" i="1" smtClean="0">
                        <a:latin typeface="Cambria Math" panose="02040503050406030204" pitchFamily="18" charset="0"/>
                        <a:ea typeface="Cambria Math" panose="02040503050406030204" pitchFamily="18" charset="0"/>
                        <a:cs typeface="Times New Roman" panose="02020603050405020304" pitchFamily="18" charset="0"/>
                      </a:rPr>
                      <m:t>𝑗</m:t>
                    </m:r>
                    <m:r>
                      <a:rPr lang="en-US" sz="1700" b="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 If a job consists of several operations, their durations are known as well.</a:t>
                </a:r>
                <a:endParaRPr lang="en-US" sz="1700">
                  <a:latin typeface="Cambria Math" panose="02040503050406030204" pitchFamily="18" charset="0"/>
                  <a:ea typeface="Cambria Math" panose="02040503050406030204" pitchFamily="18" charset="0"/>
                </a:endParaRPr>
              </a:p>
              <a:p>
                <a:pPr marL="1617663" lvl="1" indent="-541338">
                  <a:lnSpc>
                    <a:spcPct val="110000"/>
                  </a:lnSpc>
                  <a:buNone/>
                  <a:tabLst>
                    <a:tab pos="1617663"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𝑟</m:t>
                        </m:r>
                      </m:e>
                      <m:sub>
                        <m:r>
                          <a:rPr lang="en-US" sz="1700" b="0" i="1" smtClean="0">
                            <a:latin typeface="Cambria Math" panose="02040503050406030204" pitchFamily="18" charset="0"/>
                            <a:ea typeface="Cambria Math" panose="02040503050406030204" pitchFamily="18" charset="0"/>
                          </a:rPr>
                          <m:t>𝑗</m:t>
                        </m:r>
                      </m:sub>
                    </m:sSub>
                    <m:r>
                      <a:rPr lang="en-US" sz="1700" smtClean="0">
                        <a:latin typeface="Cambria Math" panose="02040503050406030204" pitchFamily="18" charset="0"/>
                        <a:ea typeface="Cambria Math" panose="02040503050406030204" pitchFamily="18" charset="0"/>
                      </a:rPr>
                      <m:t> </m:t>
                    </m:r>
                  </m:oMath>
                </a14:m>
                <a:r>
                  <a:rPr lang="en-US" sz="1700">
                    <a:latin typeface="Cambria Math" panose="02040503050406030204" pitchFamily="18" charset="0"/>
                    <a:ea typeface="Cambria Math" panose="02040503050406030204" pitchFamily="18" charset="0"/>
                  </a:rPr>
                  <a:t> 	Release time (ready time), it is the earliest time at which job</a:t>
                </a:r>
                <a:r>
                  <a:rPr lang="en-US" sz="1700">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1700" i="1" smtClean="0">
                        <a:latin typeface="Cambria Math" panose="02040503050406030204" pitchFamily="18" charset="0"/>
                        <a:ea typeface="Cambria Math" panose="02040503050406030204" pitchFamily="18" charset="0"/>
                        <a:cs typeface="Times New Roman" panose="02020603050405020304" pitchFamily="18" charset="0"/>
                      </a:rPr>
                      <m:t>𝑗</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 can start its processing. </a:t>
                </a:r>
                <a:endParaRPr lang="en-US" sz="1700">
                  <a:latin typeface="Cambria Math" panose="02040503050406030204" pitchFamily="18" charset="0"/>
                  <a:ea typeface="Cambria Math" panose="02040503050406030204" pitchFamily="18" charset="0"/>
                </a:endParaRPr>
              </a:p>
              <a:p>
                <a:pPr marL="1617663" lvl="1" indent="-541338">
                  <a:lnSpc>
                    <a:spcPct val="110000"/>
                  </a:lnSpc>
                  <a:buNone/>
                  <a:tabLst>
                    <a:tab pos="1617663"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𝑑</m:t>
                        </m:r>
                      </m:e>
                      <m:sub>
                        <m:r>
                          <a:rPr lang="en-US" sz="1700" b="0" i="1" smtClean="0">
                            <a:latin typeface="Cambria Math" panose="02040503050406030204" pitchFamily="18" charset="0"/>
                            <a:ea typeface="Cambria Math" panose="02040503050406030204" pitchFamily="18" charset="0"/>
                          </a:rPr>
                          <m:t>𝑗</m:t>
                        </m:r>
                      </m:sub>
                    </m:sSub>
                    <m:r>
                      <a:rPr lang="en-US" sz="1700" smtClean="0">
                        <a:latin typeface="Cambria Math" panose="02040503050406030204" pitchFamily="18" charset="0"/>
                        <a:ea typeface="Cambria Math" panose="02040503050406030204" pitchFamily="18" charset="0"/>
                      </a:rPr>
                      <m:t> </m:t>
                    </m:r>
                  </m:oMath>
                </a14:m>
                <a:r>
                  <a:rPr lang="en-US" sz="1700">
                    <a:latin typeface="Cambria Math" panose="02040503050406030204" pitchFamily="18" charset="0"/>
                    <a:ea typeface="Cambria Math" panose="02040503050406030204" pitchFamily="18" charset="0"/>
                  </a:rPr>
                  <a:t>  	Due time of job </a:t>
                </a:r>
                <a14:m>
                  <m:oMath xmlns:m="http://schemas.openxmlformats.org/officeDocument/2006/math">
                    <m:r>
                      <a:rPr lang="en-US" sz="1700" i="1" smtClean="0">
                        <a:latin typeface="Cambria Math" panose="02040503050406030204" pitchFamily="18" charset="0"/>
                        <a:ea typeface="Cambria Math" panose="02040503050406030204" pitchFamily="18" charset="0"/>
                        <a:cs typeface="Times New Roman" panose="02020603050405020304" pitchFamily="18" charset="0"/>
                      </a:rPr>
                      <m:t>𝑗</m:t>
                    </m:r>
                    <m:r>
                      <a:rPr lang="en-US" sz="1700" b="0" i="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a:latin typeface="Cambria Math" panose="02040503050406030204" pitchFamily="18" charset="0"/>
                    <a:ea typeface="Cambria Math" panose="02040503050406030204" pitchFamily="18" charset="0"/>
                  </a:rPr>
                  <a:t> It is committed completion time</a:t>
                </a:r>
                <a:r>
                  <a:rPr lang="en-US" sz="1700">
                    <a:latin typeface="Cambria Math" panose="02040503050406030204" pitchFamily="18" charset="0"/>
                    <a:ea typeface="Cambria Math" panose="02040503050406030204" pitchFamily="18" charset="0"/>
                    <a:cs typeface="Times New Roman" panose="02020603050405020304" pitchFamily="18" charset="0"/>
                  </a:rPr>
                  <a:t>. Completion a job after its due time is allowed, but then a penalty is incurred. When a due time must be met, it is referred to as a deadline.</a:t>
                </a:r>
                <a:endParaRPr lang="en-US" sz="1700" i="1">
                  <a:latin typeface="Cambria Math" panose="02040503050406030204" pitchFamily="18" charset="0"/>
                  <a:ea typeface="Cambria Math" panose="02040503050406030204" pitchFamily="18" charset="0"/>
                </a:endParaRPr>
              </a:p>
              <a:p>
                <a:pPr marL="1617663" lvl="1" indent="-541338">
                  <a:lnSpc>
                    <a:spcPct val="110000"/>
                  </a:lnSpc>
                  <a:buNone/>
                  <a:tabLst>
                    <a:tab pos="1617663" algn="l"/>
                  </a:tabLst>
                </a:pP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𝑤</m:t>
                        </m:r>
                      </m:e>
                      <m:sub>
                        <m:r>
                          <a:rPr lang="en-US" sz="1700" b="0" i="1" smtClean="0">
                            <a:latin typeface="Cambria Math" panose="02040503050406030204" pitchFamily="18" charset="0"/>
                            <a:ea typeface="Cambria Math" panose="02040503050406030204" pitchFamily="18" charset="0"/>
                          </a:rPr>
                          <m:t>𝑗</m:t>
                        </m:r>
                      </m:sub>
                    </m:sSub>
                    <m:r>
                      <a:rPr lang="en-US" sz="1700" smtClean="0">
                        <a:latin typeface="Cambria Math" panose="02040503050406030204" pitchFamily="18" charset="0"/>
                        <a:ea typeface="Cambria Math" panose="02040503050406030204" pitchFamily="18" charset="0"/>
                      </a:rPr>
                      <m:t> </m:t>
                    </m:r>
                  </m:oMath>
                </a14:m>
                <a:r>
                  <a:rPr lang="en-US" sz="1700">
                    <a:latin typeface="Cambria Math" panose="02040503050406030204" pitchFamily="18" charset="0"/>
                    <a:ea typeface="Cambria Math" panose="02040503050406030204" pitchFamily="18" charset="0"/>
                  </a:rPr>
                  <a:t>  	</a:t>
                </a:r>
                <a:r>
                  <a:rPr lang="en-US" sz="1700">
                    <a:latin typeface="Cambria Math" panose="02040503050406030204" pitchFamily="18" charset="0"/>
                    <a:ea typeface="Cambria Math" panose="02040503050406030204" pitchFamily="18" charset="0"/>
                    <a:cs typeface="Times New Roman" panose="02020603050405020304" pitchFamily="18" charset="0"/>
                  </a:rPr>
                  <a:t>Weight of job </a:t>
                </a:r>
                <a14:m>
                  <m:oMath xmlns:m="http://schemas.openxmlformats.org/officeDocument/2006/math">
                    <m:r>
                      <a:rPr lang="en-US" sz="1700" i="1" smtClean="0">
                        <a:latin typeface="Cambria Math" panose="02040503050406030204" pitchFamily="18" charset="0"/>
                        <a:ea typeface="Cambria Math" panose="02040503050406030204" pitchFamily="18" charset="0"/>
                        <a:cs typeface="Times New Roman" panose="02020603050405020304" pitchFamily="18" charset="0"/>
                      </a:rPr>
                      <m:t>𝑗</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 to express it importance (e.g. unit cost or penalty for delay performed). </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42557" y="1647546"/>
                <a:ext cx="11103541" cy="3813454"/>
              </a:xfrm>
              <a:blipFill>
                <a:blip r:embed="rId2"/>
                <a:stretch>
                  <a:fillRect l="-220" t="-31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6357" y="1066638"/>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22564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5"/>
            <a:ext cx="11103541" cy="4314715"/>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Production scheduling models</a:t>
            </a:r>
          </a:p>
          <a:p>
            <a:pPr marL="896400" lvl="1" indent="-284400">
              <a:lnSpc>
                <a:spcPct val="110000"/>
              </a:lnSpc>
            </a:pPr>
            <a:r>
              <a:rPr lang="en-US" dirty="0">
                <a:ea typeface="Cambria Math" panose="02040503050406030204" pitchFamily="18" charset="0"/>
              </a:rPr>
              <a:t>Feasible schedule</a:t>
            </a:r>
          </a:p>
          <a:p>
            <a:pPr marL="1278000" lvl="1" indent="-284400">
              <a:lnSpc>
                <a:spcPct val="110000"/>
              </a:lnSpc>
            </a:pPr>
            <a:r>
              <a:rPr lang="en-US" dirty="0">
                <a:ea typeface="Cambria Math" panose="02040503050406030204" pitchFamily="18" charset="0"/>
              </a:rPr>
              <a:t>No machine can process multiple jobs simultaneously.</a:t>
            </a:r>
          </a:p>
          <a:p>
            <a:pPr marL="1278000" lvl="1" indent="-284400">
              <a:lnSpc>
                <a:spcPct val="110000"/>
              </a:lnSpc>
            </a:pPr>
            <a:r>
              <a:rPr lang="en-US" dirty="0">
                <a:ea typeface="Cambria Math" panose="02040503050406030204" pitchFamily="18" charset="0"/>
              </a:rPr>
              <a:t>No job can be processed on multiple machines simultaneously. </a:t>
            </a:r>
          </a:p>
          <a:p>
            <a:pPr marL="1278000" lvl="1" indent="-284400">
              <a:lnSpc>
                <a:spcPct val="110000"/>
              </a:lnSpc>
            </a:pPr>
            <a:r>
              <a:rPr lang="en-US" dirty="0">
                <a:ea typeface="Cambria Math" panose="02040503050406030204" pitchFamily="18" charset="0"/>
              </a:rPr>
              <a:t>No job processing can start before its release time. </a:t>
            </a:r>
          </a:p>
          <a:p>
            <a:pPr marL="1278000" lvl="1" indent="-284400">
              <a:lnSpc>
                <a:spcPct val="110000"/>
              </a:lnSpc>
            </a:pPr>
            <a:r>
              <a:rPr lang="en-US" dirty="0">
                <a:ea typeface="Cambria Math" panose="02040503050406030204" pitchFamily="18" charset="0"/>
              </a:rPr>
              <a:t>All precedence relations must be respected for all jobs. </a:t>
            </a:r>
          </a:p>
          <a:p>
            <a:pPr marL="1278000" lvl="1" indent="-284400">
              <a:lnSpc>
                <a:spcPct val="110000"/>
              </a:lnSpc>
            </a:pPr>
            <a:r>
              <a:rPr lang="en-US" dirty="0">
                <a:ea typeface="Cambria Math" panose="02040503050406030204" pitchFamily="18" charset="0"/>
              </a:rPr>
              <a:t>Other conditions must be respected</a:t>
            </a:r>
          </a:p>
          <a:p>
            <a:pPr marL="1656000" lvl="1" indent="-284400">
              <a:lnSpc>
                <a:spcPct val="110000"/>
              </a:lnSpc>
            </a:pPr>
            <a:r>
              <a:rPr lang="en-US" dirty="0">
                <a:ea typeface="Cambria Math" panose="02040503050406030204" pitchFamily="18" charset="0"/>
              </a:rPr>
              <a:t>no interruption is allowed in processing, </a:t>
            </a:r>
          </a:p>
          <a:p>
            <a:pPr marL="1656000" lvl="1" indent="-284400">
              <a:lnSpc>
                <a:spcPct val="110000"/>
              </a:lnSpc>
            </a:pPr>
            <a:r>
              <a:rPr lang="en-US" dirty="0">
                <a:ea typeface="Cambria Math" panose="02040503050406030204" pitchFamily="18" charset="0"/>
              </a:rPr>
              <a:t>jobs must be processed on a special machine, </a:t>
            </a:r>
          </a:p>
          <a:p>
            <a:pPr marL="1656000" lvl="1" indent="-284400">
              <a:lnSpc>
                <a:spcPct val="110000"/>
              </a:lnSpc>
            </a:pPr>
            <a:r>
              <a:rPr lang="en-US" dirty="0">
                <a:ea typeface="Cambria Math" panose="02040503050406030204" pitchFamily="18" charset="0"/>
              </a:rPr>
              <a:t>due times must be respected as deadlines,</a:t>
            </a:r>
          </a:p>
          <a:p>
            <a:pPr marL="1656000" lvl="1" indent="0">
              <a:lnSpc>
                <a:spcPct val="110000"/>
              </a:lnSpc>
              <a:buNone/>
            </a:pPr>
            <a:r>
              <a:rPr lang="en-US" dirty="0">
                <a:ea typeface="Cambria Math" panose="02040503050406030204" pitchFamily="18" charset="0"/>
              </a:rPr>
              <a:t>etc.</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781386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59422"/>
            <a:ext cx="10705607" cy="134118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Production scheduling models</a:t>
            </a:r>
          </a:p>
          <a:p>
            <a:pPr marL="896400" lvl="1" indent="-284400">
              <a:lnSpc>
                <a:spcPct val="110000"/>
              </a:lnSpc>
            </a:pPr>
            <a:r>
              <a:rPr lang="en-US">
                <a:ea typeface="Cambria Math" panose="02040503050406030204" pitchFamily="18" charset="0"/>
              </a:rPr>
              <a:t>Example</a:t>
            </a:r>
          </a:p>
          <a:p>
            <a:pPr marL="1278000" lvl="1" indent="-284400">
              <a:lnSpc>
                <a:spcPct val="110000"/>
              </a:lnSpc>
            </a:pPr>
            <a:r>
              <a:rPr lang="en-US">
                <a:ea typeface="Cambria Math" panose="02040503050406030204" pitchFamily="18" charset="0"/>
              </a:rPr>
              <a:t>Consider 6 jobs whose precedence graph is shown in the figure. Schedule these jobs on 2 parallel machines. The table shows the processing times of all jobs (in hours).</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78514"/>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F080D9AF-9885-4760-9617-006745E2E9FE}"/>
              </a:ext>
            </a:extLst>
          </p:cNvPr>
          <p:cNvPicPr>
            <a:picLocks noChangeAspect="1"/>
          </p:cNvPicPr>
          <p:nvPr/>
        </p:nvPicPr>
        <p:blipFill>
          <a:blip r:embed="rId2"/>
          <a:stretch>
            <a:fillRect/>
          </a:stretch>
        </p:blipFill>
        <p:spPr>
          <a:xfrm>
            <a:off x="2182208" y="3231398"/>
            <a:ext cx="2970229" cy="1516816"/>
          </a:xfrm>
          <a:prstGeom prst="rect">
            <a:avLst/>
          </a:prstGeom>
        </p:spPr>
      </p:pic>
      <p:pic>
        <p:nvPicPr>
          <p:cNvPr id="17" name="Obrázek 16">
            <a:extLst>
              <a:ext uri="{FF2B5EF4-FFF2-40B4-BE49-F238E27FC236}">
                <a16:creationId xmlns:a16="http://schemas.microsoft.com/office/drawing/2014/main" id="{8550F79F-DD29-4BBB-9AE1-94AC3F252474}"/>
              </a:ext>
            </a:extLst>
          </p:cNvPr>
          <p:cNvPicPr>
            <a:picLocks noChangeAspect="1"/>
          </p:cNvPicPr>
          <p:nvPr/>
        </p:nvPicPr>
        <p:blipFill>
          <a:blip r:embed="rId3"/>
          <a:stretch>
            <a:fillRect/>
          </a:stretch>
        </p:blipFill>
        <p:spPr>
          <a:xfrm>
            <a:off x="5326984" y="2937013"/>
            <a:ext cx="2242698" cy="2354833"/>
          </a:xfrm>
          <a:prstGeom prst="rect">
            <a:avLst/>
          </a:prstGeom>
        </p:spPr>
      </p:pic>
    </p:spTree>
    <p:extLst>
      <p:ext uri="{BB962C8B-B14F-4D97-AF65-F5344CB8AC3E}">
        <p14:creationId xmlns:p14="http://schemas.microsoft.com/office/powerpoint/2010/main" val="3654712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4499" y="1647547"/>
            <a:ext cx="10705607" cy="750048"/>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Production scheduling models</a:t>
            </a:r>
          </a:p>
          <a:p>
            <a:pPr marL="896400" lvl="1" indent="-284400">
              <a:lnSpc>
                <a:spcPct val="110000"/>
              </a:lnSpc>
            </a:pPr>
            <a:r>
              <a:rPr lang="en-US">
                <a:ea typeface="Cambria Math" panose="02040503050406030204" pitchFamily="18" charset="0"/>
              </a:rPr>
              <a:t>Example – continued</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79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2" name="Obrázek 1">
            <a:extLst>
              <a:ext uri="{FF2B5EF4-FFF2-40B4-BE49-F238E27FC236}">
                <a16:creationId xmlns:a16="http://schemas.microsoft.com/office/drawing/2014/main" id="{F080D9AF-9885-4760-9617-006745E2E9FE}"/>
              </a:ext>
            </a:extLst>
          </p:cNvPr>
          <p:cNvPicPr>
            <a:picLocks noChangeAspect="1"/>
          </p:cNvPicPr>
          <p:nvPr/>
        </p:nvPicPr>
        <p:blipFill>
          <a:blip r:embed="rId2"/>
          <a:stretch>
            <a:fillRect/>
          </a:stretch>
        </p:blipFill>
        <p:spPr>
          <a:xfrm>
            <a:off x="2106279" y="2565658"/>
            <a:ext cx="2970229" cy="1516816"/>
          </a:xfrm>
          <a:prstGeom prst="rect">
            <a:avLst/>
          </a:prstGeom>
        </p:spPr>
      </p:pic>
      <p:sp>
        <p:nvSpPr>
          <p:cNvPr id="15" name="Zástupný text 4">
            <a:extLst>
              <a:ext uri="{FF2B5EF4-FFF2-40B4-BE49-F238E27FC236}">
                <a16:creationId xmlns:a16="http://schemas.microsoft.com/office/drawing/2014/main" id="{B1B7040B-0D43-43F2-A7C1-BE4C0E7026B1}"/>
              </a:ext>
            </a:extLst>
          </p:cNvPr>
          <p:cNvSpPr txBox="1">
            <a:spLocks/>
          </p:cNvSpPr>
          <p:nvPr/>
        </p:nvSpPr>
        <p:spPr>
          <a:xfrm>
            <a:off x="1579034" y="4277843"/>
            <a:ext cx="2619939" cy="3651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lvl="1" indent="-284163">
              <a:lnSpc>
                <a:spcPct val="110000"/>
              </a:lnSpc>
            </a:pPr>
            <a:r>
              <a:rPr lang="en-US">
                <a:ea typeface="Cambria Math" panose="02040503050406030204" pitchFamily="18" charset="0"/>
              </a:rPr>
              <a:t>3 idle periods</a:t>
            </a:r>
          </a:p>
        </p:txBody>
      </p:sp>
      <p:sp>
        <p:nvSpPr>
          <p:cNvPr id="16" name="Zástupný text 4">
            <a:extLst>
              <a:ext uri="{FF2B5EF4-FFF2-40B4-BE49-F238E27FC236}">
                <a16:creationId xmlns:a16="http://schemas.microsoft.com/office/drawing/2014/main" id="{51512D45-DB64-4AD7-AFFB-15E23D7740DE}"/>
              </a:ext>
            </a:extLst>
          </p:cNvPr>
          <p:cNvSpPr txBox="1">
            <a:spLocks/>
          </p:cNvSpPr>
          <p:nvPr/>
        </p:nvSpPr>
        <p:spPr>
          <a:xfrm>
            <a:off x="5381063" y="4277843"/>
            <a:ext cx="2619939" cy="3651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rgbClr val="D9D9D9"/>
              </a:buClr>
              <a:buSzTx/>
              <a:buFont typeface="Wingdings"/>
              <a:buNone/>
              <a:defRPr sz="1600" kern="1200">
                <a:solidFill>
                  <a:schemeClr val="tx1"/>
                </a:solidFill>
                <a:latin typeface="Arial" panose="020B0604020202020204" pitchFamily="34" charset="0"/>
                <a:ea typeface="+mn-ea"/>
                <a:cs typeface="Arial" panose="020B0604020202020204" pitchFamily="34" charset="0"/>
              </a:defRPr>
            </a:lvl1pPr>
            <a:lvl2pPr marL="609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90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100000"/>
              </a:lnSpc>
              <a:spcBef>
                <a:spcPts val="500"/>
              </a:spcBef>
              <a:buClr>
                <a:schemeClr val="bg1">
                  <a:lumMod val="75000"/>
                </a:schemeClr>
              </a:buClr>
              <a:buSzPct val="10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752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133600" indent="-228600" algn="l" defTabSz="914400" rtl="0" eaLnBrk="1" latinLnBrk="0" hangingPunct="1">
              <a:lnSpc>
                <a:spcPct val="100000"/>
              </a:lnSpc>
              <a:spcBef>
                <a:spcPts val="500"/>
              </a:spcBef>
              <a:buClr>
                <a:schemeClr val="bg1">
                  <a:lumMod val="75000"/>
                </a:schemeClr>
              </a:buClr>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163" lvl="1" indent="-284163">
              <a:lnSpc>
                <a:spcPct val="110000"/>
              </a:lnSpc>
            </a:pPr>
            <a:r>
              <a:rPr lang="en-US">
                <a:ea typeface="Cambria Math" panose="02040503050406030204" pitchFamily="18" charset="0"/>
              </a:rPr>
              <a:t>1 idle period</a:t>
            </a:r>
          </a:p>
        </p:txBody>
      </p:sp>
      <p:pic>
        <p:nvPicPr>
          <p:cNvPr id="14" name="Obrázek 13">
            <a:extLst>
              <a:ext uri="{FF2B5EF4-FFF2-40B4-BE49-F238E27FC236}">
                <a16:creationId xmlns:a16="http://schemas.microsoft.com/office/drawing/2014/main" id="{BB70D491-DC1E-434D-9883-81948A6181E2}"/>
              </a:ext>
            </a:extLst>
          </p:cNvPr>
          <p:cNvPicPr>
            <a:picLocks noChangeAspect="1"/>
          </p:cNvPicPr>
          <p:nvPr/>
        </p:nvPicPr>
        <p:blipFill>
          <a:blip r:embed="rId3"/>
          <a:stretch>
            <a:fillRect/>
          </a:stretch>
        </p:blipFill>
        <p:spPr>
          <a:xfrm>
            <a:off x="5381063" y="1833990"/>
            <a:ext cx="2187056" cy="2296409"/>
          </a:xfrm>
          <a:prstGeom prst="rect">
            <a:avLst/>
          </a:prstGeom>
        </p:spPr>
      </p:pic>
      <p:grpSp>
        <p:nvGrpSpPr>
          <p:cNvPr id="19" name="Skupina 18">
            <a:extLst>
              <a:ext uri="{FF2B5EF4-FFF2-40B4-BE49-F238E27FC236}">
                <a16:creationId xmlns:a16="http://schemas.microsoft.com/office/drawing/2014/main" id="{7BCB8D5F-A48B-43FF-B7A7-364AE049C2C4}"/>
              </a:ext>
            </a:extLst>
          </p:cNvPr>
          <p:cNvGrpSpPr/>
          <p:nvPr/>
        </p:nvGrpSpPr>
        <p:grpSpPr>
          <a:xfrm>
            <a:off x="1681961" y="4737628"/>
            <a:ext cx="3643786" cy="1168861"/>
            <a:chOff x="1681961" y="4737628"/>
            <a:chExt cx="3643786" cy="1168861"/>
          </a:xfrm>
        </p:grpSpPr>
        <p:pic>
          <p:nvPicPr>
            <p:cNvPr id="20" name="Obrázek 19">
              <a:extLst>
                <a:ext uri="{FF2B5EF4-FFF2-40B4-BE49-F238E27FC236}">
                  <a16:creationId xmlns:a16="http://schemas.microsoft.com/office/drawing/2014/main" id="{3C02D1FB-D4D2-4288-AC5E-47C0D27B09DE}"/>
                </a:ext>
              </a:extLst>
            </p:cNvPr>
            <p:cNvPicPr>
              <a:picLocks noChangeAspect="1"/>
            </p:cNvPicPr>
            <p:nvPr/>
          </p:nvPicPr>
          <p:blipFill>
            <a:blip r:embed="rId4"/>
            <a:stretch>
              <a:fillRect/>
            </a:stretch>
          </p:blipFill>
          <p:spPr>
            <a:xfrm>
              <a:off x="1681961" y="4737628"/>
              <a:ext cx="3394547" cy="1112006"/>
            </a:xfrm>
            <a:prstGeom prst="rect">
              <a:avLst/>
            </a:prstGeom>
          </p:spPr>
        </p:pic>
        <p:sp>
          <p:nvSpPr>
            <p:cNvPr id="21" name="TextovéPole 20">
              <a:extLst>
                <a:ext uri="{FF2B5EF4-FFF2-40B4-BE49-F238E27FC236}">
                  <a16:creationId xmlns:a16="http://schemas.microsoft.com/office/drawing/2014/main" id="{0870F26B-1675-489B-B807-8099A77FBB2A}"/>
                </a:ext>
              </a:extLst>
            </p:cNvPr>
            <p:cNvSpPr txBox="1"/>
            <p:nvPr/>
          </p:nvSpPr>
          <p:spPr>
            <a:xfrm>
              <a:off x="4709926" y="5614101"/>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grpSp>
        <p:nvGrpSpPr>
          <p:cNvPr id="22" name="Skupina 21">
            <a:extLst>
              <a:ext uri="{FF2B5EF4-FFF2-40B4-BE49-F238E27FC236}">
                <a16:creationId xmlns:a16="http://schemas.microsoft.com/office/drawing/2014/main" id="{514C7D00-0E0C-4CB2-A194-A8195F47B36C}"/>
              </a:ext>
            </a:extLst>
          </p:cNvPr>
          <p:cNvGrpSpPr/>
          <p:nvPr/>
        </p:nvGrpSpPr>
        <p:grpSpPr>
          <a:xfrm>
            <a:off x="5502314" y="4737628"/>
            <a:ext cx="3638484" cy="1168861"/>
            <a:chOff x="5502314" y="4737628"/>
            <a:chExt cx="3638484" cy="1168861"/>
          </a:xfrm>
        </p:grpSpPr>
        <p:pic>
          <p:nvPicPr>
            <p:cNvPr id="23" name="Obrázek 22">
              <a:extLst>
                <a:ext uri="{FF2B5EF4-FFF2-40B4-BE49-F238E27FC236}">
                  <a16:creationId xmlns:a16="http://schemas.microsoft.com/office/drawing/2014/main" id="{1C47BBF8-0554-448D-846D-9BDAE2BC6257}"/>
                </a:ext>
              </a:extLst>
            </p:cNvPr>
            <p:cNvPicPr>
              <a:picLocks noChangeAspect="1"/>
            </p:cNvPicPr>
            <p:nvPr/>
          </p:nvPicPr>
          <p:blipFill>
            <a:blip r:embed="rId5"/>
            <a:stretch>
              <a:fillRect/>
            </a:stretch>
          </p:blipFill>
          <p:spPr>
            <a:xfrm>
              <a:off x="5502314" y="4737628"/>
              <a:ext cx="3394547" cy="1141270"/>
            </a:xfrm>
            <a:prstGeom prst="rect">
              <a:avLst/>
            </a:prstGeom>
          </p:spPr>
        </p:pic>
        <p:sp>
          <p:nvSpPr>
            <p:cNvPr id="24" name="TextovéPole 23">
              <a:extLst>
                <a:ext uri="{FF2B5EF4-FFF2-40B4-BE49-F238E27FC236}">
                  <a16:creationId xmlns:a16="http://schemas.microsoft.com/office/drawing/2014/main" id="{DBD75974-8AEA-462A-8E11-E5F0C6ABA55B}"/>
                </a:ext>
              </a:extLst>
            </p:cNvPr>
            <p:cNvSpPr txBox="1"/>
            <p:nvPr/>
          </p:nvSpPr>
          <p:spPr>
            <a:xfrm>
              <a:off x="8524977" y="5614101"/>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spTree>
    <p:extLst>
      <p:ext uri="{BB962C8B-B14F-4D97-AF65-F5344CB8AC3E}">
        <p14:creationId xmlns:p14="http://schemas.microsoft.com/office/powerpoint/2010/main" val="368605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Management concepts and types of production systems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1" name="Zástupný text 4">
            <a:extLst>
              <a:ext uri="{FF2B5EF4-FFF2-40B4-BE49-F238E27FC236}">
                <a16:creationId xmlns:a16="http://schemas.microsoft.com/office/drawing/2014/main" id="{8641C2F5-61EE-481F-9318-1A1A798F426C}"/>
              </a:ext>
            </a:extLst>
          </p:cNvPr>
          <p:cNvSpPr>
            <a:spLocks noGrp="1"/>
          </p:cNvSpPr>
          <p:nvPr>
            <p:ph type="body" sz="half" idx="22"/>
          </p:nvPr>
        </p:nvSpPr>
        <p:spPr>
          <a:xfrm>
            <a:off x="444500" y="1610056"/>
            <a:ext cx="11131202" cy="4505375"/>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Types of production systems</a:t>
            </a:r>
          </a:p>
          <a:p>
            <a:pPr marL="896400" lvl="1" indent="-284400"/>
            <a:r>
              <a:rPr lang="en-US" b="1" dirty="0"/>
              <a:t>Type of operations</a:t>
            </a:r>
          </a:p>
          <a:p>
            <a:pPr marL="1278000" lvl="4" indent="-285750">
              <a:tabLst>
                <a:tab pos="1255713" algn="l"/>
                <a:tab pos="1527175" algn="l"/>
              </a:tabLst>
            </a:pPr>
            <a:r>
              <a:rPr lang="en-US" dirty="0"/>
              <a:t>production operations – transformation of inputs into outputs, easier measurability of quality,</a:t>
            </a:r>
          </a:p>
          <a:p>
            <a:pPr marL="1278000" lvl="4" indent="-285750">
              <a:tabLst>
                <a:tab pos="1255713" algn="l"/>
                <a:tab pos="1527175" algn="l"/>
              </a:tabLst>
            </a:pPr>
            <a:r>
              <a:rPr lang="en-US" dirty="0"/>
              <a:t>non-production operations – providing services, closer contact with customers.</a:t>
            </a:r>
          </a:p>
          <a:p>
            <a:pPr marL="896400" lvl="1" indent="-284400"/>
            <a:r>
              <a:rPr lang="en-US" b="1" dirty="0"/>
              <a:t> Type of product</a:t>
            </a:r>
          </a:p>
          <a:p>
            <a:pPr marL="1278000" lvl="4" indent="-285750">
              <a:tabLst>
                <a:tab pos="1255713" algn="l"/>
                <a:tab pos="1527175" algn="l"/>
              </a:tabLst>
            </a:pPr>
            <a:r>
              <a:rPr lang="en-US" dirty="0"/>
              <a:t>production companies, </a:t>
            </a:r>
          </a:p>
          <a:p>
            <a:pPr marL="1278000" lvl="4" indent="-285750">
              <a:tabLst>
                <a:tab pos="1255713" algn="l"/>
                <a:tab pos="1527175" algn="l"/>
              </a:tabLst>
            </a:pPr>
            <a:r>
              <a:rPr lang="en-US" dirty="0"/>
              <a:t>service companies,</a:t>
            </a:r>
          </a:p>
          <a:p>
            <a:pPr marL="1278000" lvl="4" indent="-285750">
              <a:tabLst>
                <a:tab pos="1255713" algn="l"/>
                <a:tab pos="1527175" algn="l"/>
              </a:tabLst>
            </a:pPr>
            <a:r>
              <a:rPr lang="en-US" dirty="0"/>
              <a:t>companies providing products and services.</a:t>
            </a:r>
          </a:p>
          <a:p>
            <a:pPr marL="896400" lvl="1" indent="-284400"/>
            <a:r>
              <a:rPr lang="en-US" b="1" dirty="0"/>
              <a:t>Type of production</a:t>
            </a:r>
          </a:p>
          <a:p>
            <a:pPr marL="1278000" lvl="4" indent="-285750">
              <a:tabLst>
                <a:tab pos="1255713" algn="l"/>
                <a:tab pos="1527175" algn="l"/>
              </a:tabLst>
            </a:pPr>
            <a:r>
              <a:rPr lang="en-US" dirty="0"/>
              <a:t>production to stock – stock based on an estimate of expected orders,</a:t>
            </a:r>
          </a:p>
          <a:p>
            <a:pPr marL="1278000" lvl="4" indent="-285750">
              <a:tabLst>
                <a:tab pos="1255713" algn="l"/>
                <a:tab pos="1527175" algn="l"/>
              </a:tabLst>
            </a:pPr>
            <a:r>
              <a:rPr lang="en-US" dirty="0"/>
              <a:t>production to order (contract) – special customer requirements,</a:t>
            </a:r>
          </a:p>
          <a:p>
            <a:pPr marL="1278000" lvl="4" indent="-285750">
              <a:tabLst>
                <a:tab pos="1255713" algn="l"/>
                <a:tab pos="1527175" algn="l"/>
              </a:tabLst>
            </a:pPr>
            <a:r>
              <a:rPr lang="en-US" dirty="0"/>
              <a:t>assembly to order (contract) – a combination of both, the product is assembled according to a special order from stocked components.</a:t>
            </a:r>
          </a:p>
        </p:txBody>
      </p:sp>
    </p:spTree>
    <p:extLst>
      <p:ext uri="{BB962C8B-B14F-4D97-AF65-F5344CB8AC3E}">
        <p14:creationId xmlns:p14="http://schemas.microsoft.com/office/powerpoint/2010/main" val="10604831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2557" y="1647546"/>
                <a:ext cx="11260174" cy="4265574"/>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Production scheduling models</a:t>
                </a:r>
              </a:p>
              <a:p>
                <a:pPr marL="896400" lvl="1" indent="-284400">
                  <a:lnSpc>
                    <a:spcPct val="110000"/>
                  </a:lnSpc>
                </a:pPr>
                <a:r>
                  <a:rPr lang="en-US">
                    <a:ea typeface="Cambria Math" panose="02040503050406030204" pitchFamily="18" charset="0"/>
                  </a:rPr>
                  <a:t>Variables (calculated values) </a:t>
                </a: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rPr>
                  <a:t>	completion time of </a:t>
                </a:r>
                <a14:m>
                  <m:oMath xmlns:m="http://schemas.openxmlformats.org/officeDocument/2006/math">
                    <m:r>
                      <a:rPr lang="en-US" sz="1700" i="1" smtClean="0">
                        <a:latin typeface="Cambria Math" panose="02040503050406030204" pitchFamily="18" charset="0"/>
                        <a:ea typeface="Cambria Math" panose="02040503050406030204" pitchFamily="18" charset="0"/>
                        <a:cs typeface="Times New Roman" panose="02020603050405020304" pitchFamily="18" charset="0"/>
                      </a:rPr>
                      <m:t>𝑗</m:t>
                    </m:r>
                  </m:oMath>
                </a14:m>
                <a:r>
                  <a:rPr lang="en-US" sz="1700">
                    <a:latin typeface="Cambria Math" panose="02040503050406030204" pitchFamily="18" charset="0"/>
                    <a:ea typeface="Cambria Math" panose="02040503050406030204" pitchFamily="18" charset="0"/>
                  </a:rPr>
                  <a:t>-th job,</a:t>
                </a: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rPr>
                  <a:t>	flow time determines time that </a:t>
                </a:r>
                <a14:m>
                  <m:oMath xmlns:m="http://schemas.openxmlformats.org/officeDocument/2006/math">
                    <m:r>
                      <a:rPr lang="en-US" sz="1700" i="1" smtClean="0">
                        <a:latin typeface="Cambria Math" panose="02040503050406030204" pitchFamily="18" charset="0"/>
                        <a:ea typeface="Cambria Math" panose="02040503050406030204" pitchFamily="18" charset="0"/>
                        <a:cs typeface="Times New Roman" panose="02020603050405020304" pitchFamily="18" charset="0"/>
                      </a:rPr>
                      <m:t>𝑗</m:t>
                    </m:r>
                  </m:oMath>
                </a14:m>
                <a:r>
                  <a:rPr lang="en-US" sz="1700">
                    <a:latin typeface="Cambria Math" panose="02040503050406030204" pitchFamily="18" charset="0"/>
                    <a:ea typeface="Cambria Math" panose="02040503050406030204" pitchFamily="18" charset="0"/>
                  </a:rPr>
                  <a:t>-th job spends in system,</a:t>
                </a: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rPr>
                  <a:t>	lateness of job</a:t>
                </a:r>
                <a14:m>
                  <m:oMath xmlns:m="http://schemas.openxmlformats.org/officeDocument/2006/math">
                    <m:r>
                      <a:rPr lang="en-US" sz="1700" b="0" i="0"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𝑗</m:t>
                    </m:r>
                  </m:oMath>
                </a14:m>
                <a:r>
                  <a:rPr lang="en-US" sz="1700">
                    <a:latin typeface="Cambria Math" panose="02040503050406030204" pitchFamily="18" charset="0"/>
                    <a:ea typeface="Cambria Math" panose="02040503050406030204" pitchFamily="18" charset="0"/>
                  </a:rPr>
                  <a:t> is  a difference between completion time and due time,</a:t>
                </a:r>
                <a:endParaRPr lang="en-US" sz="1700">
                  <a:effectLst/>
                  <a:latin typeface="Cambria Math" panose="02040503050406030204" pitchFamily="18" charset="0"/>
                  <a:ea typeface="Cambria Math" panose="02040503050406030204" pitchFamily="18" charset="0"/>
                </a:endParaRPr>
              </a:p>
              <a:p>
                <a:pPr marL="3140075" lvl="1" indent="-266700">
                  <a:lnSpc>
                    <a:spcPct val="110000"/>
                  </a:lnSpc>
                  <a:tabLst>
                    <a:tab pos="3140075" algn="l"/>
                  </a:tabLst>
                </a:pPr>
                <a:r>
                  <a:rPr lang="en-US" sz="1700">
                    <a:effectLst/>
                    <a:latin typeface="Cambria Math" panose="02040503050406030204" pitchFamily="18" charset="0"/>
                    <a:ea typeface="Cambria Math" panose="02040503050406030204" pitchFamily="18" charset="0"/>
                  </a:rPr>
                  <a:t>for earliness it is valid: </a:t>
                </a:r>
                <a14:m>
                  <m:oMath xmlns:m="http://schemas.openxmlformats.org/officeDocument/2006/math">
                    <m:sSub>
                      <m:sSubPr>
                        <m:ctrlPr>
                          <a:rPr lang="en-US" sz="1700" i="1" smtClean="0">
                            <a:effectLst/>
                            <a:latin typeface="Cambria Math" panose="02040503050406030204" pitchFamily="18" charset="0"/>
                            <a:ea typeface="Cambria Math" panose="02040503050406030204" pitchFamily="18" charset="0"/>
                          </a:rPr>
                        </m:ctrlPr>
                      </m:sSubPr>
                      <m:e>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𝐿</m:t>
                        </m:r>
                      </m:e>
                      <m:sub>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𝑗</m:t>
                        </m:r>
                      </m:sub>
                    </m:sSub>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&lt;0</m:t>
                    </m:r>
                  </m:oMath>
                </a14:m>
                <a:r>
                  <a:rPr lang="en-US" sz="1700">
                    <a:effectLst/>
                    <a:latin typeface="Cambria Math" panose="02040503050406030204" pitchFamily="18" charset="0"/>
                    <a:ea typeface="Cambria Math" panose="02040503050406030204" pitchFamily="18" charset="0"/>
                  </a:rPr>
                  <a:t>, </a:t>
                </a:r>
              </a:p>
              <a:p>
                <a:pPr marL="3140075" lvl="1" indent="-266700">
                  <a:lnSpc>
                    <a:spcPct val="110000"/>
                  </a:lnSpc>
                  <a:tabLst>
                    <a:tab pos="3140075" algn="l"/>
                  </a:tabLst>
                </a:pPr>
                <a:r>
                  <a:rPr lang="en-US" sz="1700">
                    <a:latin typeface="Cambria Math" panose="02040503050406030204" pitchFamily="18" charset="0"/>
                    <a:ea typeface="Cambria Math" panose="02040503050406030204" pitchFamily="18" charset="0"/>
                  </a:rPr>
                  <a:t>for tardiness it is valid: </a:t>
                </a:r>
                <a14:m>
                  <m:oMath xmlns:m="http://schemas.openxmlformats.org/officeDocument/2006/math">
                    <m:sSub>
                      <m:sSubPr>
                        <m:ctrlPr>
                          <a:rPr lang="en-US" sz="1700" i="1" smtClean="0">
                            <a:effectLst/>
                            <a:latin typeface="Cambria Math" panose="02040503050406030204" pitchFamily="18" charset="0"/>
                            <a:ea typeface="Cambria Math" panose="02040503050406030204" pitchFamily="18" charset="0"/>
                          </a:rPr>
                        </m:ctrlPr>
                      </m:sSubPr>
                      <m:e>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𝐿</m:t>
                        </m:r>
                      </m:e>
                      <m:sub>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𝑗</m:t>
                        </m:r>
                      </m:sub>
                    </m:sSub>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&gt;0</m:t>
                    </m:r>
                  </m:oMath>
                </a14:m>
                <a:r>
                  <a:rPr lang="en-US" sz="1700">
                    <a:effectLst/>
                    <a:latin typeface="Cambria Math" panose="02040503050406030204" pitchFamily="18" charset="0"/>
                    <a:ea typeface="Cambria Math" panose="02040503050406030204" pitchFamily="18" charset="0"/>
                  </a:rPr>
                  <a:t>,</a:t>
                </a:r>
                <a:endParaRPr lang="en-US" sz="1700">
                  <a:latin typeface="Cambria Math" panose="02040503050406030204" pitchFamily="18" charset="0"/>
                  <a:ea typeface="Cambria Math" panose="02040503050406030204" pitchFamily="18" charset="0"/>
                </a:endParaRP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rPr>
                  <a:t>	 tardiness of job </a:t>
                </a:r>
                <a14:m>
                  <m:oMath xmlns:m="http://schemas.openxmlformats.org/officeDocument/2006/math">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𝑗</m:t>
                    </m:r>
                  </m:oMath>
                </a14:m>
                <a:r>
                  <a:rPr lang="en-US" sz="1700">
                    <a:effectLst/>
                    <a:latin typeface="Cambria Math" panose="02040503050406030204" pitchFamily="18" charset="0"/>
                    <a:ea typeface="Cambria Math" panose="02040503050406030204" pitchFamily="18" charset="0"/>
                  </a:rPr>
                  <a:t>,</a:t>
                </a:r>
                <a:endParaRPr lang="en-US" sz="1700">
                  <a:latin typeface="Cambria Math" panose="02040503050406030204" pitchFamily="18" charset="0"/>
                  <a:ea typeface="Cambria Math" panose="02040503050406030204" pitchFamily="18" charset="0"/>
                </a:endParaRP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cs typeface="Times New Roman" panose="02020603050405020304" pitchFamily="18" charset="0"/>
                  </a:rPr>
                  <a:t>	if  </a:t>
                </a:r>
                <a14:m>
                  <m:oMath xmlns:m="http://schemas.openxmlformats.org/officeDocument/2006/math">
                    <m:sSub>
                      <m:sSubPr>
                        <m:ctrlPr>
                          <a:rPr lang="en-US" sz="1700" i="1" smtClean="0">
                            <a:effectLst/>
                            <a:latin typeface="Cambria Math" panose="02040503050406030204" pitchFamily="18" charset="0"/>
                            <a:ea typeface="Cambria Math" panose="02040503050406030204" pitchFamily="18" charset="0"/>
                          </a:rPr>
                        </m:ctrlPr>
                      </m:sSubPr>
                      <m:e>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𝑇</m:t>
                        </m:r>
                      </m:e>
                      <m:sub>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𝑗</m:t>
                        </m:r>
                      </m:sub>
                    </m:sSub>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&gt;0,</m:t>
                    </m:r>
                  </m:oMath>
                </a14:m>
                <a:endParaRPr lang="en-US" sz="1700">
                  <a:latin typeface="Cambria Math" panose="02040503050406030204" pitchFamily="18" charset="0"/>
                  <a:ea typeface="Cambria Math" panose="02040503050406030204" pitchFamily="18" charset="0"/>
                </a:endParaRP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cs typeface="Times New Roman" panose="02020603050405020304" pitchFamily="18" charset="0"/>
                  </a:rPr>
                  <a:t>	if </a:t>
                </a:r>
                <a:r>
                  <a:rPr lang="en-US" sz="1700">
                    <a:effectLst/>
                    <a:latin typeface="Cambria Math" panose="02040503050406030204" pitchFamily="18" charset="0"/>
                    <a:ea typeface="Cambria Math" panose="02040503050406030204" pitchFamily="18" charset="0"/>
                  </a:rPr>
                  <a:t> </a:t>
                </a:r>
                <a14:m>
                  <m:oMath xmlns:m="http://schemas.openxmlformats.org/officeDocument/2006/math">
                    <m:sSub>
                      <m:sSubPr>
                        <m:ctrlPr>
                          <a:rPr lang="en-US" sz="1700" i="1" smtClean="0">
                            <a:effectLst/>
                            <a:latin typeface="Cambria Math" panose="02040503050406030204" pitchFamily="18" charset="0"/>
                            <a:ea typeface="Cambria Math" panose="02040503050406030204" pitchFamily="18" charset="0"/>
                          </a:rPr>
                        </m:ctrlPr>
                      </m:sSubPr>
                      <m:e>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𝑇</m:t>
                        </m:r>
                      </m:e>
                      <m:sub>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𝑗</m:t>
                        </m:r>
                      </m:sub>
                    </m:sSub>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=0</m:t>
                    </m:r>
                  </m:oMath>
                </a14:m>
                <a:r>
                  <a:rPr lang="en-US" sz="1800">
                    <a:ea typeface="Cambria Math" panose="02040503050406030204" pitchFamily="18" charset="0"/>
                  </a:rPr>
                  <a:t>.</a:t>
                </a:r>
              </a:p>
              <a:p>
                <a:pPr marL="896400" lvl="1" indent="-284400">
                  <a:lnSpc>
                    <a:spcPct val="110000"/>
                  </a:lnSpc>
                </a:pPr>
                <a:r>
                  <a:rPr lang="en-US">
                    <a:ea typeface="Cambria Math" panose="02040503050406030204" pitchFamily="18" charset="0"/>
                  </a:rPr>
                  <a:t>Optimal production schedule is such a feasible schedule, which minimizes selected criterion. </a:t>
                </a:r>
              </a:p>
              <a:p>
                <a:pPr marL="2689225" lvl="1" indent="-1612900">
                  <a:lnSpc>
                    <a:spcPct val="110000"/>
                  </a:lnSpc>
                  <a:buNone/>
                  <a:tabLst>
                    <a:tab pos="2689225" algn="l"/>
                  </a:tabLst>
                </a:pPr>
                <a:endParaRPr lang="en-US" sz="1700">
                  <a:effectLst/>
                  <a:latin typeface="Cambria Math" panose="02040503050406030204" pitchFamily="18" charset="0"/>
                  <a:ea typeface="Cambria Math" panose="02040503050406030204" pitchFamily="18" charset="0"/>
                  <a:cs typeface="Times New Roman" panose="02020603050405020304" pitchFamily="18" charset="0"/>
                </a:endParaRPr>
              </a:p>
              <a:p>
                <a:pPr marL="2689225" lvl="1" indent="-1612900">
                  <a:lnSpc>
                    <a:spcPct val="110000"/>
                  </a:lnSpc>
                  <a:buNone/>
                  <a:tabLst>
                    <a:tab pos="2689225" algn="l"/>
                  </a:tabLst>
                </a:pPr>
                <a:endParaRPr lang="en-US" sz="1700">
                  <a:latin typeface="Cambria Math" panose="02040503050406030204" pitchFamily="18" charset="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42557" y="1647546"/>
                <a:ext cx="11260174" cy="4265574"/>
              </a:xfrm>
              <a:blipFill>
                <a:blip r:embed="rId2"/>
                <a:stretch>
                  <a:fillRect l="-217" t="-286"/>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6357" y="1066638"/>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7" name="Obdélník 6">
                <a:extLst>
                  <a:ext uri="{FF2B5EF4-FFF2-40B4-BE49-F238E27FC236}">
                    <a16:creationId xmlns:a16="http://schemas.microsoft.com/office/drawing/2014/main" id="{C0D3A455-5914-4EE5-8ADF-2C50A141ADDF}"/>
                  </a:ext>
                </a:extLst>
              </p:cNvPr>
              <p:cNvSpPr/>
              <p:nvPr/>
            </p:nvSpPr>
            <p:spPr>
              <a:xfrm>
                <a:off x="2618218" y="2324157"/>
                <a:ext cx="421846"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oMath>
                  </m:oMathPara>
                </a14:m>
                <a:endParaRPr lang="cs-CZ" sz="1700" dirty="0"/>
              </a:p>
            </p:txBody>
          </p:sp>
        </mc:Choice>
        <mc:Fallback xmlns="">
          <p:sp>
            <p:nvSpPr>
              <p:cNvPr id="7" name="Obdélník 6">
                <a:extLst>
                  <a:ext uri="{FF2B5EF4-FFF2-40B4-BE49-F238E27FC236}">
                    <a16:creationId xmlns:a16="http://schemas.microsoft.com/office/drawing/2014/main" id="{C0D3A455-5914-4EE5-8ADF-2C50A141ADDF}"/>
                  </a:ext>
                </a:extLst>
              </p:cNvPr>
              <p:cNvSpPr>
                <a:spLocks noRot="1" noChangeAspect="1" noMove="1" noResize="1" noEditPoints="1" noAdjustHandles="1" noChangeArrowheads="1" noChangeShapeType="1" noTextEdit="1"/>
              </p:cNvSpPr>
              <p:nvPr/>
            </p:nvSpPr>
            <p:spPr>
              <a:xfrm>
                <a:off x="2618218" y="2324157"/>
                <a:ext cx="421846" cy="374974"/>
              </a:xfrm>
              <a:prstGeom prst="rect">
                <a:avLst/>
              </a:prstGeom>
              <a:blipFill>
                <a:blip r:embed="rId3"/>
                <a:stretch>
                  <a:fillRect b="-645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CE82894B-52CC-40E5-8B6D-6BD59BA54AE8}"/>
                  </a:ext>
                </a:extLst>
              </p:cNvPr>
              <p:cNvSpPr/>
              <p:nvPr/>
            </p:nvSpPr>
            <p:spPr>
              <a:xfrm>
                <a:off x="1742979" y="2666646"/>
                <a:ext cx="1297085"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a:rPr lang="cs-CZ" sz="1700" i="1">
                              <a:latin typeface="Cambria Math" panose="02040503050406030204" pitchFamily="18" charset="0"/>
                            </a:rPr>
                            <m:t>𝑗</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𝑟</m:t>
                          </m:r>
                        </m:e>
                        <m:sub>
                          <m:r>
                            <a:rPr lang="cs-CZ" sz="1700" i="1">
                              <a:latin typeface="Cambria Math" panose="02040503050406030204" pitchFamily="18" charset="0"/>
                            </a:rPr>
                            <m:t>𝑗</m:t>
                          </m:r>
                        </m:sub>
                      </m:sSub>
                    </m:oMath>
                  </m:oMathPara>
                </a14:m>
                <a:endParaRPr lang="cs-CZ" sz="1700" dirty="0"/>
              </a:p>
            </p:txBody>
          </p:sp>
        </mc:Choice>
        <mc:Fallback xmlns="">
          <p:sp>
            <p:nvSpPr>
              <p:cNvPr id="11" name="Obdélník 10">
                <a:extLst>
                  <a:ext uri="{FF2B5EF4-FFF2-40B4-BE49-F238E27FC236}">
                    <a16:creationId xmlns:a16="http://schemas.microsoft.com/office/drawing/2014/main" id="{CE82894B-52CC-40E5-8B6D-6BD59BA54AE8}"/>
                  </a:ext>
                </a:extLst>
              </p:cNvPr>
              <p:cNvSpPr>
                <a:spLocks noRot="1" noChangeAspect="1" noMove="1" noResize="1" noEditPoints="1" noAdjustHandles="1" noChangeArrowheads="1" noChangeShapeType="1" noTextEdit="1"/>
              </p:cNvSpPr>
              <p:nvPr/>
            </p:nvSpPr>
            <p:spPr>
              <a:xfrm>
                <a:off x="1742979" y="2666646"/>
                <a:ext cx="1297085" cy="374974"/>
              </a:xfrm>
              <a:prstGeom prst="rect">
                <a:avLst/>
              </a:prstGeom>
              <a:blipFill>
                <a:blip r:embed="rId4"/>
                <a:stretch>
                  <a:fillRect b="-645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5698A750-A634-4838-9136-7EED3748048C}"/>
                  </a:ext>
                </a:extLst>
              </p:cNvPr>
              <p:cNvSpPr/>
              <p:nvPr/>
            </p:nvSpPr>
            <p:spPr>
              <a:xfrm>
                <a:off x="1690336" y="3026162"/>
                <a:ext cx="1349728"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𝐿</m:t>
                          </m:r>
                        </m:e>
                        <m:sub>
                          <m:r>
                            <a:rPr lang="cs-CZ" sz="1700" i="1">
                              <a:latin typeface="Cambria Math" panose="02040503050406030204" pitchFamily="18" charset="0"/>
                            </a:rPr>
                            <m:t>𝑗</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𝑑</m:t>
                          </m:r>
                        </m:e>
                        <m:sub>
                          <m:r>
                            <a:rPr lang="cs-CZ" sz="1700" i="1">
                              <a:latin typeface="Cambria Math" panose="02040503050406030204" pitchFamily="18" charset="0"/>
                            </a:rPr>
                            <m:t>𝑗</m:t>
                          </m:r>
                        </m:sub>
                      </m:sSub>
                    </m:oMath>
                  </m:oMathPara>
                </a14:m>
                <a:endParaRPr lang="cs-CZ" sz="1700" dirty="0"/>
              </a:p>
            </p:txBody>
          </p:sp>
        </mc:Choice>
        <mc:Fallback xmlns="">
          <p:sp>
            <p:nvSpPr>
              <p:cNvPr id="12" name="Obdélník 11">
                <a:extLst>
                  <a:ext uri="{FF2B5EF4-FFF2-40B4-BE49-F238E27FC236}">
                    <a16:creationId xmlns:a16="http://schemas.microsoft.com/office/drawing/2014/main" id="{5698A750-A634-4838-9136-7EED3748048C}"/>
                  </a:ext>
                </a:extLst>
              </p:cNvPr>
              <p:cNvSpPr>
                <a:spLocks noRot="1" noChangeAspect="1" noMove="1" noResize="1" noEditPoints="1" noAdjustHandles="1" noChangeArrowheads="1" noChangeShapeType="1" noTextEdit="1"/>
              </p:cNvSpPr>
              <p:nvPr/>
            </p:nvSpPr>
            <p:spPr>
              <a:xfrm>
                <a:off x="1690336" y="3026162"/>
                <a:ext cx="1349728" cy="374974"/>
              </a:xfrm>
              <a:prstGeom prst="rect">
                <a:avLst/>
              </a:prstGeom>
              <a:blipFill>
                <a:blip r:embed="rId5"/>
                <a:stretch>
                  <a:fillRect b="-645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65B64277-CF1A-467C-8116-F97BEB5C3CF9}"/>
                  </a:ext>
                </a:extLst>
              </p:cNvPr>
              <p:cNvSpPr/>
              <p:nvPr/>
            </p:nvSpPr>
            <p:spPr>
              <a:xfrm>
                <a:off x="1349023" y="4080507"/>
                <a:ext cx="1691040" cy="393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𝑇</m:t>
                          </m:r>
                        </m:e>
                        <m:sub>
                          <m:r>
                            <a:rPr lang="cs-CZ" sz="1700" i="1">
                              <a:latin typeface="Cambria Math" panose="02040503050406030204" pitchFamily="18" charset="0"/>
                            </a:rPr>
                            <m:t>𝑗</m:t>
                          </m:r>
                        </m:sub>
                      </m:sSub>
                      <m:r>
                        <a:rPr lang="cs-CZ" sz="1700" i="0">
                          <a:latin typeface="Cambria Math" panose="02040503050406030204" pitchFamily="18" charset="0"/>
                        </a:rPr>
                        <m:t>=</m:t>
                      </m:r>
                      <m:r>
                        <m:rPr>
                          <m:sty m:val="p"/>
                        </m:rPr>
                        <a:rPr lang="cs-CZ" sz="1700" i="0">
                          <a:latin typeface="Cambria Math" panose="02040503050406030204" pitchFamily="18" charset="0"/>
                        </a:rPr>
                        <m:t>max</m:t>
                      </m:r>
                      <m:d>
                        <m:dPr>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0">
                                  <a:latin typeface="Cambria Math" panose="02040503050406030204" pitchFamily="18" charset="0"/>
                                </a:rPr>
                                <m:t>0,</m:t>
                              </m:r>
                              <m:r>
                                <a:rPr lang="cs-CZ" sz="1700" i="1">
                                  <a:latin typeface="Cambria Math" panose="02040503050406030204" pitchFamily="18" charset="0"/>
                                </a:rPr>
                                <m:t>𝐿</m:t>
                              </m:r>
                            </m:e>
                            <m:sub>
                              <m:r>
                                <a:rPr lang="cs-CZ" sz="1700" i="1">
                                  <a:latin typeface="Cambria Math" panose="02040503050406030204" pitchFamily="18" charset="0"/>
                                </a:rPr>
                                <m:t>𝑗</m:t>
                              </m:r>
                            </m:sub>
                          </m:sSub>
                        </m:e>
                      </m:d>
                    </m:oMath>
                  </m:oMathPara>
                </a14:m>
                <a:endParaRPr lang="cs-CZ" sz="1700" dirty="0"/>
              </a:p>
            </p:txBody>
          </p:sp>
        </mc:Choice>
        <mc:Fallback xmlns="">
          <p:sp>
            <p:nvSpPr>
              <p:cNvPr id="14" name="Obdélník 13">
                <a:extLst>
                  <a:ext uri="{FF2B5EF4-FFF2-40B4-BE49-F238E27FC236}">
                    <a16:creationId xmlns:a16="http://schemas.microsoft.com/office/drawing/2014/main" id="{65B64277-CF1A-467C-8116-F97BEB5C3CF9}"/>
                  </a:ext>
                </a:extLst>
              </p:cNvPr>
              <p:cNvSpPr>
                <a:spLocks noRot="1" noChangeAspect="1" noMove="1" noResize="1" noEditPoints="1" noAdjustHandles="1" noChangeArrowheads="1" noChangeShapeType="1" noTextEdit="1"/>
              </p:cNvSpPr>
              <p:nvPr/>
            </p:nvSpPr>
            <p:spPr>
              <a:xfrm>
                <a:off x="1349023" y="4080507"/>
                <a:ext cx="1691040" cy="393634"/>
              </a:xfrm>
              <a:prstGeom prst="rect">
                <a:avLst/>
              </a:prstGeom>
              <a:blipFill>
                <a:blip r:embed="rId6"/>
                <a:stretch>
                  <a:fillRect b="-615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C42869EE-A578-47B0-99F2-A46833D1216D}"/>
                  </a:ext>
                </a:extLst>
              </p:cNvPr>
              <p:cNvSpPr/>
              <p:nvPr/>
            </p:nvSpPr>
            <p:spPr>
              <a:xfrm>
                <a:off x="1905970" y="4468126"/>
                <a:ext cx="1134093"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𝛿</m:t>
                          </m:r>
                          <m:r>
                            <a:rPr lang="cs-CZ" sz="1700" i="0">
                              <a:latin typeface="Cambria Math" panose="02040503050406030204" pitchFamily="18" charset="0"/>
                            </a:rPr>
                            <m:t>(</m:t>
                          </m:r>
                          <m:r>
                            <a:rPr lang="cs-CZ" sz="1700" i="1">
                              <a:latin typeface="Cambria Math" panose="02040503050406030204" pitchFamily="18" charset="0"/>
                            </a:rPr>
                            <m:t>𝑇</m:t>
                          </m:r>
                        </m:e>
                        <m:sub>
                          <m:r>
                            <a:rPr lang="cs-CZ" sz="1700" i="1">
                              <a:latin typeface="Cambria Math" panose="02040503050406030204" pitchFamily="18" charset="0"/>
                            </a:rPr>
                            <m:t>𝑗</m:t>
                          </m:r>
                        </m:sub>
                      </m:sSub>
                      <m:r>
                        <a:rPr lang="cs-CZ" sz="1700" i="0">
                          <a:latin typeface="Cambria Math" panose="02040503050406030204" pitchFamily="18" charset="0"/>
                        </a:rPr>
                        <m:t>)=1</m:t>
                      </m:r>
                    </m:oMath>
                  </m:oMathPara>
                </a14:m>
                <a:endParaRPr lang="cs-CZ" sz="1700" dirty="0"/>
              </a:p>
            </p:txBody>
          </p:sp>
        </mc:Choice>
        <mc:Fallback xmlns="">
          <p:sp>
            <p:nvSpPr>
              <p:cNvPr id="15" name="Obdélník 14">
                <a:extLst>
                  <a:ext uri="{FF2B5EF4-FFF2-40B4-BE49-F238E27FC236}">
                    <a16:creationId xmlns:a16="http://schemas.microsoft.com/office/drawing/2014/main" id="{C42869EE-A578-47B0-99F2-A46833D1216D}"/>
                  </a:ext>
                </a:extLst>
              </p:cNvPr>
              <p:cNvSpPr>
                <a:spLocks noRot="1" noChangeAspect="1" noMove="1" noResize="1" noEditPoints="1" noAdjustHandles="1" noChangeArrowheads="1" noChangeShapeType="1" noTextEdit="1"/>
              </p:cNvSpPr>
              <p:nvPr/>
            </p:nvSpPr>
            <p:spPr>
              <a:xfrm>
                <a:off x="1905970" y="4468126"/>
                <a:ext cx="1134093" cy="374974"/>
              </a:xfrm>
              <a:prstGeom prst="rect">
                <a:avLst/>
              </a:prstGeom>
              <a:blipFill>
                <a:blip r:embed="rId7"/>
                <a:stretch>
                  <a:fillRect b="-819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22EB8811-05A7-4048-89DA-530BE4BF7364}"/>
                  </a:ext>
                </a:extLst>
              </p:cNvPr>
              <p:cNvSpPr/>
              <p:nvPr/>
            </p:nvSpPr>
            <p:spPr>
              <a:xfrm>
                <a:off x="1905970" y="4835480"/>
                <a:ext cx="1134093"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𝛿</m:t>
                          </m:r>
                          <m:r>
                            <a:rPr lang="cs-CZ" sz="1700" i="0">
                              <a:latin typeface="Cambria Math" panose="02040503050406030204" pitchFamily="18" charset="0"/>
                            </a:rPr>
                            <m:t>(</m:t>
                          </m:r>
                          <m:r>
                            <a:rPr lang="cs-CZ" sz="1700" i="1">
                              <a:latin typeface="Cambria Math" panose="02040503050406030204" pitchFamily="18" charset="0"/>
                            </a:rPr>
                            <m:t>𝑇</m:t>
                          </m:r>
                        </m:e>
                        <m:sub>
                          <m:r>
                            <a:rPr lang="cs-CZ" sz="1700" i="1">
                              <a:latin typeface="Cambria Math" panose="02040503050406030204" pitchFamily="18" charset="0"/>
                            </a:rPr>
                            <m:t>𝑗</m:t>
                          </m:r>
                        </m:sub>
                      </m:sSub>
                      <m:r>
                        <a:rPr lang="cs-CZ" sz="1700" i="0">
                          <a:latin typeface="Cambria Math" panose="02040503050406030204" pitchFamily="18" charset="0"/>
                        </a:rPr>
                        <m:t>)=0</m:t>
                      </m:r>
                    </m:oMath>
                  </m:oMathPara>
                </a14:m>
                <a:endParaRPr lang="cs-CZ" sz="1700" dirty="0"/>
              </a:p>
            </p:txBody>
          </p:sp>
        </mc:Choice>
        <mc:Fallback xmlns="">
          <p:sp>
            <p:nvSpPr>
              <p:cNvPr id="16" name="Obdélník 15">
                <a:extLst>
                  <a:ext uri="{FF2B5EF4-FFF2-40B4-BE49-F238E27FC236}">
                    <a16:creationId xmlns:a16="http://schemas.microsoft.com/office/drawing/2014/main" id="{22EB8811-05A7-4048-89DA-530BE4BF7364}"/>
                  </a:ext>
                </a:extLst>
              </p:cNvPr>
              <p:cNvSpPr>
                <a:spLocks noRot="1" noChangeAspect="1" noMove="1" noResize="1" noEditPoints="1" noAdjustHandles="1" noChangeArrowheads="1" noChangeShapeType="1" noTextEdit="1"/>
              </p:cNvSpPr>
              <p:nvPr/>
            </p:nvSpPr>
            <p:spPr>
              <a:xfrm>
                <a:off x="1905970" y="4835480"/>
                <a:ext cx="1134093" cy="374974"/>
              </a:xfrm>
              <a:prstGeom prst="rect">
                <a:avLst/>
              </a:prstGeom>
              <a:blipFill>
                <a:blip r:embed="rId8"/>
                <a:stretch>
                  <a:fillRect b="-8065"/>
                </a:stretch>
              </a:blipFill>
            </p:spPr>
            <p:txBody>
              <a:bodyPr/>
              <a:lstStyle/>
              <a:p>
                <a:r>
                  <a:rPr lang="cs-CZ">
                    <a:noFill/>
                  </a:rPr>
                  <a:t> </a:t>
                </a:r>
              </a:p>
            </p:txBody>
          </p:sp>
        </mc:Fallback>
      </mc:AlternateContent>
    </p:spTree>
    <p:extLst>
      <p:ext uri="{BB962C8B-B14F-4D97-AF65-F5344CB8AC3E}">
        <p14:creationId xmlns:p14="http://schemas.microsoft.com/office/powerpoint/2010/main" val="429972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0705607" cy="4311294"/>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Production scheduling models</a:t>
            </a:r>
          </a:p>
          <a:p>
            <a:pPr marL="896400" lvl="1" indent="-284400">
              <a:lnSpc>
                <a:spcPct val="110000"/>
              </a:lnSpc>
            </a:pPr>
            <a:r>
              <a:rPr lang="en-US">
                <a:ea typeface="Cambria Math" panose="02040503050406030204" pitchFamily="18" charset="0"/>
              </a:rPr>
              <a:t>Criteria: </a:t>
            </a:r>
          </a:p>
          <a:p>
            <a:pPr marL="1278000" lvl="1" indent="-284400">
              <a:lnSpc>
                <a:spcPct val="110000"/>
              </a:lnSpc>
            </a:pPr>
            <a:r>
              <a:rPr lang="en-US">
                <a:ea typeface="Cambria Math" panose="02040503050406030204" pitchFamily="18" charset="0"/>
              </a:rPr>
              <a:t>Makespan is time all jobs will have been completed, i.e. completion time of last processed job</a:t>
            </a: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r>
              <a:rPr lang="en-US">
                <a:ea typeface="Cambria Math" panose="02040503050406030204" pitchFamily="18" charset="0"/>
              </a:rPr>
              <a:t>Mean completion time</a:t>
            </a: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r>
              <a:rPr lang="en-US">
                <a:ea typeface="Cambria Math" panose="02040503050406030204" pitchFamily="18" charset="0"/>
              </a:rPr>
              <a:t>Maximal flow time (makespan)</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BB543ED1-8687-41DD-8568-858EAD438A0C}"/>
                  </a:ext>
                </a:extLst>
              </p:cNvPr>
              <p:cNvSpPr/>
              <p:nvPr/>
            </p:nvSpPr>
            <p:spPr>
              <a:xfrm>
                <a:off x="1916457" y="2747834"/>
                <a:ext cx="2105513" cy="482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m:rPr>
                              <m:sty m:val="p"/>
                            </m:rPr>
                            <a:rPr lang="cs-CZ" sz="1700" i="1">
                              <a:latin typeface="Cambria Math" panose="02040503050406030204" pitchFamily="18" charset="0"/>
                            </a:rPr>
                            <m:t>max</m:t>
                          </m:r>
                        </m:sub>
                      </m:sSub>
                      <m:r>
                        <a:rPr lang="cs-CZ" sz="1700" i="0">
                          <a:latin typeface="Cambria Math" panose="02040503050406030204" pitchFamily="18" charset="0"/>
                        </a:rPr>
                        <m:t>=</m:t>
                      </m:r>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lim>
                          </m:limLow>
                        </m:fName>
                        <m:e>
                          <m:d>
                            <m:dPr>
                              <m:begChr m:val="{"/>
                              <m:endChr m:val="}"/>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e>
                          </m:d>
                        </m:e>
                      </m:func>
                      <m:r>
                        <a:rPr lang="cs-CZ" sz="1700" i="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BB543ED1-8687-41DD-8568-858EAD438A0C}"/>
                  </a:ext>
                </a:extLst>
              </p:cNvPr>
              <p:cNvSpPr>
                <a:spLocks noRot="1" noChangeAspect="1" noMove="1" noResize="1" noEditPoints="1" noAdjustHandles="1" noChangeArrowheads="1" noChangeShapeType="1" noTextEdit="1"/>
              </p:cNvSpPr>
              <p:nvPr/>
            </p:nvSpPr>
            <p:spPr>
              <a:xfrm>
                <a:off x="1916457" y="2747834"/>
                <a:ext cx="2105513" cy="482248"/>
              </a:xfrm>
              <a:prstGeom prst="rect">
                <a:avLst/>
              </a:prstGeom>
              <a:blipFill>
                <a:blip r:embed="rId2"/>
                <a:stretch>
                  <a:fillRect b="-379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E5AA3406-5D23-4724-A2AB-1FDE8C5985EB}"/>
                  </a:ext>
                </a:extLst>
              </p:cNvPr>
              <p:cNvSpPr/>
              <p:nvPr/>
            </p:nvSpPr>
            <p:spPr>
              <a:xfrm>
                <a:off x="4605768" y="2758366"/>
                <a:ext cx="2676630" cy="482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m:rPr>
                              <m:sty m:val="p"/>
                            </m:rPr>
                            <a:rPr lang="cs-CZ" sz="1700" i="1">
                              <a:latin typeface="Cambria Math" panose="02040503050406030204" pitchFamily="18" charset="0"/>
                            </a:rPr>
                            <m:t>max</m:t>
                          </m:r>
                        </m:sub>
                      </m:sSub>
                      <m:d>
                        <m:dPr>
                          <m:ctrlPr>
                            <a:rPr lang="cs-CZ" sz="1700" i="1">
                              <a:latin typeface="Cambria Math" panose="02040503050406030204" pitchFamily="18" charset="0"/>
                            </a:rPr>
                          </m:ctrlPr>
                        </m:dPr>
                        <m:e>
                          <m:r>
                            <a:rPr lang="cs-CZ" sz="1700" i="1">
                              <a:latin typeface="Cambria Math" panose="02040503050406030204" pitchFamily="18" charset="0"/>
                            </a:rPr>
                            <m:t>𝑤</m:t>
                          </m:r>
                        </m:e>
                      </m:d>
                      <m:r>
                        <a:rPr lang="cs-CZ" sz="1700" i="0">
                          <a:latin typeface="Cambria Math" panose="02040503050406030204" pitchFamily="18" charset="0"/>
                        </a:rPr>
                        <m:t>=</m:t>
                      </m:r>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lim>
                          </m:limLow>
                        </m:fName>
                        <m:e>
                          <m:d>
                            <m:dPr>
                              <m:begChr m:val="{"/>
                              <m:endChr m:val="}"/>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e>
                          </m:d>
                        </m:e>
                      </m:func>
                      <m:r>
                        <a:rPr lang="cs-CZ" sz="1700" i="0">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E5AA3406-5D23-4724-A2AB-1FDE8C5985EB}"/>
                  </a:ext>
                </a:extLst>
              </p:cNvPr>
              <p:cNvSpPr>
                <a:spLocks noRot="1" noChangeAspect="1" noMove="1" noResize="1" noEditPoints="1" noAdjustHandles="1" noChangeArrowheads="1" noChangeShapeType="1" noTextEdit="1"/>
              </p:cNvSpPr>
              <p:nvPr/>
            </p:nvSpPr>
            <p:spPr>
              <a:xfrm>
                <a:off x="4605768" y="2758366"/>
                <a:ext cx="2676630" cy="482248"/>
              </a:xfrm>
              <a:prstGeom prst="rect">
                <a:avLst/>
              </a:prstGeom>
              <a:blipFill>
                <a:blip r:embed="rId3"/>
                <a:stretch>
                  <a:fillRect b="-375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C7621FE8-B36B-473D-8BC5-90449C84FF8A}"/>
                  </a:ext>
                </a:extLst>
              </p:cNvPr>
              <p:cNvSpPr/>
              <p:nvPr/>
            </p:nvSpPr>
            <p:spPr>
              <a:xfrm>
                <a:off x="4605768" y="3686787"/>
                <a:ext cx="1823513"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700" i="1">
                              <a:latin typeface="Cambria Math" panose="02040503050406030204" pitchFamily="18" charset="0"/>
                            </a:rPr>
                          </m:ctrlPr>
                        </m:accPr>
                        <m:e>
                          <m:r>
                            <a:rPr lang="cs-CZ" sz="1700" i="1">
                              <a:latin typeface="Cambria Math" panose="02040503050406030204" pitchFamily="18" charset="0"/>
                            </a:rPr>
                            <m:t>𝐶</m:t>
                          </m:r>
                        </m:e>
                      </m:acc>
                      <m:d>
                        <m:dPr>
                          <m:ctrlPr>
                            <a:rPr lang="cs-CZ" sz="1700" i="1">
                              <a:latin typeface="Cambria Math" panose="02040503050406030204" pitchFamily="18" charset="0"/>
                            </a:rPr>
                          </m:ctrlPr>
                        </m:dPr>
                        <m:e>
                          <m:r>
                            <a:rPr lang="cs-CZ" sz="1700" i="1">
                              <a:latin typeface="Cambria Math" panose="02040503050406030204" pitchFamily="18" charset="0"/>
                            </a:rPr>
                            <m:t>𝑤</m:t>
                          </m:r>
                        </m:e>
                      </m:d>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14" name="Obdélník 13">
                <a:extLst>
                  <a:ext uri="{FF2B5EF4-FFF2-40B4-BE49-F238E27FC236}">
                    <a16:creationId xmlns:a16="http://schemas.microsoft.com/office/drawing/2014/main" id="{C7621FE8-B36B-473D-8BC5-90449C84FF8A}"/>
                  </a:ext>
                </a:extLst>
              </p:cNvPr>
              <p:cNvSpPr>
                <a:spLocks noRot="1" noChangeAspect="1" noMove="1" noResize="1" noEditPoints="1" noAdjustHandles="1" noChangeArrowheads="1" noChangeShapeType="1" noTextEdit="1"/>
              </p:cNvSpPr>
              <p:nvPr/>
            </p:nvSpPr>
            <p:spPr>
              <a:xfrm>
                <a:off x="4605768" y="3686787"/>
                <a:ext cx="1823513" cy="836063"/>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A152B0C8-E0AF-4C3B-B175-83DE85A4872E}"/>
                  </a:ext>
                </a:extLst>
              </p:cNvPr>
              <p:cNvSpPr/>
              <p:nvPr/>
            </p:nvSpPr>
            <p:spPr>
              <a:xfrm>
                <a:off x="1916457" y="5079531"/>
                <a:ext cx="2071016" cy="482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m:rPr>
                              <m:sty m:val="p"/>
                            </m:rPr>
                            <a:rPr lang="cs-CZ" sz="1700" i="1">
                              <a:latin typeface="Cambria Math" panose="02040503050406030204" pitchFamily="18" charset="0"/>
                            </a:rPr>
                            <m:t>max</m:t>
                          </m:r>
                        </m:sub>
                      </m:sSub>
                      <m:r>
                        <a:rPr lang="cs-CZ" sz="1700" i="0">
                          <a:latin typeface="Cambria Math" panose="02040503050406030204" pitchFamily="18" charset="0"/>
                        </a:rPr>
                        <m:t>=</m:t>
                      </m:r>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lim>
                          </m:limLow>
                        </m:fName>
                        <m:e>
                          <m:d>
                            <m:dPr>
                              <m:begChr m:val="{"/>
                              <m:endChr m:val="}"/>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a:rPr lang="cs-CZ" sz="1700" i="1">
                                      <a:latin typeface="Cambria Math" panose="02040503050406030204" pitchFamily="18" charset="0"/>
                                    </a:rPr>
                                    <m:t>𝑗</m:t>
                                  </m:r>
                                </m:sub>
                              </m:sSub>
                            </m:e>
                          </m:d>
                        </m:e>
                      </m:func>
                      <m:r>
                        <a:rPr lang="cs-CZ" sz="1700" i="0">
                          <a:latin typeface="Cambria Math" panose="02040503050406030204" pitchFamily="18" charset="0"/>
                        </a:rPr>
                        <m:t>,</m:t>
                      </m:r>
                    </m:oMath>
                  </m:oMathPara>
                </a14:m>
                <a:endParaRPr lang="cs-CZ" sz="1700" dirty="0"/>
              </a:p>
            </p:txBody>
          </p:sp>
        </mc:Choice>
        <mc:Fallback xmlns="">
          <p:sp>
            <p:nvSpPr>
              <p:cNvPr id="15" name="Obdélník 14">
                <a:extLst>
                  <a:ext uri="{FF2B5EF4-FFF2-40B4-BE49-F238E27FC236}">
                    <a16:creationId xmlns:a16="http://schemas.microsoft.com/office/drawing/2014/main" id="{A152B0C8-E0AF-4C3B-B175-83DE85A4872E}"/>
                  </a:ext>
                </a:extLst>
              </p:cNvPr>
              <p:cNvSpPr>
                <a:spLocks noRot="1" noChangeAspect="1" noMove="1" noResize="1" noEditPoints="1" noAdjustHandles="1" noChangeArrowheads="1" noChangeShapeType="1" noTextEdit="1"/>
              </p:cNvSpPr>
              <p:nvPr/>
            </p:nvSpPr>
            <p:spPr>
              <a:xfrm>
                <a:off x="1916457" y="5079531"/>
                <a:ext cx="2071016" cy="482248"/>
              </a:xfrm>
              <a:prstGeom prst="rect">
                <a:avLst/>
              </a:prstGeom>
              <a:blipFill>
                <a:blip r:embed="rId5"/>
                <a:stretch>
                  <a:fillRect b="-506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D09DB2B3-109C-4336-B90D-F9BDFDF441F9}"/>
                  </a:ext>
                </a:extLst>
              </p:cNvPr>
              <p:cNvSpPr/>
              <p:nvPr/>
            </p:nvSpPr>
            <p:spPr>
              <a:xfrm>
                <a:off x="1916457" y="3686787"/>
                <a:ext cx="1417503"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700" i="1">
                              <a:latin typeface="Cambria Math" panose="02040503050406030204" pitchFamily="18" charset="0"/>
                            </a:rPr>
                          </m:ctrlPr>
                        </m:accPr>
                        <m:e>
                          <m:r>
                            <a:rPr lang="cs-CZ" sz="1700" i="1">
                              <a:latin typeface="Cambria Math" panose="02040503050406030204" pitchFamily="18" charset="0"/>
                            </a:rPr>
                            <m:t>𝐶</m:t>
                          </m:r>
                        </m:e>
                      </m:acc>
                      <m:r>
                        <a:rPr lang="cs-CZ" sz="1700" i="0">
                          <a:latin typeface="Cambria Math" panose="02040503050406030204" pitchFamily="18" charset="0"/>
                        </a:rPr>
                        <m:t>=</m:t>
                      </m:r>
                      <m:f>
                        <m:fPr>
                          <m:ctrlPr>
                            <a:rPr lang="cs-CZ" sz="1700" i="1">
                              <a:latin typeface="Cambria Math" panose="02040503050406030204" pitchFamily="18" charset="0"/>
                            </a:rPr>
                          </m:ctrlPr>
                        </m:fPr>
                        <m:num>
                          <m:r>
                            <a:rPr lang="cs-CZ" sz="1700" i="0">
                              <a:latin typeface="Cambria Math" panose="02040503050406030204" pitchFamily="18" charset="0"/>
                            </a:rPr>
                            <m:t>1</m:t>
                          </m:r>
                        </m:num>
                        <m:den>
                          <m:r>
                            <a:rPr lang="cs-CZ" sz="1700" i="1">
                              <a:latin typeface="Cambria Math" panose="02040503050406030204" pitchFamily="18" charset="0"/>
                            </a:rPr>
                            <m:t>𝑛</m:t>
                          </m:r>
                        </m:den>
                      </m:f>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16" name="Obdélník 15">
                <a:extLst>
                  <a:ext uri="{FF2B5EF4-FFF2-40B4-BE49-F238E27FC236}">
                    <a16:creationId xmlns:a16="http://schemas.microsoft.com/office/drawing/2014/main" id="{D09DB2B3-109C-4336-B90D-F9BDFDF441F9}"/>
                  </a:ext>
                </a:extLst>
              </p:cNvPr>
              <p:cNvSpPr>
                <a:spLocks noRot="1" noChangeAspect="1" noMove="1" noResize="1" noEditPoints="1" noAdjustHandles="1" noChangeArrowheads="1" noChangeShapeType="1" noTextEdit="1"/>
              </p:cNvSpPr>
              <p:nvPr/>
            </p:nvSpPr>
            <p:spPr>
              <a:xfrm>
                <a:off x="1916457" y="3686787"/>
                <a:ext cx="1417503" cy="836063"/>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2A7FD848-C0AC-4B1A-9172-4C67F70DBFBD}"/>
                  </a:ext>
                </a:extLst>
              </p:cNvPr>
              <p:cNvSpPr/>
              <p:nvPr/>
            </p:nvSpPr>
            <p:spPr>
              <a:xfrm>
                <a:off x="4504330" y="5079531"/>
                <a:ext cx="2642134" cy="482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m:rPr>
                              <m:sty m:val="p"/>
                            </m:rPr>
                            <a:rPr lang="cs-CZ" sz="1700" i="1">
                              <a:latin typeface="Cambria Math" panose="02040503050406030204" pitchFamily="18" charset="0"/>
                            </a:rPr>
                            <m:t>max</m:t>
                          </m:r>
                        </m:sub>
                      </m:sSub>
                      <m:d>
                        <m:dPr>
                          <m:ctrlPr>
                            <a:rPr lang="cs-CZ" sz="1700" i="1">
                              <a:latin typeface="Cambria Math" panose="02040503050406030204" pitchFamily="18" charset="0"/>
                            </a:rPr>
                          </m:ctrlPr>
                        </m:dPr>
                        <m:e>
                          <m:r>
                            <a:rPr lang="cs-CZ" sz="1700" i="1">
                              <a:latin typeface="Cambria Math" panose="02040503050406030204" pitchFamily="18" charset="0"/>
                            </a:rPr>
                            <m:t>𝑤</m:t>
                          </m:r>
                        </m:e>
                      </m:d>
                      <m:r>
                        <a:rPr lang="cs-CZ" sz="1700" i="0">
                          <a:latin typeface="Cambria Math" panose="02040503050406030204" pitchFamily="18" charset="0"/>
                        </a:rPr>
                        <m:t>=</m:t>
                      </m:r>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lim>
                          </m:limLow>
                        </m:fName>
                        <m:e>
                          <m:d>
                            <m:dPr>
                              <m:begChr m:val="{"/>
                              <m:endChr m:val="}"/>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a:rPr lang="cs-CZ" sz="1700" i="1">
                                      <a:latin typeface="Cambria Math" panose="02040503050406030204" pitchFamily="18" charset="0"/>
                                    </a:rPr>
                                    <m:t>𝑗</m:t>
                                  </m:r>
                                </m:sub>
                              </m:sSub>
                            </m:e>
                          </m:d>
                        </m:e>
                      </m:func>
                      <m:r>
                        <a:rPr lang="cs-CZ" sz="1700" i="0">
                          <a:latin typeface="Cambria Math" panose="02040503050406030204" pitchFamily="18" charset="0"/>
                        </a:rPr>
                        <m:t>.</m:t>
                      </m:r>
                    </m:oMath>
                  </m:oMathPara>
                </a14:m>
                <a:endParaRPr lang="cs-CZ" sz="1700" dirty="0"/>
              </a:p>
            </p:txBody>
          </p:sp>
        </mc:Choice>
        <mc:Fallback xmlns="">
          <p:sp>
            <p:nvSpPr>
              <p:cNvPr id="17" name="Obdélník 16">
                <a:extLst>
                  <a:ext uri="{FF2B5EF4-FFF2-40B4-BE49-F238E27FC236}">
                    <a16:creationId xmlns:a16="http://schemas.microsoft.com/office/drawing/2014/main" id="{2A7FD848-C0AC-4B1A-9172-4C67F70DBFBD}"/>
                  </a:ext>
                </a:extLst>
              </p:cNvPr>
              <p:cNvSpPr>
                <a:spLocks noRot="1" noChangeAspect="1" noMove="1" noResize="1" noEditPoints="1" noAdjustHandles="1" noChangeArrowheads="1" noChangeShapeType="1" noTextEdit="1"/>
              </p:cNvSpPr>
              <p:nvPr/>
            </p:nvSpPr>
            <p:spPr>
              <a:xfrm>
                <a:off x="4504330" y="5079531"/>
                <a:ext cx="2642134" cy="482248"/>
              </a:xfrm>
              <a:prstGeom prst="rect">
                <a:avLst/>
              </a:prstGeom>
              <a:blipFill>
                <a:blip r:embed="rId7"/>
                <a:stretch>
                  <a:fillRect b="-5063"/>
                </a:stretch>
              </a:blipFill>
            </p:spPr>
            <p:txBody>
              <a:bodyPr/>
              <a:lstStyle/>
              <a:p>
                <a:r>
                  <a:rPr lang="cs-CZ">
                    <a:noFill/>
                  </a:rPr>
                  <a:t> </a:t>
                </a:r>
              </a:p>
            </p:txBody>
          </p:sp>
        </mc:Fallback>
      </mc:AlternateContent>
    </p:spTree>
    <p:extLst>
      <p:ext uri="{BB962C8B-B14F-4D97-AF65-F5344CB8AC3E}">
        <p14:creationId xmlns:p14="http://schemas.microsoft.com/office/powerpoint/2010/main" val="17109427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0705607" cy="4311294"/>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Production scheduling models</a:t>
            </a:r>
          </a:p>
          <a:p>
            <a:pPr marL="896400" lvl="1" indent="-284400">
              <a:lnSpc>
                <a:spcPct val="110000"/>
              </a:lnSpc>
            </a:pPr>
            <a:r>
              <a:rPr lang="en-US">
                <a:ea typeface="Cambria Math" panose="02040503050406030204" pitchFamily="18" charset="0"/>
              </a:rPr>
              <a:t>Criteria: </a:t>
            </a:r>
          </a:p>
          <a:p>
            <a:pPr marL="1278000" lvl="1" indent="-284400">
              <a:lnSpc>
                <a:spcPct val="110000"/>
              </a:lnSpc>
            </a:pPr>
            <a:r>
              <a:rPr lang="en-US">
                <a:ea typeface="Cambria Math" panose="02040503050406030204" pitchFamily="18" charset="0"/>
              </a:rPr>
              <a:t>Mean flow time</a:t>
            </a: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r>
              <a:rPr lang="en-US">
                <a:ea typeface="Cambria Math" panose="02040503050406030204" pitchFamily="18" charset="0"/>
              </a:rPr>
              <a:t>Maximum lateness</a:t>
            </a: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r>
              <a:rPr lang="en-US">
                <a:ea typeface="Cambria Math" panose="02040503050406030204" pitchFamily="18" charset="0"/>
              </a:rPr>
              <a:t>Mean lateness</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165F40E5-69FF-4824-92EC-B435F8D6B41A}"/>
                  </a:ext>
                </a:extLst>
              </p:cNvPr>
              <p:cNvSpPr/>
              <p:nvPr/>
            </p:nvSpPr>
            <p:spPr>
              <a:xfrm>
                <a:off x="1916457" y="2701069"/>
                <a:ext cx="1411797"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700" i="1">
                              <a:latin typeface="Cambria Math" panose="02040503050406030204" pitchFamily="18" charset="0"/>
                            </a:rPr>
                          </m:ctrlPr>
                        </m:accPr>
                        <m:e>
                          <m:r>
                            <a:rPr lang="cs-CZ" sz="1700" i="1">
                              <a:latin typeface="Cambria Math" panose="02040503050406030204" pitchFamily="18" charset="0"/>
                            </a:rPr>
                            <m:t>𝐹</m:t>
                          </m:r>
                        </m:e>
                      </m:acc>
                      <m:r>
                        <a:rPr lang="cs-CZ" sz="1700" i="0">
                          <a:latin typeface="Cambria Math" panose="02040503050406030204" pitchFamily="18" charset="0"/>
                        </a:rPr>
                        <m:t>=</m:t>
                      </m:r>
                      <m:f>
                        <m:fPr>
                          <m:ctrlPr>
                            <a:rPr lang="cs-CZ" sz="1700" i="1">
                              <a:latin typeface="Cambria Math" panose="02040503050406030204" pitchFamily="18" charset="0"/>
                            </a:rPr>
                          </m:ctrlPr>
                        </m:fPr>
                        <m:num>
                          <m:r>
                            <a:rPr lang="cs-CZ" sz="1700" i="0">
                              <a:latin typeface="Cambria Math" panose="02040503050406030204" pitchFamily="18" charset="0"/>
                            </a:rPr>
                            <m:t>1</m:t>
                          </m:r>
                        </m:num>
                        <m:den>
                          <m:r>
                            <a:rPr lang="cs-CZ" sz="1700" i="1">
                              <a:latin typeface="Cambria Math" panose="02040503050406030204" pitchFamily="18" charset="0"/>
                            </a:rPr>
                            <m:t>𝑛</m:t>
                          </m:r>
                        </m:den>
                      </m:f>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18" name="Obdélník 17">
                <a:extLst>
                  <a:ext uri="{FF2B5EF4-FFF2-40B4-BE49-F238E27FC236}">
                    <a16:creationId xmlns:a16="http://schemas.microsoft.com/office/drawing/2014/main" id="{165F40E5-69FF-4824-92EC-B435F8D6B41A}"/>
                  </a:ext>
                </a:extLst>
              </p:cNvPr>
              <p:cNvSpPr>
                <a:spLocks noRot="1" noChangeAspect="1" noMove="1" noResize="1" noEditPoints="1" noAdjustHandles="1" noChangeArrowheads="1" noChangeShapeType="1" noTextEdit="1"/>
              </p:cNvSpPr>
              <p:nvPr/>
            </p:nvSpPr>
            <p:spPr>
              <a:xfrm>
                <a:off x="1916457" y="2701069"/>
                <a:ext cx="1411797" cy="836063"/>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7BB85F80-EF31-46AC-85D2-1AF9F9BB5653}"/>
                  </a:ext>
                </a:extLst>
              </p:cNvPr>
              <p:cNvSpPr/>
              <p:nvPr/>
            </p:nvSpPr>
            <p:spPr>
              <a:xfrm>
                <a:off x="4590879" y="2712074"/>
                <a:ext cx="1817805"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700" i="1">
                              <a:latin typeface="Cambria Math" panose="02040503050406030204" pitchFamily="18" charset="0"/>
                            </a:rPr>
                          </m:ctrlPr>
                        </m:accPr>
                        <m:e>
                          <m:r>
                            <a:rPr lang="cs-CZ" sz="1700" i="1">
                              <a:latin typeface="Cambria Math" panose="02040503050406030204" pitchFamily="18" charset="0"/>
                            </a:rPr>
                            <m:t>𝐹</m:t>
                          </m:r>
                        </m:e>
                      </m:acc>
                      <m:d>
                        <m:dPr>
                          <m:ctrlPr>
                            <a:rPr lang="cs-CZ" sz="1700" i="1">
                              <a:latin typeface="Cambria Math" panose="02040503050406030204" pitchFamily="18" charset="0"/>
                            </a:rPr>
                          </m:ctrlPr>
                        </m:dPr>
                        <m:e>
                          <m:r>
                            <a:rPr lang="cs-CZ" sz="1700" i="1">
                              <a:latin typeface="Cambria Math" panose="02040503050406030204" pitchFamily="18" charset="0"/>
                            </a:rPr>
                            <m:t>𝑤</m:t>
                          </m:r>
                        </m:e>
                      </m:d>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19" name="Obdélník 18">
                <a:extLst>
                  <a:ext uri="{FF2B5EF4-FFF2-40B4-BE49-F238E27FC236}">
                    <a16:creationId xmlns:a16="http://schemas.microsoft.com/office/drawing/2014/main" id="{7BB85F80-EF31-46AC-85D2-1AF9F9BB5653}"/>
                  </a:ext>
                </a:extLst>
              </p:cNvPr>
              <p:cNvSpPr>
                <a:spLocks noRot="1" noChangeAspect="1" noMove="1" noResize="1" noEditPoints="1" noAdjustHandles="1" noChangeArrowheads="1" noChangeShapeType="1" noTextEdit="1"/>
              </p:cNvSpPr>
              <p:nvPr/>
            </p:nvSpPr>
            <p:spPr>
              <a:xfrm>
                <a:off x="4590879" y="2712074"/>
                <a:ext cx="1817805" cy="83606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D8198E2C-FAF1-4248-830E-BA37ADFF4B2F}"/>
                  </a:ext>
                </a:extLst>
              </p:cNvPr>
              <p:cNvSpPr/>
              <p:nvPr/>
            </p:nvSpPr>
            <p:spPr>
              <a:xfrm>
                <a:off x="1916457" y="4073923"/>
                <a:ext cx="2102178" cy="482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𝐿</m:t>
                          </m:r>
                        </m:e>
                        <m:sub>
                          <m:r>
                            <m:rPr>
                              <m:sty m:val="p"/>
                            </m:rPr>
                            <a:rPr lang="cs-CZ" sz="1700" i="1">
                              <a:latin typeface="Cambria Math" panose="02040503050406030204" pitchFamily="18" charset="0"/>
                            </a:rPr>
                            <m:t>max</m:t>
                          </m:r>
                        </m:sub>
                      </m:sSub>
                      <m:r>
                        <a:rPr lang="cs-CZ" sz="1700" i="0">
                          <a:latin typeface="Cambria Math" panose="02040503050406030204" pitchFamily="18" charset="0"/>
                        </a:rPr>
                        <m:t>=</m:t>
                      </m:r>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lim>
                          </m:limLow>
                        </m:fName>
                        <m:e>
                          <m:d>
                            <m:dPr>
                              <m:begChr m:val="{"/>
                              <m:endChr m:val="}"/>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1">
                                      <a:latin typeface="Cambria Math" panose="02040503050406030204" pitchFamily="18" charset="0"/>
                                    </a:rPr>
                                    <m:t>𝐿</m:t>
                                  </m:r>
                                </m:e>
                                <m:sub>
                                  <m:r>
                                    <a:rPr lang="cs-CZ" sz="1700" i="1">
                                      <a:latin typeface="Cambria Math" panose="02040503050406030204" pitchFamily="18" charset="0"/>
                                    </a:rPr>
                                    <m:t>𝑗</m:t>
                                  </m:r>
                                </m:sub>
                              </m:sSub>
                            </m:e>
                          </m:d>
                        </m:e>
                      </m:func>
                      <m:r>
                        <a:rPr lang="cs-CZ" sz="1700" i="0">
                          <a:latin typeface="Cambria Math" panose="02040503050406030204" pitchFamily="18" charset="0"/>
                        </a:rPr>
                        <m:t>,</m:t>
                      </m:r>
                    </m:oMath>
                  </m:oMathPara>
                </a14:m>
                <a:endParaRPr lang="cs-CZ" sz="1700" dirty="0"/>
              </a:p>
            </p:txBody>
          </p:sp>
        </mc:Choice>
        <mc:Fallback xmlns="">
          <p:sp>
            <p:nvSpPr>
              <p:cNvPr id="20" name="Obdélník 19">
                <a:extLst>
                  <a:ext uri="{FF2B5EF4-FFF2-40B4-BE49-F238E27FC236}">
                    <a16:creationId xmlns:a16="http://schemas.microsoft.com/office/drawing/2014/main" id="{D8198E2C-FAF1-4248-830E-BA37ADFF4B2F}"/>
                  </a:ext>
                </a:extLst>
              </p:cNvPr>
              <p:cNvSpPr>
                <a:spLocks noRot="1" noChangeAspect="1" noMove="1" noResize="1" noEditPoints="1" noAdjustHandles="1" noChangeArrowheads="1" noChangeShapeType="1" noTextEdit="1"/>
              </p:cNvSpPr>
              <p:nvPr/>
            </p:nvSpPr>
            <p:spPr>
              <a:xfrm>
                <a:off x="1916457" y="4073923"/>
                <a:ext cx="2102178" cy="482248"/>
              </a:xfrm>
              <a:prstGeom prst="rect">
                <a:avLst/>
              </a:prstGeom>
              <a:blipFill>
                <a:blip r:embed="rId4"/>
                <a:stretch>
                  <a:fillRect b="-506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Obdélník 20">
                <a:extLst>
                  <a:ext uri="{FF2B5EF4-FFF2-40B4-BE49-F238E27FC236}">
                    <a16:creationId xmlns:a16="http://schemas.microsoft.com/office/drawing/2014/main" id="{46BFF2EA-58DA-4F02-90DC-BB8A26708FEE}"/>
                  </a:ext>
                </a:extLst>
              </p:cNvPr>
              <p:cNvSpPr/>
              <p:nvPr/>
            </p:nvSpPr>
            <p:spPr>
              <a:xfrm>
                <a:off x="4590879" y="4047264"/>
                <a:ext cx="2673296" cy="482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𝐿</m:t>
                          </m:r>
                        </m:e>
                        <m:sub>
                          <m:r>
                            <m:rPr>
                              <m:sty m:val="p"/>
                            </m:rPr>
                            <a:rPr lang="cs-CZ" sz="1700" i="1">
                              <a:latin typeface="Cambria Math" panose="02040503050406030204" pitchFamily="18" charset="0"/>
                            </a:rPr>
                            <m:t>max</m:t>
                          </m:r>
                        </m:sub>
                      </m:sSub>
                      <m:d>
                        <m:dPr>
                          <m:ctrlPr>
                            <a:rPr lang="cs-CZ" sz="1700" i="1">
                              <a:latin typeface="Cambria Math" panose="02040503050406030204" pitchFamily="18" charset="0"/>
                            </a:rPr>
                          </m:ctrlPr>
                        </m:dPr>
                        <m:e>
                          <m:r>
                            <a:rPr lang="cs-CZ" sz="1700" i="1">
                              <a:latin typeface="Cambria Math" panose="02040503050406030204" pitchFamily="18" charset="0"/>
                            </a:rPr>
                            <m:t>𝑤</m:t>
                          </m:r>
                        </m:e>
                      </m:d>
                      <m:r>
                        <a:rPr lang="cs-CZ" sz="1700" i="0">
                          <a:latin typeface="Cambria Math" panose="02040503050406030204" pitchFamily="18" charset="0"/>
                        </a:rPr>
                        <m:t>=</m:t>
                      </m:r>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lim>
                          </m:limLow>
                        </m:fName>
                        <m:e>
                          <m:d>
                            <m:dPr>
                              <m:begChr m:val="{"/>
                              <m:endChr m:val="}"/>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𝐿</m:t>
                                  </m:r>
                                </m:e>
                                <m:sub>
                                  <m:r>
                                    <a:rPr lang="cs-CZ" sz="1700" i="1">
                                      <a:latin typeface="Cambria Math" panose="02040503050406030204" pitchFamily="18" charset="0"/>
                                    </a:rPr>
                                    <m:t>𝑗</m:t>
                                  </m:r>
                                </m:sub>
                              </m:sSub>
                            </m:e>
                          </m:d>
                        </m:e>
                      </m:func>
                      <m:r>
                        <a:rPr lang="cs-CZ" sz="1700" i="0">
                          <a:latin typeface="Cambria Math" panose="02040503050406030204" pitchFamily="18" charset="0"/>
                        </a:rPr>
                        <m:t>.</m:t>
                      </m:r>
                    </m:oMath>
                  </m:oMathPara>
                </a14:m>
                <a:endParaRPr lang="cs-CZ" sz="1700" dirty="0"/>
              </a:p>
            </p:txBody>
          </p:sp>
        </mc:Choice>
        <mc:Fallback xmlns="">
          <p:sp>
            <p:nvSpPr>
              <p:cNvPr id="21" name="Obdélník 20">
                <a:extLst>
                  <a:ext uri="{FF2B5EF4-FFF2-40B4-BE49-F238E27FC236}">
                    <a16:creationId xmlns:a16="http://schemas.microsoft.com/office/drawing/2014/main" id="{46BFF2EA-58DA-4F02-90DC-BB8A26708FEE}"/>
                  </a:ext>
                </a:extLst>
              </p:cNvPr>
              <p:cNvSpPr>
                <a:spLocks noRot="1" noChangeAspect="1" noMove="1" noResize="1" noEditPoints="1" noAdjustHandles="1" noChangeArrowheads="1" noChangeShapeType="1" noTextEdit="1"/>
              </p:cNvSpPr>
              <p:nvPr/>
            </p:nvSpPr>
            <p:spPr>
              <a:xfrm>
                <a:off x="4590879" y="4047264"/>
                <a:ext cx="2673296" cy="482248"/>
              </a:xfrm>
              <a:prstGeom prst="rect">
                <a:avLst/>
              </a:prstGeom>
              <a:blipFill>
                <a:blip r:embed="rId5"/>
                <a:stretch>
                  <a:fillRect b="-379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Obdélník 21">
                <a:extLst>
                  <a:ext uri="{FF2B5EF4-FFF2-40B4-BE49-F238E27FC236}">
                    <a16:creationId xmlns:a16="http://schemas.microsoft.com/office/drawing/2014/main" id="{7113F450-34D4-48FF-B001-09356C95244A}"/>
                  </a:ext>
                </a:extLst>
              </p:cNvPr>
              <p:cNvSpPr/>
              <p:nvPr/>
            </p:nvSpPr>
            <p:spPr>
              <a:xfrm>
                <a:off x="1916457" y="5048513"/>
                <a:ext cx="1396343"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700" i="1">
                              <a:latin typeface="Cambria Math" panose="02040503050406030204" pitchFamily="18" charset="0"/>
                            </a:rPr>
                          </m:ctrlPr>
                        </m:accPr>
                        <m:e>
                          <m:r>
                            <a:rPr lang="cs-CZ" sz="1700" i="1">
                              <a:latin typeface="Cambria Math" panose="02040503050406030204" pitchFamily="18" charset="0"/>
                            </a:rPr>
                            <m:t>𝐿</m:t>
                          </m:r>
                        </m:e>
                      </m:acc>
                      <m:r>
                        <a:rPr lang="cs-CZ" sz="1700" i="0">
                          <a:latin typeface="Cambria Math" panose="02040503050406030204" pitchFamily="18" charset="0"/>
                        </a:rPr>
                        <m:t>=</m:t>
                      </m:r>
                      <m:f>
                        <m:fPr>
                          <m:ctrlPr>
                            <a:rPr lang="cs-CZ" sz="1700" i="1">
                              <a:latin typeface="Cambria Math" panose="02040503050406030204" pitchFamily="18" charset="0"/>
                            </a:rPr>
                          </m:ctrlPr>
                        </m:fPr>
                        <m:num>
                          <m:r>
                            <a:rPr lang="cs-CZ" sz="1700" i="0">
                              <a:latin typeface="Cambria Math" panose="02040503050406030204" pitchFamily="18" charset="0"/>
                            </a:rPr>
                            <m:t>1</m:t>
                          </m:r>
                        </m:num>
                        <m:den>
                          <m:r>
                            <a:rPr lang="cs-CZ" sz="1700" i="1">
                              <a:latin typeface="Cambria Math" panose="02040503050406030204" pitchFamily="18" charset="0"/>
                            </a:rPr>
                            <m:t>𝑛</m:t>
                          </m:r>
                        </m:den>
                      </m:f>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𝐿</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22" name="Obdélník 21">
                <a:extLst>
                  <a:ext uri="{FF2B5EF4-FFF2-40B4-BE49-F238E27FC236}">
                    <a16:creationId xmlns:a16="http://schemas.microsoft.com/office/drawing/2014/main" id="{7113F450-34D4-48FF-B001-09356C95244A}"/>
                  </a:ext>
                </a:extLst>
              </p:cNvPr>
              <p:cNvSpPr>
                <a:spLocks noRot="1" noChangeAspect="1" noMove="1" noResize="1" noEditPoints="1" noAdjustHandles="1" noChangeArrowheads="1" noChangeShapeType="1" noTextEdit="1"/>
              </p:cNvSpPr>
              <p:nvPr/>
            </p:nvSpPr>
            <p:spPr>
              <a:xfrm>
                <a:off x="1916457" y="5048513"/>
                <a:ext cx="1396343" cy="836063"/>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Obdélník 22">
                <a:extLst>
                  <a:ext uri="{FF2B5EF4-FFF2-40B4-BE49-F238E27FC236}">
                    <a16:creationId xmlns:a16="http://schemas.microsoft.com/office/drawing/2014/main" id="{140CB337-0222-4B24-BDBD-10AD22A81341}"/>
                  </a:ext>
                </a:extLst>
              </p:cNvPr>
              <p:cNvSpPr/>
              <p:nvPr/>
            </p:nvSpPr>
            <p:spPr>
              <a:xfrm>
                <a:off x="4566144" y="5048513"/>
                <a:ext cx="1802353"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700" i="1">
                              <a:latin typeface="Cambria Math" panose="02040503050406030204" pitchFamily="18" charset="0"/>
                            </a:rPr>
                          </m:ctrlPr>
                        </m:accPr>
                        <m:e>
                          <m:r>
                            <a:rPr lang="cs-CZ" sz="1700" i="1">
                              <a:latin typeface="Cambria Math" panose="02040503050406030204" pitchFamily="18" charset="0"/>
                            </a:rPr>
                            <m:t>𝐿</m:t>
                          </m:r>
                        </m:e>
                      </m:acc>
                      <m:d>
                        <m:dPr>
                          <m:ctrlPr>
                            <a:rPr lang="cs-CZ" sz="1700" i="1">
                              <a:latin typeface="Cambria Math" panose="02040503050406030204" pitchFamily="18" charset="0"/>
                            </a:rPr>
                          </m:ctrlPr>
                        </m:dPr>
                        <m:e>
                          <m:r>
                            <a:rPr lang="cs-CZ" sz="1700" i="1">
                              <a:latin typeface="Cambria Math" panose="02040503050406030204" pitchFamily="18" charset="0"/>
                            </a:rPr>
                            <m:t>𝑤</m:t>
                          </m:r>
                        </m:e>
                      </m:d>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𝐿</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23" name="Obdélník 22">
                <a:extLst>
                  <a:ext uri="{FF2B5EF4-FFF2-40B4-BE49-F238E27FC236}">
                    <a16:creationId xmlns:a16="http://schemas.microsoft.com/office/drawing/2014/main" id="{140CB337-0222-4B24-BDBD-10AD22A81341}"/>
                  </a:ext>
                </a:extLst>
              </p:cNvPr>
              <p:cNvSpPr>
                <a:spLocks noRot="1" noChangeAspect="1" noMove="1" noResize="1" noEditPoints="1" noAdjustHandles="1" noChangeArrowheads="1" noChangeShapeType="1" noTextEdit="1"/>
              </p:cNvSpPr>
              <p:nvPr/>
            </p:nvSpPr>
            <p:spPr>
              <a:xfrm>
                <a:off x="4566144" y="5048513"/>
                <a:ext cx="1802353" cy="836063"/>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5279538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0705607" cy="4311294"/>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Production scheduling models</a:t>
            </a:r>
          </a:p>
          <a:p>
            <a:pPr marL="896400" lvl="1" indent="-284400">
              <a:lnSpc>
                <a:spcPct val="110000"/>
              </a:lnSpc>
            </a:pPr>
            <a:r>
              <a:rPr lang="en-US">
                <a:ea typeface="Cambria Math" panose="02040503050406030204" pitchFamily="18" charset="0"/>
              </a:rPr>
              <a:t>Criteria: </a:t>
            </a:r>
          </a:p>
          <a:p>
            <a:pPr marL="1278000" lvl="1" indent="-284400">
              <a:lnSpc>
                <a:spcPct val="110000"/>
              </a:lnSpc>
            </a:pPr>
            <a:r>
              <a:rPr lang="en-US">
                <a:ea typeface="Cambria Math" panose="02040503050406030204" pitchFamily="18" charset="0"/>
              </a:rPr>
              <a:t>Maximum tardiness</a:t>
            </a: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r>
              <a:rPr lang="en-US">
                <a:ea typeface="Cambria Math" panose="02040503050406030204" pitchFamily="18" charset="0"/>
              </a:rPr>
              <a:t>Mean tardiness</a:t>
            </a: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a:p>
            <a:pPr marL="1278000" lvl="1" indent="-284400">
              <a:lnSpc>
                <a:spcPct val="110000"/>
              </a:lnSpc>
            </a:pPr>
            <a:r>
              <a:rPr lang="en-US">
                <a:ea typeface="Cambria Math" panose="02040503050406030204" pitchFamily="18" charset="0"/>
              </a:rPr>
              <a:t>Number of overdue jobs</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24" name="Obdélník 23">
                <a:extLst>
                  <a:ext uri="{FF2B5EF4-FFF2-40B4-BE49-F238E27FC236}">
                    <a16:creationId xmlns:a16="http://schemas.microsoft.com/office/drawing/2014/main" id="{1596C286-F658-4F32-BBE6-3C9494417336}"/>
                  </a:ext>
                </a:extLst>
              </p:cNvPr>
              <p:cNvSpPr/>
              <p:nvPr/>
            </p:nvSpPr>
            <p:spPr>
              <a:xfrm>
                <a:off x="1962177" y="2707559"/>
                <a:ext cx="2077813" cy="482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𝑇</m:t>
                          </m:r>
                        </m:e>
                        <m:sub>
                          <m:r>
                            <m:rPr>
                              <m:sty m:val="p"/>
                            </m:rPr>
                            <a:rPr lang="cs-CZ" sz="1700" i="1">
                              <a:latin typeface="Cambria Math" panose="02040503050406030204" pitchFamily="18" charset="0"/>
                            </a:rPr>
                            <m:t>max</m:t>
                          </m:r>
                        </m:sub>
                      </m:sSub>
                      <m:r>
                        <a:rPr lang="cs-CZ" sz="1700" i="0">
                          <a:latin typeface="Cambria Math" panose="02040503050406030204" pitchFamily="18" charset="0"/>
                        </a:rPr>
                        <m:t>=</m:t>
                      </m:r>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lim>
                          </m:limLow>
                        </m:fName>
                        <m:e>
                          <m:d>
                            <m:dPr>
                              <m:begChr m:val="{"/>
                              <m:endChr m:val="}"/>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1">
                                      <a:latin typeface="Cambria Math" panose="02040503050406030204" pitchFamily="18" charset="0"/>
                                    </a:rPr>
                                    <m:t>𝑇</m:t>
                                  </m:r>
                                </m:e>
                                <m:sub>
                                  <m:r>
                                    <a:rPr lang="cs-CZ" sz="1700" i="1">
                                      <a:latin typeface="Cambria Math" panose="02040503050406030204" pitchFamily="18" charset="0"/>
                                    </a:rPr>
                                    <m:t>𝑗</m:t>
                                  </m:r>
                                </m:sub>
                              </m:sSub>
                            </m:e>
                          </m:d>
                        </m:e>
                      </m:func>
                      <m:r>
                        <a:rPr lang="cs-CZ" sz="1700" i="0">
                          <a:latin typeface="Cambria Math" panose="02040503050406030204" pitchFamily="18" charset="0"/>
                        </a:rPr>
                        <m:t>,</m:t>
                      </m:r>
                    </m:oMath>
                  </m:oMathPara>
                </a14:m>
                <a:endParaRPr lang="cs-CZ" sz="1700" dirty="0"/>
              </a:p>
            </p:txBody>
          </p:sp>
        </mc:Choice>
        <mc:Fallback xmlns="">
          <p:sp>
            <p:nvSpPr>
              <p:cNvPr id="24" name="Obdélník 23">
                <a:extLst>
                  <a:ext uri="{FF2B5EF4-FFF2-40B4-BE49-F238E27FC236}">
                    <a16:creationId xmlns:a16="http://schemas.microsoft.com/office/drawing/2014/main" id="{1596C286-F658-4F32-BBE6-3C9494417336}"/>
                  </a:ext>
                </a:extLst>
              </p:cNvPr>
              <p:cNvSpPr>
                <a:spLocks noRot="1" noChangeAspect="1" noMove="1" noResize="1" noEditPoints="1" noAdjustHandles="1" noChangeArrowheads="1" noChangeShapeType="1" noTextEdit="1"/>
              </p:cNvSpPr>
              <p:nvPr/>
            </p:nvSpPr>
            <p:spPr>
              <a:xfrm>
                <a:off x="1962177" y="2707559"/>
                <a:ext cx="2077813" cy="482248"/>
              </a:xfrm>
              <a:prstGeom prst="rect">
                <a:avLst/>
              </a:prstGeom>
              <a:blipFill>
                <a:blip r:embed="rId2"/>
                <a:stretch>
                  <a:fillRect b="-506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Obdélník 24">
                <a:extLst>
                  <a:ext uri="{FF2B5EF4-FFF2-40B4-BE49-F238E27FC236}">
                    <a16:creationId xmlns:a16="http://schemas.microsoft.com/office/drawing/2014/main" id="{1DA7E980-2CE6-4423-B92F-C24ED555A13C}"/>
                  </a:ext>
                </a:extLst>
              </p:cNvPr>
              <p:cNvSpPr/>
              <p:nvPr/>
            </p:nvSpPr>
            <p:spPr>
              <a:xfrm>
                <a:off x="4690641" y="2715828"/>
                <a:ext cx="2648930" cy="4822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𝑇</m:t>
                          </m:r>
                        </m:e>
                        <m:sub>
                          <m:r>
                            <m:rPr>
                              <m:sty m:val="p"/>
                            </m:rPr>
                            <a:rPr lang="cs-CZ" sz="1700" i="1">
                              <a:latin typeface="Cambria Math" panose="02040503050406030204" pitchFamily="18" charset="0"/>
                            </a:rPr>
                            <m:t>max</m:t>
                          </m:r>
                        </m:sub>
                      </m:sSub>
                      <m:d>
                        <m:dPr>
                          <m:ctrlPr>
                            <a:rPr lang="cs-CZ" sz="1700" i="1">
                              <a:latin typeface="Cambria Math" panose="02040503050406030204" pitchFamily="18" charset="0"/>
                            </a:rPr>
                          </m:ctrlPr>
                        </m:dPr>
                        <m:e>
                          <m:r>
                            <a:rPr lang="cs-CZ" sz="1700" i="1">
                              <a:latin typeface="Cambria Math" panose="02040503050406030204" pitchFamily="18" charset="0"/>
                            </a:rPr>
                            <m:t>𝑤</m:t>
                          </m:r>
                        </m:e>
                      </m:d>
                      <m:r>
                        <a:rPr lang="cs-CZ" sz="1700" i="0">
                          <a:latin typeface="Cambria Math" panose="02040503050406030204" pitchFamily="18" charset="0"/>
                        </a:rPr>
                        <m:t>=</m:t>
                      </m:r>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max</m:t>
                              </m:r>
                            </m:e>
                            <m:lim>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lim>
                          </m:limLow>
                        </m:fName>
                        <m:e>
                          <m:d>
                            <m:dPr>
                              <m:begChr m:val="{"/>
                              <m:endChr m:val="}"/>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𝑇</m:t>
                                  </m:r>
                                </m:e>
                                <m:sub>
                                  <m:r>
                                    <a:rPr lang="cs-CZ" sz="1700" i="1">
                                      <a:latin typeface="Cambria Math" panose="02040503050406030204" pitchFamily="18" charset="0"/>
                                    </a:rPr>
                                    <m:t>𝑗</m:t>
                                  </m:r>
                                </m:sub>
                              </m:sSub>
                            </m:e>
                          </m:d>
                        </m:e>
                      </m:func>
                      <m:r>
                        <a:rPr lang="cs-CZ" sz="1700" i="0">
                          <a:latin typeface="Cambria Math" panose="02040503050406030204" pitchFamily="18" charset="0"/>
                        </a:rPr>
                        <m:t>.</m:t>
                      </m:r>
                    </m:oMath>
                  </m:oMathPara>
                </a14:m>
                <a:endParaRPr lang="cs-CZ" sz="1700" dirty="0"/>
              </a:p>
            </p:txBody>
          </p:sp>
        </mc:Choice>
        <mc:Fallback xmlns="">
          <p:sp>
            <p:nvSpPr>
              <p:cNvPr id="25" name="Obdélník 24">
                <a:extLst>
                  <a:ext uri="{FF2B5EF4-FFF2-40B4-BE49-F238E27FC236}">
                    <a16:creationId xmlns:a16="http://schemas.microsoft.com/office/drawing/2014/main" id="{1DA7E980-2CE6-4423-B92F-C24ED555A13C}"/>
                  </a:ext>
                </a:extLst>
              </p:cNvPr>
              <p:cNvSpPr>
                <a:spLocks noRot="1" noChangeAspect="1" noMove="1" noResize="1" noEditPoints="1" noAdjustHandles="1" noChangeArrowheads="1" noChangeShapeType="1" noTextEdit="1"/>
              </p:cNvSpPr>
              <p:nvPr/>
            </p:nvSpPr>
            <p:spPr>
              <a:xfrm>
                <a:off x="4690641" y="2715828"/>
                <a:ext cx="2648930" cy="482248"/>
              </a:xfrm>
              <a:prstGeom prst="rect">
                <a:avLst/>
              </a:prstGeom>
              <a:blipFill>
                <a:blip r:embed="rId3"/>
                <a:stretch>
                  <a:fillRect b="-379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Obdélník 25">
                <a:extLst>
                  <a:ext uri="{FF2B5EF4-FFF2-40B4-BE49-F238E27FC236}">
                    <a16:creationId xmlns:a16="http://schemas.microsoft.com/office/drawing/2014/main" id="{1F582C5A-A0AB-46B6-B1EC-C4FE2D86F1EE}"/>
                  </a:ext>
                </a:extLst>
              </p:cNvPr>
              <p:cNvSpPr/>
              <p:nvPr/>
            </p:nvSpPr>
            <p:spPr>
              <a:xfrm>
                <a:off x="1962177" y="3734550"/>
                <a:ext cx="1402114"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700" i="1">
                              <a:latin typeface="Cambria Math" panose="02040503050406030204" pitchFamily="18" charset="0"/>
                            </a:rPr>
                          </m:ctrlPr>
                        </m:accPr>
                        <m:e>
                          <m:r>
                            <a:rPr lang="cs-CZ" sz="1700" i="1">
                              <a:latin typeface="Cambria Math" panose="02040503050406030204" pitchFamily="18" charset="0"/>
                            </a:rPr>
                            <m:t>𝑇</m:t>
                          </m:r>
                        </m:e>
                      </m:acc>
                      <m:r>
                        <a:rPr lang="cs-CZ" sz="1700" i="0">
                          <a:latin typeface="Cambria Math" panose="02040503050406030204" pitchFamily="18" charset="0"/>
                        </a:rPr>
                        <m:t>=</m:t>
                      </m:r>
                      <m:f>
                        <m:fPr>
                          <m:ctrlPr>
                            <a:rPr lang="cs-CZ" sz="1700" i="1">
                              <a:latin typeface="Cambria Math" panose="02040503050406030204" pitchFamily="18" charset="0"/>
                            </a:rPr>
                          </m:ctrlPr>
                        </m:fPr>
                        <m:num>
                          <m:r>
                            <a:rPr lang="cs-CZ" sz="1700" i="0">
                              <a:latin typeface="Cambria Math" panose="02040503050406030204" pitchFamily="18" charset="0"/>
                            </a:rPr>
                            <m:t>1</m:t>
                          </m:r>
                        </m:num>
                        <m:den>
                          <m:r>
                            <a:rPr lang="cs-CZ" sz="1700" i="1">
                              <a:latin typeface="Cambria Math" panose="02040503050406030204" pitchFamily="18" charset="0"/>
                            </a:rPr>
                            <m:t>𝑛</m:t>
                          </m:r>
                        </m:den>
                      </m:f>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𝑇</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26" name="Obdélník 25">
                <a:extLst>
                  <a:ext uri="{FF2B5EF4-FFF2-40B4-BE49-F238E27FC236}">
                    <a16:creationId xmlns:a16="http://schemas.microsoft.com/office/drawing/2014/main" id="{1F582C5A-A0AB-46B6-B1EC-C4FE2D86F1EE}"/>
                  </a:ext>
                </a:extLst>
              </p:cNvPr>
              <p:cNvSpPr>
                <a:spLocks noRot="1" noChangeAspect="1" noMove="1" noResize="1" noEditPoints="1" noAdjustHandles="1" noChangeArrowheads="1" noChangeShapeType="1" noTextEdit="1"/>
              </p:cNvSpPr>
              <p:nvPr/>
            </p:nvSpPr>
            <p:spPr>
              <a:xfrm>
                <a:off x="1962177" y="3734550"/>
                <a:ext cx="1402114" cy="836063"/>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Obdélník 26">
                <a:extLst>
                  <a:ext uri="{FF2B5EF4-FFF2-40B4-BE49-F238E27FC236}">
                    <a16:creationId xmlns:a16="http://schemas.microsoft.com/office/drawing/2014/main" id="{723C0182-D795-4EB6-B3CC-99305C03E5F8}"/>
                  </a:ext>
                </a:extLst>
              </p:cNvPr>
              <p:cNvSpPr/>
              <p:nvPr/>
            </p:nvSpPr>
            <p:spPr>
              <a:xfrm>
                <a:off x="4676762" y="3733701"/>
                <a:ext cx="1808124"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cs-CZ" sz="1700" i="1">
                              <a:latin typeface="Cambria Math" panose="02040503050406030204" pitchFamily="18" charset="0"/>
                            </a:rPr>
                          </m:ctrlPr>
                        </m:accPr>
                        <m:e>
                          <m:r>
                            <a:rPr lang="cs-CZ" sz="1700" i="1">
                              <a:latin typeface="Cambria Math" panose="02040503050406030204" pitchFamily="18" charset="0"/>
                            </a:rPr>
                            <m:t>𝑇</m:t>
                          </m:r>
                        </m:e>
                      </m:acc>
                      <m:d>
                        <m:dPr>
                          <m:ctrlPr>
                            <a:rPr lang="cs-CZ" sz="1700" i="1">
                              <a:latin typeface="Cambria Math" panose="02040503050406030204" pitchFamily="18" charset="0"/>
                            </a:rPr>
                          </m:ctrlPr>
                        </m:dPr>
                        <m:e>
                          <m:r>
                            <a:rPr lang="cs-CZ" sz="1700" i="1">
                              <a:latin typeface="Cambria Math" panose="02040503050406030204" pitchFamily="18" charset="0"/>
                            </a:rPr>
                            <m:t>𝑤</m:t>
                          </m:r>
                        </m:e>
                      </m:d>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𝑇</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27" name="Obdélník 26">
                <a:extLst>
                  <a:ext uri="{FF2B5EF4-FFF2-40B4-BE49-F238E27FC236}">
                    <a16:creationId xmlns:a16="http://schemas.microsoft.com/office/drawing/2014/main" id="{723C0182-D795-4EB6-B3CC-99305C03E5F8}"/>
                  </a:ext>
                </a:extLst>
              </p:cNvPr>
              <p:cNvSpPr>
                <a:spLocks noRot="1" noChangeAspect="1" noMove="1" noResize="1" noEditPoints="1" noAdjustHandles="1" noChangeArrowheads="1" noChangeShapeType="1" noTextEdit="1"/>
              </p:cNvSpPr>
              <p:nvPr/>
            </p:nvSpPr>
            <p:spPr>
              <a:xfrm>
                <a:off x="4676762" y="3733701"/>
                <a:ext cx="1808124" cy="83606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Obdélník 27">
                <a:extLst>
                  <a:ext uri="{FF2B5EF4-FFF2-40B4-BE49-F238E27FC236}">
                    <a16:creationId xmlns:a16="http://schemas.microsoft.com/office/drawing/2014/main" id="{3E51AFD0-DEF6-4DF0-8E9B-F150AC1F9B7A}"/>
                  </a:ext>
                </a:extLst>
              </p:cNvPr>
              <p:cNvSpPr/>
              <p:nvPr/>
            </p:nvSpPr>
            <p:spPr>
              <a:xfrm>
                <a:off x="1962177" y="5037173"/>
                <a:ext cx="1557862"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𝑁</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d>
                            <m:dPr>
                              <m:begChr m:val=""/>
                              <m:ctrlPr>
                                <a:rPr lang="cs-CZ" sz="1700" i="1">
                                  <a:latin typeface="Cambria Math" panose="02040503050406030204" pitchFamily="18" charset="0"/>
                                </a:rPr>
                              </m:ctrlPr>
                            </m:dPr>
                            <m:e>
                              <m:sSub>
                                <m:sSubPr>
                                  <m:ctrlPr>
                                    <a:rPr lang="cs-CZ" sz="1700" i="1">
                                      <a:latin typeface="Cambria Math" panose="02040503050406030204" pitchFamily="18" charset="0"/>
                                    </a:rPr>
                                  </m:ctrlPr>
                                </m:sSubPr>
                                <m:e>
                                  <m:r>
                                    <a:rPr lang="cs-CZ" sz="1700" i="1">
                                      <a:latin typeface="Cambria Math" panose="02040503050406030204" pitchFamily="18" charset="0"/>
                                    </a:rPr>
                                    <m:t>𝛿</m:t>
                                  </m:r>
                                  <m:r>
                                    <a:rPr lang="cs-CZ" sz="1700" i="0">
                                      <a:latin typeface="Cambria Math" panose="02040503050406030204" pitchFamily="18" charset="0"/>
                                    </a:rPr>
                                    <m:t>(</m:t>
                                  </m:r>
                                  <m:r>
                                    <a:rPr lang="cs-CZ" sz="1700" i="1">
                                      <a:latin typeface="Cambria Math" panose="02040503050406030204" pitchFamily="18" charset="0"/>
                                    </a:rPr>
                                    <m:t>𝑇</m:t>
                                  </m:r>
                                </m:e>
                                <m:sub>
                                  <m:r>
                                    <a:rPr lang="cs-CZ" sz="1700" i="1">
                                      <a:latin typeface="Cambria Math" panose="02040503050406030204" pitchFamily="18" charset="0"/>
                                    </a:rPr>
                                    <m:t>𝑗</m:t>
                                  </m:r>
                                </m:sub>
                              </m:sSub>
                            </m:e>
                          </m:d>
                        </m:e>
                      </m:nary>
                      <m:r>
                        <a:rPr lang="cs-CZ" sz="1700" i="0">
                          <a:latin typeface="Cambria Math" panose="02040503050406030204" pitchFamily="18" charset="0"/>
                        </a:rPr>
                        <m:t>,</m:t>
                      </m:r>
                    </m:oMath>
                  </m:oMathPara>
                </a14:m>
                <a:endParaRPr lang="cs-CZ" sz="1700" dirty="0"/>
              </a:p>
            </p:txBody>
          </p:sp>
        </mc:Choice>
        <mc:Fallback xmlns="">
          <p:sp>
            <p:nvSpPr>
              <p:cNvPr id="28" name="Obdélník 27">
                <a:extLst>
                  <a:ext uri="{FF2B5EF4-FFF2-40B4-BE49-F238E27FC236}">
                    <a16:creationId xmlns:a16="http://schemas.microsoft.com/office/drawing/2014/main" id="{3E51AFD0-DEF6-4DF0-8E9B-F150AC1F9B7A}"/>
                  </a:ext>
                </a:extLst>
              </p:cNvPr>
              <p:cNvSpPr>
                <a:spLocks noRot="1" noChangeAspect="1" noMove="1" noResize="1" noEditPoints="1" noAdjustHandles="1" noChangeArrowheads="1" noChangeShapeType="1" noTextEdit="1"/>
              </p:cNvSpPr>
              <p:nvPr/>
            </p:nvSpPr>
            <p:spPr>
              <a:xfrm>
                <a:off x="1962177" y="5037173"/>
                <a:ext cx="1557862" cy="836063"/>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Obdélník 28">
                <a:extLst>
                  <a:ext uri="{FF2B5EF4-FFF2-40B4-BE49-F238E27FC236}">
                    <a16:creationId xmlns:a16="http://schemas.microsoft.com/office/drawing/2014/main" id="{B0A4D0FD-3082-4D4F-914A-8BE8D7CBE53D}"/>
                  </a:ext>
                </a:extLst>
              </p:cNvPr>
              <p:cNvSpPr/>
              <p:nvPr/>
            </p:nvSpPr>
            <p:spPr>
              <a:xfrm>
                <a:off x="4676762" y="5037173"/>
                <a:ext cx="2120837"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𝑁</m:t>
                      </m:r>
                      <m:d>
                        <m:dPr>
                          <m:ctrlPr>
                            <a:rPr lang="cs-CZ" sz="1700" i="1">
                              <a:latin typeface="Cambria Math" panose="02040503050406030204" pitchFamily="18" charset="0"/>
                            </a:rPr>
                          </m:ctrlPr>
                        </m:dPr>
                        <m:e>
                          <m:r>
                            <a:rPr lang="cs-CZ" sz="1700" i="1">
                              <a:latin typeface="Cambria Math" panose="02040503050406030204" pitchFamily="18" charset="0"/>
                            </a:rPr>
                            <m:t>𝑤</m:t>
                          </m:r>
                        </m:e>
                      </m:d>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r>
                                <a:rPr lang="cs-CZ" sz="1700" i="1">
                                  <a:latin typeface="Cambria Math" panose="02040503050406030204" pitchFamily="18" charset="0"/>
                                </a:rPr>
                                <m:t>𝑗</m:t>
                              </m:r>
                            </m:sub>
                          </m:sSub>
                          <m:sSub>
                            <m:sSubPr>
                              <m:ctrlPr>
                                <a:rPr lang="cs-CZ" sz="1700" i="1">
                                  <a:latin typeface="Cambria Math" panose="02040503050406030204" pitchFamily="18" charset="0"/>
                                </a:rPr>
                              </m:ctrlPr>
                            </m:sSubPr>
                            <m:e>
                              <m:r>
                                <a:rPr lang="cs-CZ" sz="1700" i="1">
                                  <a:latin typeface="Cambria Math" panose="02040503050406030204" pitchFamily="18" charset="0"/>
                                </a:rPr>
                                <m:t>𝛿</m:t>
                              </m:r>
                              <m:r>
                                <a:rPr lang="cs-CZ" sz="1700" i="0">
                                  <a:latin typeface="Cambria Math" panose="02040503050406030204" pitchFamily="18" charset="0"/>
                                </a:rPr>
                                <m:t>(</m:t>
                              </m:r>
                              <m:r>
                                <a:rPr lang="cs-CZ" sz="1700" i="1">
                                  <a:latin typeface="Cambria Math" panose="02040503050406030204" pitchFamily="18" charset="0"/>
                                </a:rPr>
                                <m:t>𝑇</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29" name="Obdélník 28">
                <a:extLst>
                  <a:ext uri="{FF2B5EF4-FFF2-40B4-BE49-F238E27FC236}">
                    <a16:creationId xmlns:a16="http://schemas.microsoft.com/office/drawing/2014/main" id="{B0A4D0FD-3082-4D4F-914A-8BE8D7CBE53D}"/>
                  </a:ext>
                </a:extLst>
              </p:cNvPr>
              <p:cNvSpPr>
                <a:spLocks noRot="1" noChangeAspect="1" noMove="1" noResize="1" noEditPoints="1" noAdjustHandles="1" noChangeArrowheads="1" noChangeShapeType="1" noTextEdit="1"/>
              </p:cNvSpPr>
              <p:nvPr/>
            </p:nvSpPr>
            <p:spPr>
              <a:xfrm>
                <a:off x="4676762" y="5037173"/>
                <a:ext cx="2120837" cy="836063"/>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4060265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60174" cy="4265574"/>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Production scheduling models</a:t>
            </a:r>
          </a:p>
          <a:p>
            <a:pPr marL="896400" lvl="1" indent="-284400">
              <a:lnSpc>
                <a:spcPct val="110000"/>
              </a:lnSpc>
            </a:pPr>
            <a:r>
              <a:rPr lang="en-US">
                <a:ea typeface="Cambria Math" panose="02040503050406030204" pitchFamily="18" charset="0"/>
              </a:rPr>
              <a:t>Model classification</a:t>
            </a: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rPr>
              <a:t>	system with single machine,</a:t>
            </a: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rPr>
              <a:t>	system with </a:t>
            </a:r>
            <a:r>
              <a:rPr lang="en-US" sz="1700" i="1">
                <a:latin typeface="Cambria Math" panose="02040503050406030204" pitchFamily="18" charset="0"/>
                <a:ea typeface="Cambria Math" panose="02040503050406030204" pitchFamily="18" charset="0"/>
              </a:rPr>
              <a:t>m</a:t>
            </a:r>
            <a:r>
              <a:rPr lang="en-US" sz="1700">
                <a:latin typeface="Cambria Math" panose="02040503050406030204" pitchFamily="18" charset="0"/>
                <a:ea typeface="Cambria Math" panose="02040503050406030204" pitchFamily="18" charset="0"/>
              </a:rPr>
              <a:t> parallel machines, </a:t>
            </a: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rPr>
              <a:t>	flow-shop system with </a:t>
            </a:r>
            <a:r>
              <a:rPr lang="en-US" sz="1700" i="1">
                <a:latin typeface="Cambria Math" panose="02040503050406030204" pitchFamily="18" charset="0"/>
                <a:ea typeface="Cambria Math" panose="02040503050406030204" pitchFamily="18" charset="0"/>
              </a:rPr>
              <a:t>m</a:t>
            </a:r>
            <a:r>
              <a:rPr lang="en-US" sz="1700">
                <a:latin typeface="Cambria Math" panose="02040503050406030204" pitchFamily="18" charset="0"/>
                <a:ea typeface="Cambria Math" panose="02040503050406030204" pitchFamily="18" charset="0"/>
              </a:rPr>
              <a:t> serial machines, all jobs are processed in the same order (production line in mass production),</a:t>
            </a: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rPr>
              <a:t>	open-shop system, system with </a:t>
            </a:r>
            <a:r>
              <a:rPr lang="en-US" sz="1700" i="1">
                <a:latin typeface="Cambria Math" panose="02040503050406030204" pitchFamily="18" charset="0"/>
                <a:ea typeface="Cambria Math" panose="02040503050406030204" pitchFamily="18" charset="0"/>
              </a:rPr>
              <a:t>m</a:t>
            </a:r>
            <a:r>
              <a:rPr lang="en-US" sz="1700">
                <a:latin typeface="Cambria Math" panose="02040503050406030204" pitchFamily="18" charset="0"/>
                <a:ea typeface="Cambria Math" panose="02040503050406030204" pitchFamily="18" charset="0"/>
              </a:rPr>
              <a:t> serial machines, jobs are processed in any order,</a:t>
            </a:r>
            <a:endParaRPr lang="en-US" sz="1700">
              <a:effectLst/>
              <a:latin typeface="Cambria Math" panose="02040503050406030204" pitchFamily="18" charset="0"/>
              <a:ea typeface="Cambria Math" panose="02040503050406030204" pitchFamily="18" charset="0"/>
            </a:endParaRPr>
          </a:p>
          <a:p>
            <a:pPr marL="2689225" lvl="1" indent="-1612900">
              <a:lnSpc>
                <a:spcPct val="110000"/>
              </a:lnSpc>
              <a:buNone/>
              <a:tabLst>
                <a:tab pos="2689225" algn="l"/>
              </a:tabLst>
            </a:pPr>
            <a:r>
              <a:rPr lang="en-US" sz="1700">
                <a:latin typeface="Cambria Math" panose="02040503050406030204" pitchFamily="18" charset="0"/>
                <a:ea typeface="Cambria Math" panose="02040503050406030204" pitchFamily="18" charset="0"/>
              </a:rPr>
              <a:t>	job-shop system, system with </a:t>
            </a:r>
            <a:r>
              <a:rPr lang="en-US" sz="1700" i="1">
                <a:latin typeface="Cambria Math" panose="02040503050406030204" pitchFamily="18" charset="0"/>
                <a:ea typeface="Cambria Math" panose="02040503050406030204" pitchFamily="18" charset="0"/>
              </a:rPr>
              <a:t>m</a:t>
            </a:r>
            <a:r>
              <a:rPr lang="en-US" sz="1700">
                <a:latin typeface="Cambria Math" panose="02040503050406030204" pitchFamily="18" charset="0"/>
                <a:ea typeface="Cambria Math" panose="02040503050406030204" pitchFamily="18" charset="0"/>
              </a:rPr>
              <a:t> serial machines, each job is processed in fix order, but this order can differ for each job (production to order/contract).</a:t>
            </a:r>
          </a:p>
          <a:p>
            <a:pPr marL="2689225" lvl="1" indent="-1612900">
              <a:lnSpc>
                <a:spcPct val="110000"/>
              </a:lnSpc>
              <a:buNone/>
              <a:tabLst>
                <a:tab pos="2689225" algn="l"/>
              </a:tabLst>
            </a:pPr>
            <a:endParaRPr lang="en-US" sz="1700">
              <a:latin typeface="Cambria Math" panose="02040503050406030204" pitchFamily="18" charset="0"/>
              <a:ea typeface="Cambria Math" panose="02040503050406030204" pitchFamily="18" charset="0"/>
            </a:endParaRP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84</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D660B6B7-63C4-471C-AAB4-D49A7E865162}"/>
                  </a:ext>
                </a:extLst>
              </p:cNvPr>
              <p:cNvSpPr/>
              <p:nvPr/>
            </p:nvSpPr>
            <p:spPr>
              <a:xfrm>
                <a:off x="3271895" y="1976948"/>
                <a:ext cx="908219"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𝛼</m:t>
                      </m:r>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𝛽</m:t>
                          </m:r>
                        </m:e>
                      </m:d>
                      <m:r>
                        <a:rPr lang="cs-CZ" sz="1700" i="1">
                          <a:latin typeface="Cambria Math" panose="02040503050406030204" pitchFamily="18" charset="0"/>
                        </a:rPr>
                        <m:t>𝛾</m:t>
                      </m:r>
                    </m:oMath>
                  </m:oMathPara>
                </a14:m>
                <a:endParaRPr lang="cs-CZ" sz="1700" dirty="0"/>
              </a:p>
            </p:txBody>
          </p:sp>
        </mc:Choice>
        <mc:Fallback xmlns="">
          <p:sp>
            <p:nvSpPr>
              <p:cNvPr id="17" name="Obdélník 16">
                <a:extLst>
                  <a:ext uri="{FF2B5EF4-FFF2-40B4-BE49-F238E27FC236}">
                    <a16:creationId xmlns:a16="http://schemas.microsoft.com/office/drawing/2014/main" id="{D660B6B7-63C4-471C-AAB4-D49A7E865162}"/>
                  </a:ext>
                </a:extLst>
              </p:cNvPr>
              <p:cNvSpPr>
                <a:spLocks noRot="1" noChangeAspect="1" noMove="1" noResize="1" noEditPoints="1" noAdjustHandles="1" noChangeArrowheads="1" noChangeShapeType="1" noTextEdit="1"/>
              </p:cNvSpPr>
              <p:nvPr/>
            </p:nvSpPr>
            <p:spPr>
              <a:xfrm>
                <a:off x="3271895" y="1976948"/>
                <a:ext cx="908219" cy="353943"/>
              </a:xfrm>
              <a:prstGeom prst="rect">
                <a:avLst/>
              </a:prstGeom>
              <a:blipFill>
                <a:blip r:embed="rId2"/>
                <a:stretch>
                  <a:fillRect b="-1034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8B877A42-6B6F-454B-B24F-871C6852E3EA}"/>
                  </a:ext>
                </a:extLst>
              </p:cNvPr>
              <p:cNvSpPr/>
              <p:nvPr/>
            </p:nvSpPr>
            <p:spPr>
              <a:xfrm>
                <a:off x="1617842" y="2305471"/>
                <a:ext cx="380425" cy="353943"/>
              </a:xfrm>
              <a:prstGeom prst="rect">
                <a:avLst/>
              </a:prstGeom>
            </p:spPr>
            <p:txBody>
              <a:bodyPr wrap="none">
                <a:spAutoFit/>
              </a:bodyPr>
              <a:lstStyle/>
              <a:p>
                <a14:m>
                  <m:oMath xmlns:m="http://schemas.openxmlformats.org/officeDocument/2006/math">
                    <m:r>
                      <a:rPr lang="cs-CZ" sz="1700" i="1">
                        <a:latin typeface="Cambria Math" panose="02040503050406030204" pitchFamily="18" charset="0"/>
                        <a:ea typeface="Cambria Math" panose="02040503050406030204" pitchFamily="18" charset="0"/>
                      </a:rPr>
                      <m:t>𝛼</m:t>
                    </m:r>
                  </m:oMath>
                </a14:m>
                <a:r>
                  <a:rPr lang="cs-CZ" sz="1700" dirty="0">
                    <a:latin typeface="Cambria Math" panose="02040503050406030204" pitchFamily="18" charset="0"/>
                    <a:ea typeface="Cambria Math" panose="02040503050406030204" pitchFamily="18" charset="0"/>
                  </a:rPr>
                  <a:t>:</a:t>
                </a:r>
              </a:p>
            </p:txBody>
          </p:sp>
        </mc:Choice>
        <mc:Fallback xmlns="">
          <p:sp>
            <p:nvSpPr>
              <p:cNvPr id="18" name="Obdélník 17">
                <a:extLst>
                  <a:ext uri="{FF2B5EF4-FFF2-40B4-BE49-F238E27FC236}">
                    <a16:creationId xmlns:a16="http://schemas.microsoft.com/office/drawing/2014/main" id="{8B877A42-6B6F-454B-B24F-871C6852E3EA}"/>
                  </a:ext>
                </a:extLst>
              </p:cNvPr>
              <p:cNvSpPr>
                <a:spLocks noRot="1" noChangeAspect="1" noMove="1" noResize="1" noEditPoints="1" noAdjustHandles="1" noChangeArrowheads="1" noChangeShapeType="1" noTextEdit="1"/>
              </p:cNvSpPr>
              <p:nvPr/>
            </p:nvSpPr>
            <p:spPr>
              <a:xfrm>
                <a:off x="1617842" y="2305471"/>
                <a:ext cx="380425" cy="353943"/>
              </a:xfrm>
              <a:prstGeom prst="rect">
                <a:avLst/>
              </a:prstGeom>
              <a:blipFill>
                <a:blip r:embed="rId3"/>
                <a:stretch>
                  <a:fillRect t="-5172" r="-7937"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020E117A-F4F3-491F-96E8-CF8ECB317B3E}"/>
                  </a:ext>
                </a:extLst>
              </p:cNvPr>
              <p:cNvSpPr/>
              <p:nvPr/>
            </p:nvSpPr>
            <p:spPr>
              <a:xfrm>
                <a:off x="2339216" y="2303581"/>
                <a:ext cx="352981"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a:latin typeface="Cambria Math" panose="02040503050406030204" pitchFamily="18" charset="0"/>
                          <a:ea typeface="Cambria Math" panose="02040503050406030204" pitchFamily="18" charset="0"/>
                        </a:rPr>
                        <m:t>1</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9" name="Obdélník 18">
                <a:extLst>
                  <a:ext uri="{FF2B5EF4-FFF2-40B4-BE49-F238E27FC236}">
                    <a16:creationId xmlns:a16="http://schemas.microsoft.com/office/drawing/2014/main" id="{020E117A-F4F3-491F-96E8-CF8ECB317B3E}"/>
                  </a:ext>
                </a:extLst>
              </p:cNvPr>
              <p:cNvSpPr>
                <a:spLocks noRot="1" noChangeAspect="1" noMove="1" noResize="1" noEditPoints="1" noAdjustHandles="1" noChangeArrowheads="1" noChangeShapeType="1" noTextEdit="1"/>
              </p:cNvSpPr>
              <p:nvPr/>
            </p:nvSpPr>
            <p:spPr>
              <a:xfrm>
                <a:off x="2339216" y="2303581"/>
                <a:ext cx="352981" cy="353943"/>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BE601F26-9AC4-4438-AD29-6CCCC0A75E5B}"/>
                  </a:ext>
                </a:extLst>
              </p:cNvPr>
              <p:cNvSpPr/>
              <p:nvPr/>
            </p:nvSpPr>
            <p:spPr>
              <a:xfrm>
                <a:off x="2238644" y="2659414"/>
                <a:ext cx="487634"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m:rPr>
                              <m:nor/>
                            </m:rPr>
                            <a:rPr lang="cs-CZ" sz="1700" i="1">
                              <a:latin typeface="Cambria Math" panose="02040503050406030204" pitchFamily="18" charset="0"/>
                              <a:ea typeface="Cambria Math" panose="02040503050406030204" pitchFamily="18" charset="0"/>
                              <a:cs typeface="Times New Roman" panose="02020603050405020304" pitchFamily="18" charset="0"/>
                            </a:rPr>
                            <m:t>P</m:t>
                          </m:r>
                        </m:e>
                        <m:sub>
                          <m:r>
                            <a:rPr lang="cs-CZ" sz="1700" i="1">
                              <a:latin typeface="Cambria Math" panose="02040503050406030204" pitchFamily="18" charset="0"/>
                              <a:ea typeface="Cambria Math" panose="02040503050406030204" pitchFamily="18" charset="0"/>
                            </a:rPr>
                            <m:t>𝑚</m:t>
                          </m:r>
                        </m:sub>
                      </m:sSub>
                    </m:oMath>
                  </m:oMathPara>
                </a14:m>
                <a:endParaRPr lang="cs-CZ" sz="17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0" name="Obdélník 19">
                <a:extLst>
                  <a:ext uri="{FF2B5EF4-FFF2-40B4-BE49-F238E27FC236}">
                    <a16:creationId xmlns:a16="http://schemas.microsoft.com/office/drawing/2014/main" id="{BE601F26-9AC4-4438-AD29-6CCCC0A75E5B}"/>
                  </a:ext>
                </a:extLst>
              </p:cNvPr>
              <p:cNvSpPr>
                <a:spLocks noRot="1" noChangeAspect="1" noMove="1" noResize="1" noEditPoints="1" noAdjustHandles="1" noChangeArrowheads="1" noChangeShapeType="1" noTextEdit="1"/>
              </p:cNvSpPr>
              <p:nvPr/>
            </p:nvSpPr>
            <p:spPr>
              <a:xfrm>
                <a:off x="2238644" y="2659414"/>
                <a:ext cx="487634" cy="353943"/>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Obdélník 20">
                <a:extLst>
                  <a:ext uri="{FF2B5EF4-FFF2-40B4-BE49-F238E27FC236}">
                    <a16:creationId xmlns:a16="http://schemas.microsoft.com/office/drawing/2014/main" id="{FAA7EB9A-EBCA-4F87-AA66-A96A02814A0A}"/>
                  </a:ext>
                </a:extLst>
              </p:cNvPr>
              <p:cNvSpPr/>
              <p:nvPr/>
            </p:nvSpPr>
            <p:spPr>
              <a:xfrm>
                <a:off x="2238644" y="3020916"/>
                <a:ext cx="48404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𝐹</m:t>
                          </m:r>
                        </m:e>
                        <m:sub>
                          <m:r>
                            <a:rPr lang="cs-CZ" sz="1700" i="1">
                              <a:latin typeface="Cambria Math" panose="02040503050406030204" pitchFamily="18" charset="0"/>
                              <a:ea typeface="Cambria Math" panose="02040503050406030204" pitchFamily="18" charset="0"/>
                            </a:rPr>
                            <m:t>𝑚</m:t>
                          </m:r>
                        </m:sub>
                      </m:sSub>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1" name="Obdélník 20">
                <a:extLst>
                  <a:ext uri="{FF2B5EF4-FFF2-40B4-BE49-F238E27FC236}">
                    <a16:creationId xmlns:a16="http://schemas.microsoft.com/office/drawing/2014/main" id="{FAA7EB9A-EBCA-4F87-AA66-A96A02814A0A}"/>
                  </a:ext>
                </a:extLst>
              </p:cNvPr>
              <p:cNvSpPr>
                <a:spLocks noRot="1" noChangeAspect="1" noMove="1" noResize="1" noEditPoints="1" noAdjustHandles="1" noChangeArrowheads="1" noChangeShapeType="1" noTextEdit="1"/>
              </p:cNvSpPr>
              <p:nvPr/>
            </p:nvSpPr>
            <p:spPr>
              <a:xfrm>
                <a:off x="2238644" y="3020916"/>
                <a:ext cx="484043" cy="353943"/>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Obdélník 21">
                <a:extLst>
                  <a:ext uri="{FF2B5EF4-FFF2-40B4-BE49-F238E27FC236}">
                    <a16:creationId xmlns:a16="http://schemas.microsoft.com/office/drawing/2014/main" id="{061FA094-138C-4435-944E-57D124278B1C}"/>
                  </a:ext>
                </a:extLst>
              </p:cNvPr>
              <p:cNvSpPr/>
              <p:nvPr/>
            </p:nvSpPr>
            <p:spPr>
              <a:xfrm>
                <a:off x="2200813" y="3635375"/>
                <a:ext cx="521874"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𝑂</m:t>
                          </m:r>
                        </m:e>
                        <m:sub>
                          <m:r>
                            <a:rPr lang="cs-CZ" sz="1700" i="1">
                              <a:latin typeface="Cambria Math" panose="02040503050406030204" pitchFamily="18" charset="0"/>
                              <a:ea typeface="Cambria Math" panose="02040503050406030204" pitchFamily="18" charset="0"/>
                            </a:rPr>
                            <m:t>𝑚</m:t>
                          </m:r>
                        </m:sub>
                      </m:sSub>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2" name="Obdélník 21">
                <a:extLst>
                  <a:ext uri="{FF2B5EF4-FFF2-40B4-BE49-F238E27FC236}">
                    <a16:creationId xmlns:a16="http://schemas.microsoft.com/office/drawing/2014/main" id="{061FA094-138C-4435-944E-57D124278B1C}"/>
                  </a:ext>
                </a:extLst>
              </p:cNvPr>
              <p:cNvSpPr>
                <a:spLocks noRot="1" noChangeAspect="1" noMove="1" noResize="1" noEditPoints="1" noAdjustHandles="1" noChangeArrowheads="1" noChangeShapeType="1" noTextEdit="1"/>
              </p:cNvSpPr>
              <p:nvPr/>
            </p:nvSpPr>
            <p:spPr>
              <a:xfrm>
                <a:off x="2200813" y="3635375"/>
                <a:ext cx="521874" cy="353943"/>
              </a:xfrm>
              <a:prstGeom prst="rect">
                <a:avLst/>
              </a:prstGeom>
              <a:blipFill>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Obdélník 22">
                <a:extLst>
                  <a:ext uri="{FF2B5EF4-FFF2-40B4-BE49-F238E27FC236}">
                    <a16:creationId xmlns:a16="http://schemas.microsoft.com/office/drawing/2014/main" id="{950E0C5A-5C7A-4DDD-A26E-8F9E20F2ADB0}"/>
                  </a:ext>
                </a:extLst>
              </p:cNvPr>
              <p:cNvSpPr/>
              <p:nvPr/>
            </p:nvSpPr>
            <p:spPr>
              <a:xfrm>
                <a:off x="2231302" y="3985746"/>
                <a:ext cx="460895" cy="353943"/>
              </a:xfrm>
              <a:prstGeom prst="rect">
                <a:avLst/>
              </a:prstGeom>
            </p:spPr>
            <p:txBody>
              <a:bodyPr wrap="none">
                <a:spAutoFit/>
              </a:bodyPr>
              <a:lstStyle/>
              <a:p>
                <a14:m>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m:rPr>
                            <m:nor/>
                          </m:rPr>
                          <a:rPr lang="cs-CZ" sz="1700" i="1">
                            <a:effectLst/>
                            <a:latin typeface="Cambria Math" panose="02040503050406030204" pitchFamily="18" charset="0"/>
                            <a:ea typeface="Cambria Math" panose="02040503050406030204" pitchFamily="18" charset="0"/>
                            <a:cs typeface="Times New Roman" panose="02020603050405020304" pitchFamily="18" charset="0"/>
                          </a:rPr>
                          <m:t>J</m:t>
                        </m:r>
                      </m:e>
                      <m:sub>
                        <m:r>
                          <a:rPr lang="cs-CZ" sz="1700" i="1">
                            <a:effectLst/>
                            <a:latin typeface="Cambria Math" panose="02040503050406030204" pitchFamily="18" charset="0"/>
                            <a:ea typeface="Cambria Math" panose="02040503050406030204" pitchFamily="18" charset="0"/>
                            <a:cs typeface="Times New Roman" panose="02020603050405020304" pitchFamily="18" charset="0"/>
                          </a:rPr>
                          <m:t>𝑚</m:t>
                        </m:r>
                      </m:sub>
                    </m:sSub>
                  </m:oMath>
                </a14:m>
                <a:r>
                  <a:rPr lang="cs-CZ" sz="1700" dirty="0">
                    <a:effectLst/>
                    <a:latin typeface="Cambria Math" panose="02040503050406030204" pitchFamily="18" charset="0"/>
                    <a:ea typeface="Cambria Math" panose="02040503050406030204" pitchFamily="18" charset="0"/>
                  </a:rPr>
                  <a:t> </a:t>
                </a:r>
                <a:endParaRPr lang="cs-CZ" sz="1700" dirty="0">
                  <a:latin typeface="Cambria Math" panose="02040503050406030204" pitchFamily="18" charset="0"/>
                  <a:ea typeface="Cambria Math" panose="02040503050406030204" pitchFamily="18" charset="0"/>
                </a:endParaRPr>
              </a:p>
            </p:txBody>
          </p:sp>
        </mc:Choice>
        <mc:Fallback xmlns="">
          <p:sp>
            <p:nvSpPr>
              <p:cNvPr id="23" name="Obdélník 22">
                <a:extLst>
                  <a:ext uri="{FF2B5EF4-FFF2-40B4-BE49-F238E27FC236}">
                    <a16:creationId xmlns:a16="http://schemas.microsoft.com/office/drawing/2014/main" id="{950E0C5A-5C7A-4DDD-A26E-8F9E20F2ADB0}"/>
                  </a:ext>
                </a:extLst>
              </p:cNvPr>
              <p:cNvSpPr>
                <a:spLocks noRot="1" noChangeAspect="1" noMove="1" noResize="1" noEditPoints="1" noAdjustHandles="1" noChangeArrowheads="1" noChangeShapeType="1" noTextEdit="1"/>
              </p:cNvSpPr>
              <p:nvPr/>
            </p:nvSpPr>
            <p:spPr>
              <a:xfrm>
                <a:off x="2231302" y="3985746"/>
                <a:ext cx="460895" cy="353943"/>
              </a:xfrm>
              <a:prstGeom prst="rect">
                <a:avLst/>
              </a:prstGeom>
              <a:blipFill>
                <a:blip r:embed="rId8"/>
                <a:stretch>
                  <a:fillRect l="-1316" b="-10345"/>
                </a:stretch>
              </a:blipFill>
            </p:spPr>
            <p:txBody>
              <a:bodyPr/>
              <a:lstStyle/>
              <a:p>
                <a:r>
                  <a:rPr lang="cs-CZ">
                    <a:noFill/>
                  </a:rPr>
                  <a:t> </a:t>
                </a:r>
              </a:p>
            </p:txBody>
          </p:sp>
        </mc:Fallback>
      </mc:AlternateContent>
    </p:spTree>
    <p:extLst>
      <p:ext uri="{BB962C8B-B14F-4D97-AF65-F5344CB8AC3E}">
        <p14:creationId xmlns:p14="http://schemas.microsoft.com/office/powerpoint/2010/main" val="12993110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4499" y="1647546"/>
            <a:ext cx="11260174" cy="4265574"/>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Production scheduling models</a:t>
            </a:r>
          </a:p>
          <a:p>
            <a:pPr marL="896400" lvl="1" indent="-284400">
              <a:lnSpc>
                <a:spcPct val="110000"/>
              </a:lnSpc>
            </a:pPr>
            <a:r>
              <a:rPr lang="en-US" dirty="0">
                <a:ea typeface="Cambria Math" panose="02040503050406030204" pitchFamily="18" charset="0"/>
              </a:rPr>
              <a:t>Model classification </a:t>
            </a:r>
          </a:p>
          <a:p>
            <a:pPr marL="2689225" lvl="1" indent="-1612900">
              <a:lnSpc>
                <a:spcPct val="110000"/>
              </a:lnSpc>
              <a:buNone/>
              <a:tabLst>
                <a:tab pos="2689225" algn="l"/>
              </a:tabLst>
            </a:pPr>
            <a:r>
              <a:rPr lang="en-US" sz="1700" dirty="0">
                <a:latin typeface="Cambria Math" panose="02040503050406030204" pitchFamily="18" charset="0"/>
                <a:ea typeface="Cambria Math" panose="02040503050406030204" pitchFamily="18" charset="0"/>
              </a:rPr>
              <a:t>	release times of jobs do not have to be zero, </a:t>
            </a:r>
          </a:p>
          <a:p>
            <a:pPr marL="2689225" lvl="1" indent="-1612900">
              <a:lnSpc>
                <a:spcPct val="110000"/>
              </a:lnSpc>
              <a:buNone/>
              <a:tabLst>
                <a:tab pos="2689225" algn="l"/>
              </a:tabLst>
            </a:pPr>
            <a:r>
              <a:rPr lang="en-US" sz="1700" dirty="0">
                <a:latin typeface="Cambria Math" panose="02040503050406030204" pitchFamily="18" charset="0"/>
                <a:ea typeface="Cambria Math" panose="02040503050406030204" pitchFamily="18" charset="0"/>
              </a:rPr>
              <a:t>	jobs processing can be interrupted,</a:t>
            </a:r>
          </a:p>
          <a:p>
            <a:pPr marL="2689225" lvl="1" indent="-1612900">
              <a:lnSpc>
                <a:spcPct val="110000"/>
              </a:lnSpc>
              <a:buNone/>
              <a:tabLst>
                <a:tab pos="2689225" algn="l"/>
              </a:tabLst>
            </a:pPr>
            <a:r>
              <a:rPr lang="en-US" sz="1700" dirty="0">
                <a:latin typeface="Cambria Math" panose="02040503050406030204" pitchFamily="18" charset="0"/>
                <a:ea typeface="Cambria Math" panose="02040503050406030204" pitchFamily="18" charset="0"/>
              </a:rPr>
              <a:t> 		in the model precedence relations are defined,</a:t>
            </a:r>
          </a:p>
          <a:p>
            <a:pPr marL="2689225" lvl="1" indent="-1612900">
              <a:lnSpc>
                <a:spcPct val="110000"/>
              </a:lnSpc>
              <a:buNone/>
              <a:tabLst>
                <a:tab pos="2689225" algn="l"/>
              </a:tabLst>
            </a:pPr>
            <a:r>
              <a:rPr lang="en-US" sz="1700" dirty="0">
                <a:latin typeface="Cambria Math" panose="02040503050406030204" pitchFamily="18" charset="0"/>
                <a:ea typeface="Cambria Math" panose="02040503050406030204" pitchFamily="18" charset="0"/>
              </a:rPr>
              <a:t>		selected criterion.</a:t>
            </a:r>
          </a:p>
        </p:txBody>
      </p:sp>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6638"/>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D660B6B7-63C4-471C-AAB4-D49A7E865162}"/>
                  </a:ext>
                </a:extLst>
              </p:cNvPr>
              <p:cNvSpPr/>
              <p:nvPr/>
            </p:nvSpPr>
            <p:spPr>
              <a:xfrm>
                <a:off x="3271895" y="1976948"/>
                <a:ext cx="908219"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𝛼</m:t>
                      </m:r>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𝛽</m:t>
                          </m:r>
                        </m:e>
                      </m:d>
                      <m:r>
                        <a:rPr lang="cs-CZ" sz="1700" i="1">
                          <a:latin typeface="Cambria Math" panose="02040503050406030204" pitchFamily="18" charset="0"/>
                        </a:rPr>
                        <m:t>𝛾</m:t>
                      </m:r>
                    </m:oMath>
                  </m:oMathPara>
                </a14:m>
                <a:endParaRPr lang="cs-CZ" sz="1700" dirty="0"/>
              </a:p>
            </p:txBody>
          </p:sp>
        </mc:Choice>
        <mc:Fallback xmlns="">
          <p:sp>
            <p:nvSpPr>
              <p:cNvPr id="17" name="Obdélník 16">
                <a:extLst>
                  <a:ext uri="{FF2B5EF4-FFF2-40B4-BE49-F238E27FC236}">
                    <a16:creationId xmlns:a16="http://schemas.microsoft.com/office/drawing/2014/main" id="{D660B6B7-63C4-471C-AAB4-D49A7E865162}"/>
                  </a:ext>
                </a:extLst>
              </p:cNvPr>
              <p:cNvSpPr>
                <a:spLocks noRot="1" noChangeAspect="1" noMove="1" noResize="1" noEditPoints="1" noAdjustHandles="1" noChangeArrowheads="1" noChangeShapeType="1" noTextEdit="1"/>
              </p:cNvSpPr>
              <p:nvPr/>
            </p:nvSpPr>
            <p:spPr>
              <a:xfrm>
                <a:off x="3271895" y="1976948"/>
                <a:ext cx="908219" cy="353943"/>
              </a:xfrm>
              <a:prstGeom prst="rect">
                <a:avLst/>
              </a:prstGeom>
              <a:blipFill>
                <a:blip r:embed="rId2"/>
                <a:stretch>
                  <a:fillRect b="-1034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Obdélník 15">
                <a:extLst>
                  <a:ext uri="{FF2B5EF4-FFF2-40B4-BE49-F238E27FC236}">
                    <a16:creationId xmlns:a16="http://schemas.microsoft.com/office/drawing/2014/main" id="{F57B4FF0-AB78-4CF1-A9D5-3D14C7720C34}"/>
                  </a:ext>
                </a:extLst>
              </p:cNvPr>
              <p:cNvSpPr/>
              <p:nvPr/>
            </p:nvSpPr>
            <p:spPr>
              <a:xfrm>
                <a:off x="1589202" y="2309860"/>
                <a:ext cx="380425" cy="353943"/>
              </a:xfrm>
              <a:prstGeom prst="rect">
                <a:avLst/>
              </a:prstGeom>
            </p:spPr>
            <p:txBody>
              <a:bodyPr wrap="none">
                <a:spAutoFit/>
              </a:bodyPr>
              <a:lstStyle/>
              <a:p>
                <a14:m>
                  <m:oMath xmlns:m="http://schemas.openxmlformats.org/officeDocument/2006/math">
                    <m:r>
                      <a:rPr lang="cs-CZ" sz="1700" i="1">
                        <a:latin typeface="Cambria Math" panose="02040503050406030204" pitchFamily="18" charset="0"/>
                        <a:ea typeface="Cambria Math" panose="02040503050406030204" pitchFamily="18" charset="0"/>
                      </a:rPr>
                      <m:t>𝛽</m:t>
                    </m:r>
                  </m:oMath>
                </a14:m>
                <a:r>
                  <a:rPr lang="cs-CZ" sz="1700" dirty="0">
                    <a:latin typeface="Cambria Math" panose="02040503050406030204" pitchFamily="18" charset="0"/>
                    <a:ea typeface="Cambria Math" panose="02040503050406030204" pitchFamily="18" charset="0"/>
                  </a:rPr>
                  <a:t>:</a:t>
                </a:r>
              </a:p>
            </p:txBody>
          </p:sp>
        </mc:Choice>
        <mc:Fallback xmlns="">
          <p:sp>
            <p:nvSpPr>
              <p:cNvPr id="16" name="Obdélník 15">
                <a:extLst>
                  <a:ext uri="{FF2B5EF4-FFF2-40B4-BE49-F238E27FC236}">
                    <a16:creationId xmlns:a16="http://schemas.microsoft.com/office/drawing/2014/main" id="{F57B4FF0-AB78-4CF1-A9D5-3D14C7720C34}"/>
                  </a:ext>
                </a:extLst>
              </p:cNvPr>
              <p:cNvSpPr>
                <a:spLocks noRot="1" noChangeAspect="1" noMove="1" noResize="1" noEditPoints="1" noAdjustHandles="1" noChangeArrowheads="1" noChangeShapeType="1" noTextEdit="1"/>
              </p:cNvSpPr>
              <p:nvPr/>
            </p:nvSpPr>
            <p:spPr>
              <a:xfrm>
                <a:off x="1589202" y="2309860"/>
                <a:ext cx="380425" cy="353943"/>
              </a:xfrm>
              <a:prstGeom prst="rect">
                <a:avLst/>
              </a:prstGeom>
              <a:blipFill>
                <a:blip r:embed="rId3"/>
                <a:stretch>
                  <a:fillRect l="-3226" t="-6897" r="-8065"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Obdélník 23">
                <a:extLst>
                  <a:ext uri="{FF2B5EF4-FFF2-40B4-BE49-F238E27FC236}">
                    <a16:creationId xmlns:a16="http://schemas.microsoft.com/office/drawing/2014/main" id="{67466764-F043-42BD-905A-FEFA5C09E6CC}"/>
                  </a:ext>
                </a:extLst>
              </p:cNvPr>
              <p:cNvSpPr/>
              <p:nvPr/>
            </p:nvSpPr>
            <p:spPr>
              <a:xfrm>
                <a:off x="2561023" y="2309860"/>
                <a:ext cx="383374"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dirty="0" smtClean="0">
                              <a:latin typeface="Cambria Math" panose="02040503050406030204" pitchFamily="18" charset="0"/>
                              <a:ea typeface="Cambria Math" panose="02040503050406030204" pitchFamily="18" charset="0"/>
                              <a:cs typeface="Times New Roman" panose="02020603050405020304" pitchFamily="18" charset="0"/>
                            </a:rPr>
                          </m:ctrlPr>
                        </m:sSubPr>
                        <m:e>
                          <m:r>
                            <a:rPr lang="cs-CZ" sz="1700" b="0" i="1" dirty="0" smtClean="0">
                              <a:latin typeface="Cambria Math" panose="02040503050406030204" pitchFamily="18" charset="0"/>
                              <a:ea typeface="Cambria Math" panose="02040503050406030204" pitchFamily="18" charset="0"/>
                              <a:cs typeface="Times New Roman" panose="02020603050405020304" pitchFamily="18" charset="0"/>
                            </a:rPr>
                            <m:t>𝑟</m:t>
                          </m:r>
                        </m:e>
                        <m:sub>
                          <m:r>
                            <a:rPr lang="cs-CZ" sz="1700" b="0" i="1" dirty="0" smtClean="0">
                              <a:latin typeface="Cambria Math" panose="02040503050406030204" pitchFamily="18" charset="0"/>
                              <a:ea typeface="Cambria Math" panose="02040503050406030204" pitchFamily="18" charset="0"/>
                              <a:cs typeface="Times New Roman" panose="02020603050405020304" pitchFamily="18" charset="0"/>
                            </a:rPr>
                            <m:t>𝑗</m:t>
                          </m:r>
                        </m:sub>
                      </m:sSub>
                    </m:oMath>
                  </m:oMathPara>
                </a14:m>
                <a:endParaRPr lang="cs-CZ" sz="1700" dirty="0">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24" name="Obdélník 23">
                <a:extLst>
                  <a:ext uri="{FF2B5EF4-FFF2-40B4-BE49-F238E27FC236}">
                    <a16:creationId xmlns:a16="http://schemas.microsoft.com/office/drawing/2014/main" id="{67466764-F043-42BD-905A-FEFA5C09E6CC}"/>
                  </a:ext>
                </a:extLst>
              </p:cNvPr>
              <p:cNvSpPr>
                <a:spLocks noRot="1" noChangeAspect="1" noMove="1" noResize="1" noEditPoints="1" noAdjustHandles="1" noChangeArrowheads="1" noChangeShapeType="1" noTextEdit="1"/>
              </p:cNvSpPr>
              <p:nvPr/>
            </p:nvSpPr>
            <p:spPr>
              <a:xfrm>
                <a:off x="2561023" y="2309860"/>
                <a:ext cx="383374" cy="374974"/>
              </a:xfrm>
              <a:prstGeom prst="rect">
                <a:avLst/>
              </a:prstGeom>
              <a:blipFill>
                <a:blip r:embed="rId4"/>
                <a:stretch>
                  <a:fillRect b="-655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Obdélník 24">
                <a:extLst>
                  <a:ext uri="{FF2B5EF4-FFF2-40B4-BE49-F238E27FC236}">
                    <a16:creationId xmlns:a16="http://schemas.microsoft.com/office/drawing/2014/main" id="{7C3870E7-F6BA-41C1-9120-F96C373299F8}"/>
                  </a:ext>
                </a:extLst>
              </p:cNvPr>
              <p:cNvSpPr/>
              <p:nvPr/>
            </p:nvSpPr>
            <p:spPr>
              <a:xfrm>
                <a:off x="2178354" y="2664738"/>
                <a:ext cx="76604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dirty="0" smtClean="0">
                          <a:latin typeface="Cambria Math" panose="02040503050406030204" pitchFamily="18" charset="0"/>
                          <a:ea typeface="Cambria Math" panose="02040503050406030204" pitchFamily="18" charset="0"/>
                        </a:rPr>
                        <m:t>𝑝𝑟𝑚𝑝</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5" name="Obdélník 24">
                <a:extLst>
                  <a:ext uri="{FF2B5EF4-FFF2-40B4-BE49-F238E27FC236}">
                    <a16:creationId xmlns:a16="http://schemas.microsoft.com/office/drawing/2014/main" id="{7C3870E7-F6BA-41C1-9120-F96C373299F8}"/>
                  </a:ext>
                </a:extLst>
              </p:cNvPr>
              <p:cNvSpPr>
                <a:spLocks noRot="1" noChangeAspect="1" noMove="1" noResize="1" noEditPoints="1" noAdjustHandles="1" noChangeArrowheads="1" noChangeShapeType="1" noTextEdit="1"/>
              </p:cNvSpPr>
              <p:nvPr/>
            </p:nvSpPr>
            <p:spPr>
              <a:xfrm>
                <a:off x="2178354" y="2664738"/>
                <a:ext cx="766043" cy="353943"/>
              </a:xfrm>
              <a:prstGeom prst="rect">
                <a:avLst/>
              </a:prstGeom>
              <a:blipFill>
                <a:blip r:embed="rId5"/>
                <a:stretch>
                  <a:fillRect b="-517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6" name="Obdélník 25">
                <a:extLst>
                  <a:ext uri="{FF2B5EF4-FFF2-40B4-BE49-F238E27FC236}">
                    <a16:creationId xmlns:a16="http://schemas.microsoft.com/office/drawing/2014/main" id="{56D6A5DD-96A5-4DFC-A3E9-507A521F2A38}"/>
                  </a:ext>
                </a:extLst>
              </p:cNvPr>
              <p:cNvSpPr/>
              <p:nvPr/>
            </p:nvSpPr>
            <p:spPr>
              <a:xfrm>
                <a:off x="2270303" y="3023427"/>
                <a:ext cx="674094"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dirty="0" smtClean="0">
                          <a:latin typeface="Cambria Math" panose="02040503050406030204" pitchFamily="18" charset="0"/>
                          <a:ea typeface="Cambria Math" panose="02040503050406030204" pitchFamily="18" charset="0"/>
                        </a:rPr>
                        <m:t>𝑝</m:t>
                      </m:r>
                      <m:r>
                        <a:rPr lang="cs-CZ" sz="1700" b="0" i="1" dirty="0" smtClean="0">
                          <a:latin typeface="Cambria Math" panose="02040503050406030204" pitchFamily="18" charset="0"/>
                          <a:ea typeface="Cambria Math" panose="02040503050406030204" pitchFamily="18" charset="0"/>
                        </a:rPr>
                        <m:t>𝑟𝑒𝑐</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6" name="Obdélník 25">
                <a:extLst>
                  <a:ext uri="{FF2B5EF4-FFF2-40B4-BE49-F238E27FC236}">
                    <a16:creationId xmlns:a16="http://schemas.microsoft.com/office/drawing/2014/main" id="{56D6A5DD-96A5-4DFC-A3E9-507A521F2A38}"/>
                  </a:ext>
                </a:extLst>
              </p:cNvPr>
              <p:cNvSpPr>
                <a:spLocks noRot="1" noChangeAspect="1" noMove="1" noResize="1" noEditPoints="1" noAdjustHandles="1" noChangeArrowheads="1" noChangeShapeType="1" noTextEdit="1"/>
              </p:cNvSpPr>
              <p:nvPr/>
            </p:nvSpPr>
            <p:spPr>
              <a:xfrm>
                <a:off x="2270303" y="3023427"/>
                <a:ext cx="674094" cy="353943"/>
              </a:xfrm>
              <a:prstGeom prst="rect">
                <a:avLst/>
              </a:prstGeom>
              <a:blipFill>
                <a:blip r:embed="rId6"/>
                <a:stretch>
                  <a:fillRect b="-517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Obdélník 26">
                <a:extLst>
                  <a:ext uri="{FF2B5EF4-FFF2-40B4-BE49-F238E27FC236}">
                    <a16:creationId xmlns:a16="http://schemas.microsoft.com/office/drawing/2014/main" id="{6B1A12C9-F60B-4D5E-BDEC-30970BF33CEA}"/>
                  </a:ext>
                </a:extLst>
              </p:cNvPr>
              <p:cNvSpPr/>
              <p:nvPr/>
            </p:nvSpPr>
            <p:spPr>
              <a:xfrm>
                <a:off x="1574358" y="3357914"/>
                <a:ext cx="410112"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smtClean="0">
                          <a:latin typeface="Cambria Math" panose="02040503050406030204" pitchFamily="18" charset="0"/>
                          <a:ea typeface="Cambria Math" panose="02040503050406030204" pitchFamily="18" charset="0"/>
                        </a:rPr>
                        <m:t>𝛾</m:t>
                      </m:r>
                      <m:r>
                        <a:rPr lang="cs-CZ" sz="1700" b="0" i="1" smtClean="0">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27" name="Obdélník 26">
                <a:extLst>
                  <a:ext uri="{FF2B5EF4-FFF2-40B4-BE49-F238E27FC236}">
                    <a16:creationId xmlns:a16="http://schemas.microsoft.com/office/drawing/2014/main" id="{6B1A12C9-F60B-4D5E-BDEC-30970BF33CEA}"/>
                  </a:ext>
                </a:extLst>
              </p:cNvPr>
              <p:cNvSpPr>
                <a:spLocks noRot="1" noChangeAspect="1" noMove="1" noResize="1" noEditPoints="1" noAdjustHandles="1" noChangeArrowheads="1" noChangeShapeType="1" noTextEdit="1"/>
              </p:cNvSpPr>
              <p:nvPr/>
            </p:nvSpPr>
            <p:spPr>
              <a:xfrm>
                <a:off x="1574358" y="3357914"/>
                <a:ext cx="410112" cy="353943"/>
              </a:xfrm>
              <a:prstGeom prst="rect">
                <a:avLst/>
              </a:prstGeom>
              <a:blipFill>
                <a:blip r:embed="rId7"/>
                <a:stretch>
                  <a:fillRect b="-5172"/>
                </a:stretch>
              </a:blipFill>
            </p:spPr>
            <p:txBody>
              <a:bodyPr/>
              <a:lstStyle/>
              <a:p>
                <a:r>
                  <a:rPr lang="cs-CZ">
                    <a:noFill/>
                  </a:rPr>
                  <a:t> </a:t>
                </a:r>
              </a:p>
            </p:txBody>
          </p:sp>
        </mc:Fallback>
      </mc:AlternateContent>
    </p:spTree>
    <p:extLst>
      <p:ext uri="{BB962C8B-B14F-4D97-AF65-F5344CB8AC3E}">
        <p14:creationId xmlns:p14="http://schemas.microsoft.com/office/powerpoint/2010/main" val="14353131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206136"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rPr>
                  <a:t>1||𝑍 </a:t>
                </a:r>
              </a:p>
              <a:p>
                <a:pPr marL="1278000" lvl="1" indent="-284400">
                  <a:lnSpc>
                    <a:spcPct val="110000"/>
                  </a:lnSpc>
                </a:pPr>
                <a:r>
                  <a:rPr lang="en-US" dirty="0">
                    <a:ea typeface="Cambria Math" panose="02040503050406030204" pitchFamily="18" charset="0"/>
                  </a:rPr>
                  <a:t>There is single processor in the system.</a:t>
                </a:r>
              </a:p>
              <a:p>
                <a:pPr marL="1278000" lvl="1" indent="-284400">
                  <a:lnSpc>
                    <a:spcPct val="110000"/>
                  </a:lnSpc>
                </a:pPr>
                <a:r>
                  <a:rPr lang="en-US" dirty="0">
                    <a:ea typeface="Cambria Math" panose="02040503050406030204" pitchFamily="18" charset="0"/>
                  </a:rPr>
                  <a:t>There are </a:t>
                </a:r>
                <a14:m>
                  <m:oMath xmlns:m="http://schemas.openxmlformats.org/officeDocument/2006/math">
                    <m:r>
                      <a:rPr lang="en-US" sz="1700" b="0" i="1" smtClean="0">
                        <a:latin typeface="Cambria Math" panose="02040503050406030204" pitchFamily="18" charset="0"/>
                        <a:ea typeface="Cambria Math" panose="02040503050406030204" pitchFamily="18" charset="0"/>
                      </a:rPr>
                      <m:t>𝑛</m:t>
                    </m:r>
                    <m:r>
                      <a:rPr lang="en-US" sz="1700" b="0" i="1" smtClean="0">
                        <a:latin typeface="Cambria Math" panose="02040503050406030204" pitchFamily="18" charset="0"/>
                        <a:ea typeface="Cambria Math" panose="02040503050406030204" pitchFamily="18" charset="0"/>
                      </a:rPr>
                      <m:t> </m:t>
                    </m:r>
                  </m:oMath>
                </a14:m>
                <a:r>
                  <a:rPr lang="en-US" dirty="0">
                    <a:ea typeface="Cambria Math" panose="02040503050406030204" pitchFamily="18" charset="0"/>
                  </a:rPr>
                  <a:t>jobs processed, each consists of one operation.</a:t>
                </a:r>
              </a:p>
              <a:p>
                <a:pPr marL="1278000" lvl="1" indent="-284400">
                  <a:lnSpc>
                    <a:spcPct val="110000"/>
                  </a:lnSpc>
                </a:pPr>
                <a:r>
                  <a:rPr lang="en-US" dirty="0">
                    <a:ea typeface="Cambria Math" panose="02040503050406030204" pitchFamily="18" charset="0"/>
                  </a:rPr>
                  <a:t>Symbol </a:t>
                </a:r>
                <a:r>
                  <a:rPr lang="en-US" sz="1600" dirty="0">
                    <a:latin typeface="Cambria Math" panose="02040503050406030204" pitchFamily="18" charset="0"/>
                    <a:ea typeface="Cambria Math" panose="02040503050406030204" pitchFamily="18" charset="0"/>
                  </a:rPr>
                  <a:t>𝑍 </a:t>
                </a:r>
                <a:r>
                  <a:rPr lang="en-US" dirty="0">
                    <a:ea typeface="Cambria Math" panose="02040503050406030204" pitchFamily="18" charset="0"/>
                  </a:rPr>
                  <a:t>represents generally any criterion.</a:t>
                </a:r>
              </a:p>
              <a:p>
                <a:pPr marL="1278000" lvl="1" indent="-284400">
                  <a:lnSpc>
                    <a:spcPct val="110000"/>
                  </a:lnSpc>
                </a:pPr>
                <a:r>
                  <a:rPr lang="en-US" dirty="0">
                    <a:effectLst/>
                    <a:ea typeface="Cambria Math" panose="02040503050406030204" pitchFamily="18" charset="0"/>
                  </a:rPr>
                  <a:t>For each job</a:t>
                </a:r>
                <a14:m>
                  <m:oMath xmlns:m="http://schemas.openxmlformats.org/officeDocument/2006/math">
                    <m:r>
                      <a:rPr lang="en-US" sz="1700" b="0" i="0" smtClean="0">
                        <a:latin typeface="Cambria Math" panose="02040503050406030204" pitchFamily="18" charset="0"/>
                        <a:ea typeface="Cambria Math" panose="02040503050406030204" pitchFamily="18" charset="0"/>
                      </a:rPr>
                      <m:t> </m:t>
                    </m:r>
                    <m:r>
                      <a:rPr lang="en-US" sz="1700" i="1" smtClean="0">
                        <a:latin typeface="Cambria Math" panose="02040503050406030204" pitchFamily="18" charset="0"/>
                        <a:ea typeface="Cambria Math" panose="02040503050406030204" pitchFamily="18" charset="0"/>
                      </a:rPr>
                      <m:t>𝑗</m:t>
                    </m:r>
                    <m:r>
                      <a:rPr lang="en-US" sz="1700" i="1" smtClean="0">
                        <a:latin typeface="Cambria Math" panose="02040503050406030204" pitchFamily="18" charset="0"/>
                        <a:ea typeface="Cambria Math" panose="02040503050406030204" pitchFamily="18" charset="0"/>
                      </a:rPr>
                      <m:t>=1,2,…,</m:t>
                    </m:r>
                    <m:r>
                      <a:rPr lang="en-US" sz="1700" i="1" smtClean="0">
                        <a:latin typeface="Cambria Math" panose="02040503050406030204" pitchFamily="18" charset="0"/>
                        <a:ea typeface="Cambria Math" panose="02040503050406030204" pitchFamily="18" charset="0"/>
                      </a:rPr>
                      <m:t>𝑛</m:t>
                    </m:r>
                  </m:oMath>
                </a14:m>
                <a:r>
                  <a:rPr lang="en-US" sz="1700" i="1"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processing time </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𝑡</m:t>
                        </m:r>
                      </m:e>
                      <m:sub>
                        <m:r>
                          <a:rPr lang="en-US" sz="1700" i="1" smtClean="0">
                            <a:latin typeface="Cambria Math" panose="02040503050406030204" pitchFamily="18" charset="0"/>
                            <a:ea typeface="Cambria Math" panose="02040503050406030204" pitchFamily="18" charset="0"/>
                          </a:rPr>
                          <m:t>𝑗</m:t>
                        </m:r>
                      </m:sub>
                    </m:sSub>
                  </m:oMath>
                </a14:m>
                <a:r>
                  <a:rPr lang="en-US" dirty="0">
                    <a:ea typeface="Cambria Math" panose="02040503050406030204" pitchFamily="18" charset="0"/>
                  </a:rPr>
                  <a:t> is given.</a:t>
                </a:r>
              </a:p>
              <a:p>
                <a:pPr marL="1278000" lvl="1" indent="-284400">
                  <a:lnSpc>
                    <a:spcPct val="110000"/>
                  </a:lnSpc>
                </a:pPr>
                <a:r>
                  <a:rPr lang="en-US" dirty="0">
                    <a:ea typeface="Cambria Math" panose="02040503050406030204" pitchFamily="18" charset="0"/>
                  </a:rPr>
                  <a:t>Constraints:</a:t>
                </a:r>
              </a:p>
              <a:p>
                <a:pPr marL="1655763" lvl="1" indent="-284163">
                  <a:lnSpc>
                    <a:spcPct val="110000"/>
                  </a:lnSpc>
                  <a:tabLst>
                    <a:tab pos="1976438" algn="l"/>
                  </a:tabLst>
                </a:pPr>
                <a:r>
                  <a:rPr lang="en-US" dirty="0">
                    <a:ea typeface="Cambria Math" panose="02040503050406030204" pitchFamily="18" charset="0"/>
                  </a:rPr>
                  <a:t>S</a:t>
                </a:r>
                <a:r>
                  <a:rPr lang="en-US" baseline="-25000" dirty="0">
                    <a:ea typeface="Cambria Math" panose="02040503050406030204" pitchFamily="18" charset="0"/>
                  </a:rPr>
                  <a:t>1</a:t>
                </a:r>
                <a:r>
                  <a:rPr lang="en-US" dirty="0">
                    <a:ea typeface="Cambria Math" panose="02040503050406030204" pitchFamily="18" charset="0"/>
                  </a:rPr>
                  <a:t>:	At the beginning, all </a:t>
                </a:r>
                <a14:m>
                  <m:oMath xmlns:m="http://schemas.openxmlformats.org/officeDocument/2006/math">
                    <m:r>
                      <a:rPr lang="en-US" sz="1700" i="1" smtClean="0">
                        <a:effectLst/>
                        <a:latin typeface="Cambria Math" panose="02040503050406030204" pitchFamily="18" charset="0"/>
                        <a:ea typeface="Cambria Math" panose="02040503050406030204" pitchFamily="18" charset="0"/>
                      </a:rPr>
                      <m:t>𝑛</m:t>
                    </m:r>
                  </m:oMath>
                </a14:m>
                <a:r>
                  <a:rPr lang="en-US" dirty="0">
                    <a:effectLst/>
                    <a:ea typeface="Cambria Math" panose="02040503050406030204" pitchFamily="18" charset="0"/>
                  </a:rPr>
                  <a:t> jobs are available</a:t>
                </a:r>
                <a:r>
                  <a:rPr lang="en-US" dirty="0">
                    <a:ea typeface="Cambria Math" panose="02040503050406030204" pitchFamily="18" charset="0"/>
                  </a:rPr>
                  <a:t>, i.e.</a:t>
                </a:r>
                <a:r>
                  <a:rPr lang="en-US" dirty="0">
                    <a:effectLst/>
                    <a:ea typeface="Cambria Math" panose="02040503050406030204" pitchFamily="18" charset="0"/>
                  </a:rPr>
                  <a:t> for each job</a:t>
                </a:r>
                <a14:m>
                  <m:oMath xmlns:m="http://schemas.openxmlformats.org/officeDocument/2006/math">
                    <m:r>
                      <a:rPr lang="en-US" sz="1700" b="0" i="0" smtClean="0">
                        <a:latin typeface="Cambria Math" panose="02040503050406030204" pitchFamily="18" charset="0"/>
                        <a:ea typeface="Cambria Math" panose="02040503050406030204" pitchFamily="18" charset="0"/>
                      </a:rPr>
                      <m:t> </m:t>
                    </m:r>
                    <m:r>
                      <a:rPr lang="en-US" sz="1700" i="1" smtClean="0">
                        <a:latin typeface="Cambria Math" panose="02040503050406030204" pitchFamily="18" charset="0"/>
                        <a:ea typeface="Cambria Math" panose="02040503050406030204" pitchFamily="18" charset="0"/>
                      </a:rPr>
                      <m:t>𝑗</m:t>
                    </m:r>
                    <m:r>
                      <a:rPr lang="en-US" sz="1700" i="1" smtClean="0">
                        <a:latin typeface="Cambria Math" panose="02040503050406030204" pitchFamily="18" charset="0"/>
                        <a:ea typeface="Cambria Math" panose="02040503050406030204" pitchFamily="18" charset="0"/>
                      </a:rPr>
                      <m:t>=1,2,…,</m:t>
                    </m:r>
                    <m:r>
                      <a:rPr lang="en-US" sz="1700" i="1" smtClean="0">
                        <a:latin typeface="Cambria Math" panose="02040503050406030204" pitchFamily="18" charset="0"/>
                        <a:ea typeface="Cambria Math" panose="02040503050406030204" pitchFamily="18" charset="0"/>
                      </a:rPr>
                      <m:t>𝑛</m:t>
                    </m:r>
                  </m:oMath>
                </a14:m>
                <a:r>
                  <a:rPr lang="en-US" sz="1700" i="1"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ready time is </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𝑟</m:t>
                        </m:r>
                      </m:e>
                      <m:sub>
                        <m:r>
                          <a:rPr lang="en-US" sz="1700" i="1" smtClean="0">
                            <a:latin typeface="Cambria Math" panose="02040503050406030204" pitchFamily="18" charset="0"/>
                            <a:ea typeface="Cambria Math" panose="02040503050406030204" pitchFamily="18" charset="0"/>
                          </a:rPr>
                          <m:t>𝑗</m:t>
                        </m:r>
                      </m:sub>
                    </m:sSub>
                    <m:r>
                      <a:rPr lang="en-US" sz="170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0</m:t>
                    </m:r>
                  </m:oMath>
                </a14:m>
                <a:r>
                  <a:rPr lang="en-US" dirty="0">
                    <a:ea typeface="Cambria Math" panose="02040503050406030204" pitchFamily="18" charset="0"/>
                  </a:rPr>
                  <a:t>.</a:t>
                </a:r>
              </a:p>
              <a:p>
                <a:pPr marL="1655763" lvl="1" indent="-284163">
                  <a:lnSpc>
                    <a:spcPct val="110000"/>
                  </a:lnSpc>
                  <a:tabLst>
                    <a:tab pos="1976438" algn="l"/>
                  </a:tabLst>
                </a:pPr>
                <a:r>
                  <a:rPr lang="en-US" dirty="0">
                    <a:ea typeface="Cambria Math" panose="02040503050406030204" pitchFamily="18" charset="0"/>
                  </a:rPr>
                  <a:t>S</a:t>
                </a:r>
                <a:r>
                  <a:rPr lang="en-US" baseline="-25000" dirty="0">
                    <a:ea typeface="Cambria Math" panose="02040503050406030204" pitchFamily="18" charset="0"/>
                  </a:rPr>
                  <a:t>2</a:t>
                </a:r>
                <a:r>
                  <a:rPr lang="en-US" dirty="0">
                    <a:ea typeface="Cambria Math" panose="02040503050406030204" pitchFamily="18" charset="0"/>
                  </a:rPr>
                  <a:t>:	There are no precedence relations between jobs.</a:t>
                </a:r>
              </a:p>
              <a:p>
                <a:pPr marL="1655763" lvl="1" indent="-284163">
                  <a:lnSpc>
                    <a:spcPct val="110000"/>
                  </a:lnSpc>
                  <a:tabLst>
                    <a:tab pos="1976438" algn="l"/>
                  </a:tabLst>
                </a:pPr>
                <a:r>
                  <a:rPr lang="en-US" dirty="0">
                    <a:ea typeface="Cambria Math" panose="02040503050406030204" pitchFamily="18" charset="0"/>
                  </a:rPr>
                  <a:t>S</a:t>
                </a:r>
                <a:r>
                  <a:rPr lang="en-US" baseline="-25000" dirty="0">
                    <a:ea typeface="Cambria Math" panose="02040503050406030204" pitchFamily="18" charset="0"/>
                  </a:rPr>
                  <a:t>3</a:t>
                </a:r>
                <a:r>
                  <a:rPr lang="en-US" dirty="0">
                    <a:ea typeface="Cambria Math" panose="02040503050406030204" pitchFamily="18" charset="0"/>
                  </a:rPr>
                  <a:t>:	Processing times of jobs are independent of the order of their processing. </a:t>
                </a:r>
              </a:p>
              <a:p>
                <a:pPr marL="1278000" lvl="1" indent="-284163">
                  <a:lnSpc>
                    <a:spcPct val="110000"/>
                  </a:lnSpc>
                  <a:tabLst>
                    <a:tab pos="1976438" algn="l"/>
                  </a:tabLst>
                </a:pPr>
                <a:r>
                  <a:rPr lang="en-US" dirty="0">
                    <a:ea typeface="Times New Roman" panose="02020603050405020304" pitchFamily="18" charset="0"/>
                  </a:rPr>
                  <a:t>No interruptions of jobs are allowed, there are no idle times in the schedule. </a:t>
                </a:r>
              </a:p>
              <a:p>
                <a:pPr marL="1278000" lvl="1" indent="-284400">
                  <a:lnSpc>
                    <a:spcPct val="110000"/>
                  </a:lnSpc>
                  <a:spcBef>
                    <a:spcPts val="300"/>
                  </a:spcBef>
                </a:pPr>
                <a:r>
                  <a:rPr lang="en-US" dirty="0">
                    <a:ea typeface="Times New Roman" panose="02020603050405020304" pitchFamily="18" charset="0"/>
                  </a:rPr>
                  <a:t>Notation </a:t>
                </a:r>
                <a14:m>
                  <m:oMath xmlns:m="http://schemas.openxmlformats.org/officeDocument/2006/math">
                    <m:r>
                      <a:rPr lang="en-US" sz="1700" i="1" smtClean="0">
                        <a:latin typeface="Cambria Math" panose="02040503050406030204" pitchFamily="18" charset="0"/>
                        <a:ea typeface="Cambria Math" panose="02040503050406030204" pitchFamily="18" charset="0"/>
                      </a:rPr>
                      <m:t>"</m:t>
                    </m:r>
                    <m:d>
                      <m:dPr>
                        <m:begChr m:val="["/>
                        <m:endChr m:val="]"/>
                        <m:ctrlPr>
                          <a:rPr lang="en-US" sz="1700" i="1" smtClean="0">
                            <a:latin typeface="Cambria Math" panose="02040503050406030204" pitchFamily="18" charset="0"/>
                            <a:ea typeface="Cambria Math" panose="02040503050406030204" pitchFamily="18" charset="0"/>
                          </a:rPr>
                        </m:ctrlPr>
                      </m:dPr>
                      <m:e>
                        <m:r>
                          <a:rPr lang="en-US" sz="1700" i="1" smtClean="0">
                            <a:latin typeface="Cambria Math" panose="02040503050406030204" pitchFamily="18" charset="0"/>
                            <a:ea typeface="Cambria Math" panose="02040503050406030204" pitchFamily="18" charset="0"/>
                          </a:rPr>
                          <m:t>𝑖</m:t>
                        </m:r>
                      </m:e>
                    </m:d>
                    <m:r>
                      <a:rPr lang="en-US" sz="1700" i="1" smtClean="0">
                        <a:latin typeface="Cambria Math" panose="02040503050406030204" pitchFamily="18" charset="0"/>
                        <a:ea typeface="Cambria Math" panose="02040503050406030204" pitchFamily="18" charset="0"/>
                      </a:rPr>
                      <m:t>=</m:t>
                    </m:r>
                    <m:r>
                      <a:rPr lang="en-US" sz="1700" i="1" smtClean="0">
                        <a:latin typeface="Cambria Math" panose="02040503050406030204" pitchFamily="18" charset="0"/>
                        <a:ea typeface="Cambria Math" panose="02040503050406030204" pitchFamily="18" charset="0"/>
                      </a:rPr>
                      <m:t>𝑗</m:t>
                    </m:r>
                    <m:r>
                      <a:rPr lang="en-US" sz="1700" i="1" smtClean="0">
                        <a:latin typeface="Cambria Math" panose="02040503050406030204" pitchFamily="18" charset="0"/>
                        <a:ea typeface="Cambria Math" panose="02040503050406030204" pitchFamily="18" charset="0"/>
                      </a:rPr>
                      <m:t>"</m:t>
                    </m:r>
                  </m:oMath>
                </a14:m>
                <a:r>
                  <a:rPr lang="en-US" dirty="0">
                    <a:ea typeface="Times New Roman" panose="02020603050405020304" pitchFamily="18" charset="0"/>
                  </a:rPr>
                  <a:t> means that </a:t>
                </a:r>
                <a14:m>
                  <m:oMath xmlns:m="http://schemas.openxmlformats.org/officeDocument/2006/math">
                    <m:r>
                      <a:rPr lang="en-US" sz="1700" i="1" smtClean="0">
                        <a:latin typeface="Cambria Math" panose="02040503050406030204" pitchFamily="18" charset="0"/>
                        <a:ea typeface="Cambria Math" panose="02040503050406030204" pitchFamily="18" charset="0"/>
                      </a:rPr>
                      <m:t>𝑗</m:t>
                    </m:r>
                  </m:oMath>
                </a14:m>
                <a:r>
                  <a:rPr lang="en-US" dirty="0">
                    <a:ea typeface="Times New Roman" panose="02020603050405020304" pitchFamily="18" charset="0"/>
                  </a:rPr>
                  <a:t>-</a:t>
                </a:r>
                <a:r>
                  <a:rPr lang="en-US" dirty="0" err="1">
                    <a:ea typeface="Times New Roman" panose="02020603050405020304" pitchFamily="18" charset="0"/>
                  </a:rPr>
                  <a:t>th</a:t>
                </a:r>
                <a:r>
                  <a:rPr lang="en-US" dirty="0">
                    <a:ea typeface="Times New Roman" panose="02020603050405020304" pitchFamily="18" charset="0"/>
                  </a:rPr>
                  <a:t> job is processed in </a:t>
                </a:r>
                <a14:m>
                  <m:oMath xmlns:m="http://schemas.openxmlformats.org/officeDocument/2006/math">
                    <m:r>
                      <a:rPr lang="en-US" sz="1700" i="1" smtClean="0">
                        <a:latin typeface="Cambria Math" panose="02040503050406030204" pitchFamily="18" charset="0"/>
                        <a:ea typeface="Cambria Math" panose="02040503050406030204" pitchFamily="18" charset="0"/>
                      </a:rPr>
                      <m:t>𝑖</m:t>
                    </m:r>
                  </m:oMath>
                </a14:m>
                <a:r>
                  <a:rPr lang="en-US" dirty="0">
                    <a:ea typeface="Times New Roman" panose="02020603050405020304" pitchFamily="18" charset="0"/>
                  </a:rPr>
                  <a:t>-</a:t>
                </a:r>
                <a:r>
                  <a:rPr lang="en-US" dirty="0" err="1">
                    <a:ea typeface="Times New Roman" panose="02020603050405020304" pitchFamily="18" charset="0"/>
                  </a:rPr>
                  <a:t>th</a:t>
                </a:r>
                <a:r>
                  <a:rPr lang="en-US" dirty="0">
                    <a:ea typeface="Times New Roman" panose="02020603050405020304" pitchFamily="18" charset="0"/>
                  </a:rPr>
                  <a:t> place in order of the schedule.</a:t>
                </a: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1206136" cy="4467952"/>
              </a:xfrm>
              <a:blipFill>
                <a:blip r:embed="rId2"/>
                <a:stretch>
                  <a:fillRect l="-218"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Tree>
    <p:extLst>
      <p:ext uri="{BB962C8B-B14F-4D97-AF65-F5344CB8AC3E}">
        <p14:creationId xmlns:p14="http://schemas.microsoft.com/office/powerpoint/2010/main" val="512253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60326" y="1589925"/>
                <a:ext cx="11206136"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rPr>
                  <a:t>1||</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𝐹</m:t>
                        </m:r>
                      </m:e>
                      <m:sub>
                        <m:r>
                          <m:rPr>
                            <m:sty m:val="p"/>
                          </m:rPr>
                          <a:rPr lang="en-US" sz="1700" i="1" smtClean="0">
                            <a:latin typeface="Cambria Math" panose="02040503050406030204" pitchFamily="18" charset="0"/>
                          </a:rPr>
                          <m:t>max</m:t>
                        </m:r>
                      </m:sub>
                    </m:sSub>
                  </m:oMath>
                </a14:m>
                <a:r>
                  <a:rPr lang="en-US" sz="1800" dirty="0">
                    <a:latin typeface="Times New Roman" panose="02020603050405020304" pitchFamily="18" charset="0"/>
                    <a:ea typeface="Times New Roman" panose="02020603050405020304" pitchFamily="18" charset="0"/>
                  </a:rPr>
                  <a:t> </a:t>
                </a:r>
                <a:endParaRPr lang="en-US" sz="1700"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All optimal schedules are equivalent.</a:t>
                </a:r>
              </a:p>
              <a:p>
                <a:pPr marL="1278000" lvl="1" indent="-284400">
                  <a:lnSpc>
                    <a:spcPct val="110000"/>
                  </a:lnSpc>
                </a:pPr>
                <a:r>
                  <a:rPr lang="en-US" dirty="0">
                    <a:ea typeface="Cambria Math" panose="02040503050406030204" pitchFamily="18" charset="0"/>
                  </a:rPr>
                  <a:t>Criterion value (maximal flow time) is independent of the order of jobs in schedule:</a:t>
                </a:r>
              </a:p>
              <a:p>
                <a:pPr marL="1278000" lvl="1" indent="-284400">
                  <a:lnSpc>
                    <a:spcPct val="110000"/>
                  </a:lnSpc>
                </a:pPr>
                <a:endParaRPr lang="en-US" dirty="0">
                  <a:ea typeface="Cambria Math" panose="02040503050406030204" pitchFamily="18" charset="0"/>
                </a:endParaRPr>
              </a:p>
              <a:p>
                <a:pPr marL="1278000" lvl="1" indent="-284400">
                  <a:lnSpc>
                    <a:spcPct val="110000"/>
                  </a:lnSpc>
                </a:pPr>
                <a:endParaRPr lang="en-US" dirty="0">
                  <a:ea typeface="Cambria Math" panose="02040503050406030204" pitchFamily="18" charset="0"/>
                </a:endParaRPr>
              </a:p>
              <a:p>
                <a:pPr marL="1278000" lvl="1" indent="-284400">
                  <a:lnSpc>
                    <a:spcPct val="110000"/>
                  </a:lnSpc>
                </a:pPr>
                <a:r>
                  <a:rPr lang="en-US" dirty="0">
                    <a:ea typeface="Cambria Math" panose="02040503050406030204" pitchFamily="18" charset="0"/>
                  </a:rPr>
                  <a:t>A mathematical model for considering all due times as deadlines:</a:t>
                </a:r>
              </a:p>
              <a:p>
                <a:pPr marL="12780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60326" y="1589925"/>
                <a:ext cx="11206136" cy="4467952"/>
              </a:xfrm>
              <a:blipFill>
                <a:blip r:embed="rId2"/>
                <a:stretch>
                  <a:fillRect l="-218"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7" name="Obdélník 6">
                <a:extLst>
                  <a:ext uri="{FF2B5EF4-FFF2-40B4-BE49-F238E27FC236}">
                    <a16:creationId xmlns:a16="http://schemas.microsoft.com/office/drawing/2014/main" id="{86081079-5EFF-43F5-BD98-2227ACEAE127}"/>
                  </a:ext>
                </a:extLst>
              </p:cNvPr>
              <p:cNvSpPr/>
              <p:nvPr/>
            </p:nvSpPr>
            <p:spPr>
              <a:xfrm>
                <a:off x="2525883" y="2884365"/>
                <a:ext cx="1500987"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m:rPr>
                              <m:sty m:val="p"/>
                            </m:rPr>
                            <a:rPr lang="cs-CZ" sz="1700" i="1">
                              <a:latin typeface="Cambria Math" panose="02040503050406030204" pitchFamily="18" charset="0"/>
                            </a:rPr>
                            <m:t>max</m:t>
                          </m:r>
                        </m:sub>
                      </m:sSub>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7" name="Obdélník 6">
                <a:extLst>
                  <a:ext uri="{FF2B5EF4-FFF2-40B4-BE49-F238E27FC236}">
                    <a16:creationId xmlns:a16="http://schemas.microsoft.com/office/drawing/2014/main" id="{86081079-5EFF-43F5-BD98-2227ACEAE127}"/>
                  </a:ext>
                </a:extLst>
              </p:cNvPr>
              <p:cNvSpPr>
                <a:spLocks noRot="1" noChangeAspect="1" noMove="1" noResize="1" noEditPoints="1" noAdjustHandles="1" noChangeArrowheads="1" noChangeShapeType="1" noTextEdit="1"/>
              </p:cNvSpPr>
              <p:nvPr/>
            </p:nvSpPr>
            <p:spPr>
              <a:xfrm>
                <a:off x="2525883" y="2884365"/>
                <a:ext cx="1500987" cy="83606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0CE85EBA-2EB8-47A8-ADED-63F28BA7CE91}"/>
                  </a:ext>
                </a:extLst>
              </p:cNvPr>
              <p:cNvSpPr/>
              <p:nvPr/>
            </p:nvSpPr>
            <p:spPr>
              <a:xfrm>
                <a:off x="2525883" y="5184524"/>
                <a:ext cx="492379" cy="390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cs-CZ" sz="1700" i="1">
                              <a:latin typeface="Cambria Math" panose="02040503050406030204" pitchFamily="18" charset="0"/>
                            </a:rPr>
                          </m:ctrlPr>
                        </m:sSubSupPr>
                        <m:e>
                          <m:r>
                            <a:rPr lang="cs-CZ" sz="1700" i="1">
                              <a:latin typeface="Cambria Math" panose="02040503050406030204" pitchFamily="18" charset="0"/>
                            </a:rPr>
                            <m:t>𝑑</m:t>
                          </m:r>
                        </m:e>
                        <m:sub>
                          <m:r>
                            <a:rPr lang="cs-CZ" sz="1700" i="1">
                              <a:latin typeface="Cambria Math" panose="02040503050406030204" pitchFamily="18" charset="0"/>
                            </a:rPr>
                            <m:t>𝑗</m:t>
                          </m:r>
                        </m:sub>
                        <m:sup>
                          <m:r>
                            <a:rPr lang="cs-CZ" sz="1700" i="0">
                              <a:latin typeface="Cambria Math" panose="02040503050406030204" pitchFamily="18" charset="0"/>
                            </a:rPr>
                            <m:t>+</m:t>
                          </m:r>
                        </m:sup>
                      </m:sSubSup>
                    </m:oMath>
                  </m:oMathPara>
                </a14:m>
                <a:endParaRPr lang="cs-CZ" sz="1700" dirty="0"/>
              </a:p>
            </p:txBody>
          </p:sp>
        </mc:Choice>
        <mc:Fallback xmlns="">
          <p:sp>
            <p:nvSpPr>
              <p:cNvPr id="12" name="Obdélník 11">
                <a:extLst>
                  <a:ext uri="{FF2B5EF4-FFF2-40B4-BE49-F238E27FC236}">
                    <a16:creationId xmlns:a16="http://schemas.microsoft.com/office/drawing/2014/main" id="{0CE85EBA-2EB8-47A8-ADED-63F28BA7CE91}"/>
                  </a:ext>
                </a:extLst>
              </p:cNvPr>
              <p:cNvSpPr>
                <a:spLocks noRot="1" noChangeAspect="1" noMove="1" noResize="1" noEditPoints="1" noAdjustHandles="1" noChangeArrowheads="1" noChangeShapeType="1" noTextEdit="1"/>
              </p:cNvSpPr>
              <p:nvPr/>
            </p:nvSpPr>
            <p:spPr>
              <a:xfrm>
                <a:off x="2525883" y="5184524"/>
                <a:ext cx="492379" cy="390684"/>
              </a:xfrm>
              <a:prstGeom prst="rect">
                <a:avLst/>
              </a:prstGeom>
              <a:blipFill>
                <a:blip r:embed="rId4"/>
                <a:stretch>
                  <a:fillRect b="-615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37C89492-6E60-44EE-BCF2-3080C6E733BD}"/>
                  </a:ext>
                </a:extLst>
              </p:cNvPr>
              <p:cNvSpPr/>
              <p:nvPr/>
            </p:nvSpPr>
            <p:spPr>
              <a:xfrm>
                <a:off x="2525883" y="5558207"/>
                <a:ext cx="492379" cy="3837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cs-CZ" sz="1700" i="1" smtClean="0">
                              <a:latin typeface="Cambria Math" panose="02040503050406030204" pitchFamily="18" charset="0"/>
                            </a:rPr>
                          </m:ctrlPr>
                        </m:sSubSupPr>
                        <m:e>
                          <m:r>
                            <a:rPr lang="cs-CZ" sz="1700" i="1">
                              <a:latin typeface="Cambria Math" panose="02040503050406030204" pitchFamily="18" charset="0"/>
                            </a:rPr>
                            <m:t>𝑑</m:t>
                          </m:r>
                        </m:e>
                        <m:sub>
                          <m:r>
                            <a:rPr lang="cs-CZ" sz="1700" i="1">
                              <a:latin typeface="Cambria Math" panose="02040503050406030204" pitchFamily="18" charset="0"/>
                            </a:rPr>
                            <m:t>𝑗</m:t>
                          </m:r>
                        </m:sub>
                        <m:sup>
                          <m:r>
                            <a:rPr lang="cs-CZ" sz="1700" b="0" i="0" smtClean="0">
                              <a:latin typeface="Cambria Math" panose="02040503050406030204" pitchFamily="18" charset="0"/>
                            </a:rPr>
                            <m:t>−</m:t>
                          </m:r>
                        </m:sup>
                      </m:sSubSup>
                    </m:oMath>
                  </m:oMathPara>
                </a14:m>
                <a:endParaRPr lang="cs-CZ" sz="1700" dirty="0"/>
              </a:p>
            </p:txBody>
          </p:sp>
        </mc:Choice>
        <mc:Fallback xmlns="">
          <p:sp>
            <p:nvSpPr>
              <p:cNvPr id="14" name="Obdélník 13">
                <a:extLst>
                  <a:ext uri="{FF2B5EF4-FFF2-40B4-BE49-F238E27FC236}">
                    <a16:creationId xmlns:a16="http://schemas.microsoft.com/office/drawing/2014/main" id="{37C89492-6E60-44EE-BCF2-3080C6E733BD}"/>
                  </a:ext>
                </a:extLst>
              </p:cNvPr>
              <p:cNvSpPr>
                <a:spLocks noRot="1" noChangeAspect="1" noMove="1" noResize="1" noEditPoints="1" noAdjustHandles="1" noChangeArrowheads="1" noChangeShapeType="1" noTextEdit="1"/>
              </p:cNvSpPr>
              <p:nvPr/>
            </p:nvSpPr>
            <p:spPr>
              <a:xfrm>
                <a:off x="2525883" y="5558207"/>
                <a:ext cx="492379" cy="383759"/>
              </a:xfrm>
              <a:prstGeom prst="rect">
                <a:avLst/>
              </a:prstGeom>
              <a:blipFill>
                <a:blip r:embed="rId5"/>
                <a:stretch>
                  <a:fillRect b="-6349"/>
                </a:stretch>
              </a:blipFill>
            </p:spPr>
            <p:txBody>
              <a:bodyPr/>
              <a:lstStyle/>
              <a:p>
                <a:r>
                  <a:rPr lang="cs-CZ">
                    <a:noFill/>
                  </a:rPr>
                  <a:t> </a:t>
                </a:r>
              </a:p>
            </p:txBody>
          </p:sp>
        </mc:Fallback>
      </mc:AlternateContent>
      <p:sp>
        <p:nvSpPr>
          <p:cNvPr id="15" name="Obdélník 14">
            <a:extLst>
              <a:ext uri="{FF2B5EF4-FFF2-40B4-BE49-F238E27FC236}">
                <a16:creationId xmlns:a16="http://schemas.microsoft.com/office/drawing/2014/main" id="{655F6BC7-CEF2-4CC1-A257-00AACD214A99}"/>
              </a:ext>
            </a:extLst>
          </p:cNvPr>
          <p:cNvSpPr>
            <a:spLocks noChangeAspect="1"/>
          </p:cNvSpPr>
          <p:nvPr/>
        </p:nvSpPr>
        <p:spPr>
          <a:xfrm>
            <a:off x="2938579" y="5217677"/>
            <a:ext cx="2069401" cy="338554"/>
          </a:xfrm>
          <a:prstGeom prst="rect">
            <a:avLst/>
          </a:prstGeom>
        </p:spPr>
        <p:txBody>
          <a:bodyPr wrap="square">
            <a:spAutoFit/>
          </a:bodyPr>
          <a:lstStyle/>
          <a:p>
            <a:pPr lvl="0" algn="just">
              <a:spcAft>
                <a:spcPts val="600"/>
              </a:spcAft>
            </a:pPr>
            <a:r>
              <a:rPr lang="en-US" sz="1600">
                <a:latin typeface="Arial" panose="020B0604020202020204" pitchFamily="34" charset="0"/>
                <a:ea typeface="Cambria Math" panose="02040503050406030204" pitchFamily="18" charset="0"/>
                <a:cs typeface="Arial" panose="020B0604020202020204" pitchFamily="34" charset="0"/>
              </a:rPr>
              <a:t>tardiness of job</a:t>
            </a:r>
          </a:p>
        </p:txBody>
      </p:sp>
      <p:sp>
        <p:nvSpPr>
          <p:cNvPr id="16" name="Obdélník 15">
            <a:extLst>
              <a:ext uri="{FF2B5EF4-FFF2-40B4-BE49-F238E27FC236}">
                <a16:creationId xmlns:a16="http://schemas.microsoft.com/office/drawing/2014/main" id="{7A24F5F4-8C86-4A97-ADBE-B33E99180818}"/>
              </a:ext>
            </a:extLst>
          </p:cNvPr>
          <p:cNvSpPr>
            <a:spLocks noChangeAspect="1"/>
          </p:cNvSpPr>
          <p:nvPr/>
        </p:nvSpPr>
        <p:spPr>
          <a:xfrm>
            <a:off x="2938579" y="5565846"/>
            <a:ext cx="2069401" cy="338554"/>
          </a:xfrm>
          <a:prstGeom prst="rect">
            <a:avLst/>
          </a:prstGeom>
        </p:spPr>
        <p:txBody>
          <a:bodyPr wrap="square">
            <a:spAutoFit/>
          </a:bodyPr>
          <a:lstStyle/>
          <a:p>
            <a:pPr lvl="0" algn="just">
              <a:spcAft>
                <a:spcPts val="600"/>
              </a:spcAft>
            </a:pPr>
            <a:r>
              <a:rPr lang="en-US" sz="1600" dirty="0">
                <a:latin typeface="Arial" panose="020B0604020202020204" pitchFamily="34" charset="0"/>
                <a:ea typeface="Times New Roman" panose="02020603050405020304" pitchFamily="18" charset="0"/>
                <a:cs typeface="Arial" panose="020B0604020202020204" pitchFamily="34" charset="0"/>
              </a:rPr>
              <a:t>lateness of job</a:t>
            </a:r>
          </a:p>
        </p:txBody>
      </p:sp>
      <p:pic>
        <p:nvPicPr>
          <p:cNvPr id="5" name="Obrázek 4">
            <a:extLst>
              <a:ext uri="{FF2B5EF4-FFF2-40B4-BE49-F238E27FC236}">
                <a16:creationId xmlns:a16="http://schemas.microsoft.com/office/drawing/2014/main" id="{0968181A-C627-409E-BCF9-1BE965A8C9CF}"/>
              </a:ext>
            </a:extLst>
          </p:cNvPr>
          <p:cNvPicPr>
            <a:picLocks noChangeAspect="1"/>
          </p:cNvPicPr>
          <p:nvPr/>
        </p:nvPicPr>
        <p:blipFill>
          <a:blip r:embed="rId6"/>
          <a:stretch>
            <a:fillRect/>
          </a:stretch>
        </p:blipFill>
        <p:spPr>
          <a:xfrm>
            <a:off x="1740507" y="4144632"/>
            <a:ext cx="7292645" cy="874776"/>
          </a:xfrm>
          <a:prstGeom prst="rect">
            <a:avLst/>
          </a:prstGeom>
        </p:spPr>
      </p:pic>
    </p:spTree>
    <p:extLst>
      <p:ext uri="{BB962C8B-B14F-4D97-AF65-F5344CB8AC3E}">
        <p14:creationId xmlns:p14="http://schemas.microsoft.com/office/powerpoint/2010/main" val="25049056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8492"/>
                <a:ext cx="11206136"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Single machine scheduling models</a:t>
                </a:r>
              </a:p>
              <a:p>
                <a:pPr marL="896400" lvl="1" indent="-284400">
                  <a:lnSpc>
                    <a:spcPct val="110000"/>
                  </a:lnSpc>
                </a:pPr>
                <a:r>
                  <a:rPr lang="en-US">
                    <a:ea typeface="Cambria Math" panose="02040503050406030204" pitchFamily="18" charset="0"/>
                  </a:rPr>
                  <a:t>Model </a:t>
                </a:r>
                <a:r>
                  <a:rPr lang="en-US" sz="1700">
                    <a:latin typeface="Cambria Math" panose="02040503050406030204" pitchFamily="18" charset="0"/>
                    <a:ea typeface="Cambria Math" panose="02040503050406030204" pitchFamily="18" charset="0"/>
                  </a:rPr>
                  <a:t>1||</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𝐹</m:t>
                        </m:r>
                      </m:e>
                      <m:sub>
                        <m:r>
                          <m:rPr>
                            <m:sty m:val="p"/>
                          </m:rPr>
                          <a:rPr lang="en-US" i="1" smtClean="0">
                            <a:latin typeface="Cambria Math" panose="02040503050406030204" pitchFamily="18" charset="0"/>
                          </a:rPr>
                          <m:t>max</m:t>
                        </m:r>
                      </m:sub>
                    </m:sSub>
                    <m:r>
                      <a:rPr lang="en-US" b="0" i="0" smtClean="0">
                        <a:latin typeface="Cambria Math" panose="02040503050406030204" pitchFamily="18" charset="0"/>
                      </a:rPr>
                      <m:t> </m:t>
                    </m:r>
                  </m:oMath>
                </a14:m>
                <a:r>
                  <a:rPr lang="en-US"/>
                  <a:t> – continued</a:t>
                </a: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8492"/>
                <a:ext cx="11206136" cy="4467952"/>
              </a:xfrm>
              <a:blipFill>
                <a:blip r:embed="rId2"/>
                <a:stretch>
                  <a:fillRect l="-218"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7584"/>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40181CC7-2380-4270-8B53-B755C9667DA8}"/>
                  </a:ext>
                </a:extLst>
              </p:cNvPr>
              <p:cNvSpPr/>
              <p:nvPr/>
            </p:nvSpPr>
            <p:spPr>
              <a:xfrm>
                <a:off x="1756143" y="2234649"/>
                <a:ext cx="2065437"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𝑧</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Sup>
                            <m:sSubSupPr>
                              <m:ctrlPr>
                                <a:rPr lang="cs-CZ" sz="1700" i="1">
                                  <a:latin typeface="Cambria Math" panose="02040503050406030204" pitchFamily="18" charset="0"/>
                                </a:rPr>
                              </m:ctrlPr>
                            </m:sSubSupPr>
                            <m:e>
                              <m:r>
                                <a:rPr lang="cs-CZ" sz="1700" i="1">
                                  <a:latin typeface="Cambria Math" panose="02040503050406030204" pitchFamily="18" charset="0"/>
                                </a:rPr>
                                <m:t>𝑑</m:t>
                              </m:r>
                            </m:e>
                            <m:sub>
                              <m:r>
                                <a:rPr lang="cs-CZ" sz="1700" i="1">
                                  <a:latin typeface="Cambria Math" panose="02040503050406030204" pitchFamily="18" charset="0"/>
                                </a:rPr>
                                <m:t>𝑗</m:t>
                              </m:r>
                            </m:sub>
                            <m:sup>
                              <m:r>
                                <a:rPr lang="cs-CZ" sz="1700" i="0">
                                  <a:latin typeface="Cambria Math" panose="02040503050406030204" pitchFamily="18" charset="0"/>
                                </a:rPr>
                                <m:t>+</m:t>
                              </m:r>
                            </m:sup>
                          </m:sSubSup>
                          <m:r>
                            <a:rPr lang="cs-CZ" sz="1700" i="0">
                              <a:latin typeface="Cambria Math" panose="02040503050406030204" pitchFamily="18" charset="0"/>
                            </a:rPr>
                            <m:t>, </m:t>
                          </m:r>
                        </m:e>
                      </m:nary>
                      <m:r>
                        <a:rPr lang="cs-CZ" sz="1700" i="0">
                          <a:latin typeface="Cambria Math" panose="02040503050406030204" pitchFamily="18" charset="0"/>
                        </a:rPr>
                        <m:t> →</m:t>
                      </m:r>
                      <m:r>
                        <m:rPr>
                          <m:sty m:val="p"/>
                        </m:rPr>
                        <a:rPr lang="cs-CZ" sz="1700" i="1">
                          <a:latin typeface="Cambria Math" panose="02040503050406030204" pitchFamily="18" charset="0"/>
                        </a:rPr>
                        <m:t>min</m:t>
                      </m:r>
                      <m:r>
                        <m:rPr>
                          <m:nor/>
                        </m:rPr>
                        <a:rPr lang="cs-CZ" sz="1700" i="1">
                          <a:latin typeface="Cambria Math" panose="02040503050406030204" pitchFamily="18" charset="0"/>
                        </a:rPr>
                        <m:t>,</m:t>
                      </m:r>
                    </m:oMath>
                  </m:oMathPara>
                </a14:m>
                <a:endParaRPr lang="cs-CZ" sz="1700" dirty="0"/>
              </a:p>
            </p:txBody>
          </p:sp>
        </mc:Choice>
        <mc:Fallback xmlns="">
          <p:sp>
            <p:nvSpPr>
              <p:cNvPr id="17" name="Obdélník 16">
                <a:extLst>
                  <a:ext uri="{FF2B5EF4-FFF2-40B4-BE49-F238E27FC236}">
                    <a16:creationId xmlns:a16="http://schemas.microsoft.com/office/drawing/2014/main" id="{40181CC7-2380-4270-8B53-B755C9667DA8}"/>
                  </a:ext>
                </a:extLst>
              </p:cNvPr>
              <p:cNvSpPr>
                <a:spLocks noRot="1" noChangeAspect="1" noMove="1" noResize="1" noEditPoints="1" noAdjustHandles="1" noChangeArrowheads="1" noChangeShapeType="1" noTextEdit="1"/>
              </p:cNvSpPr>
              <p:nvPr/>
            </p:nvSpPr>
            <p:spPr>
              <a:xfrm>
                <a:off x="1756143" y="2234649"/>
                <a:ext cx="2065437" cy="83606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Obdélník 17">
                <a:extLst>
                  <a:ext uri="{FF2B5EF4-FFF2-40B4-BE49-F238E27FC236}">
                    <a16:creationId xmlns:a16="http://schemas.microsoft.com/office/drawing/2014/main" id="{06FC5345-CB8A-4405-B607-62E65D798088}"/>
                  </a:ext>
                </a:extLst>
              </p:cNvPr>
              <p:cNvSpPr/>
              <p:nvPr/>
            </p:nvSpPr>
            <p:spPr>
              <a:xfrm>
                <a:off x="1756143" y="3073605"/>
                <a:ext cx="2697277"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𝐹</m:t>
                          </m:r>
                        </m:e>
                        <m:sub>
                          <m:r>
                            <m:rPr>
                              <m:sty m:val="p"/>
                            </m:rPr>
                            <a:rPr lang="cs-CZ" sz="1700" i="1">
                              <a:latin typeface="Cambria Math" panose="02040503050406030204" pitchFamily="18" charset="0"/>
                            </a:rPr>
                            <m:t>max</m:t>
                          </m:r>
                        </m:sub>
                      </m:sSub>
                      <m:r>
                        <a:rPr lang="cs-CZ" sz="1700" i="0">
                          <a:latin typeface="Cambria Math" panose="02040503050406030204" pitchFamily="18" charset="0"/>
                        </a:rPr>
                        <m:t>       </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 </m:t>
                      </m:r>
                    </m:oMath>
                  </m:oMathPara>
                </a14:m>
                <a:endParaRPr lang="cs-CZ" sz="1700" dirty="0"/>
              </a:p>
            </p:txBody>
          </p:sp>
        </mc:Choice>
        <mc:Fallback xmlns="">
          <p:sp>
            <p:nvSpPr>
              <p:cNvPr id="18" name="Obdélník 17">
                <a:extLst>
                  <a:ext uri="{FF2B5EF4-FFF2-40B4-BE49-F238E27FC236}">
                    <a16:creationId xmlns:a16="http://schemas.microsoft.com/office/drawing/2014/main" id="{06FC5345-CB8A-4405-B607-62E65D798088}"/>
                  </a:ext>
                </a:extLst>
              </p:cNvPr>
              <p:cNvSpPr>
                <a:spLocks noRot="1" noChangeAspect="1" noMove="1" noResize="1" noEditPoints="1" noAdjustHandles="1" noChangeArrowheads="1" noChangeShapeType="1" noTextEdit="1"/>
              </p:cNvSpPr>
              <p:nvPr/>
            </p:nvSpPr>
            <p:spPr>
              <a:xfrm>
                <a:off x="1756143" y="3073605"/>
                <a:ext cx="2697277" cy="374974"/>
              </a:xfrm>
              <a:prstGeom prst="rect">
                <a:avLst/>
              </a:prstGeom>
              <a:blipFill>
                <a:blip r:embed="rId4"/>
                <a:stretch>
                  <a:fillRect b="-645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Obdélník 18">
                <a:extLst>
                  <a:ext uri="{FF2B5EF4-FFF2-40B4-BE49-F238E27FC236}">
                    <a16:creationId xmlns:a16="http://schemas.microsoft.com/office/drawing/2014/main" id="{6A5E5C44-758E-4359-85D7-E7597BB886B2}"/>
                  </a:ext>
                </a:extLst>
              </p:cNvPr>
              <p:cNvSpPr/>
              <p:nvPr/>
            </p:nvSpPr>
            <p:spPr>
              <a:xfrm>
                <a:off x="623230" y="3498751"/>
                <a:ext cx="7163986" cy="3749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𝑖</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𝑗</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r>
                        <a:rPr lang="cs-CZ" sz="1700" i="0">
                          <a:latin typeface="Cambria Math" panose="02040503050406030204" pitchFamily="18" charset="0"/>
                        </a:rPr>
                        <m:t>+</m:t>
                      </m:r>
                      <m:r>
                        <a:rPr lang="cs-CZ" sz="1700" i="1">
                          <a:latin typeface="Cambria Math" panose="02040503050406030204" pitchFamily="18" charset="0"/>
                        </a:rPr>
                        <m:t>𝑀</m:t>
                      </m:r>
                      <m:r>
                        <a:rPr lang="cs-CZ" sz="1700" i="0">
                          <a:latin typeface="Cambria Math" panose="02040503050406030204" pitchFamily="18" charset="0"/>
                        </a:rPr>
                        <m:t>(1−</m:t>
                      </m:r>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𝑖𝑗</m:t>
                          </m:r>
                        </m:sub>
                      </m:sSub>
                      <m:r>
                        <a:rPr lang="cs-CZ" sz="1700" i="0">
                          <a:latin typeface="Cambria Math" panose="02040503050406030204" pitchFamily="18" charset="0"/>
                        </a:rPr>
                        <m:t>)         </m:t>
                      </m:r>
                      <m:r>
                        <a:rPr lang="cs-CZ" sz="1700" i="1">
                          <a:latin typeface="Cambria Math" panose="02040503050406030204" pitchFamily="18" charset="0"/>
                        </a:rPr>
                        <m:t>𝑖</m:t>
                      </m:r>
                      <m:r>
                        <a:rPr lang="cs-CZ" sz="1700" i="0">
                          <a:latin typeface="Cambria Math" panose="02040503050406030204" pitchFamily="18" charset="0"/>
                        </a:rPr>
                        <m:t>,</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 </m:t>
                      </m:r>
                      <m:r>
                        <a:rPr lang="cs-CZ" sz="1700" i="1">
                          <a:latin typeface="Cambria Math" panose="02040503050406030204" pitchFamily="18" charset="0"/>
                        </a:rPr>
                        <m:t>𝑖</m:t>
                      </m:r>
                      <m:r>
                        <a:rPr lang="cs-CZ" sz="1700" i="0">
                          <a:latin typeface="Cambria Math" panose="02040503050406030204" pitchFamily="18" charset="0"/>
                        </a:rPr>
                        <m:t>≠</m:t>
                      </m:r>
                      <m:r>
                        <a:rPr lang="cs-CZ" sz="1700" i="1">
                          <a:latin typeface="Cambria Math" panose="02040503050406030204" pitchFamily="18" charset="0"/>
                        </a:rPr>
                        <m:t>𝑗</m:t>
                      </m:r>
                      <m:r>
                        <a:rPr lang="cs-CZ" sz="1700" i="0">
                          <a:latin typeface="Cambria Math" panose="02040503050406030204" pitchFamily="18" charset="0"/>
                        </a:rPr>
                        <m:t>,</m:t>
                      </m:r>
                    </m:oMath>
                  </m:oMathPara>
                </a14:m>
                <a:endParaRPr lang="cs-CZ" sz="1700" dirty="0"/>
              </a:p>
            </p:txBody>
          </p:sp>
        </mc:Choice>
        <mc:Fallback xmlns="">
          <p:sp>
            <p:nvSpPr>
              <p:cNvPr id="19" name="Obdélník 18">
                <a:extLst>
                  <a:ext uri="{FF2B5EF4-FFF2-40B4-BE49-F238E27FC236}">
                    <a16:creationId xmlns:a16="http://schemas.microsoft.com/office/drawing/2014/main" id="{6A5E5C44-758E-4359-85D7-E7597BB886B2}"/>
                  </a:ext>
                </a:extLst>
              </p:cNvPr>
              <p:cNvSpPr>
                <a:spLocks noRot="1" noChangeAspect="1" noMove="1" noResize="1" noEditPoints="1" noAdjustHandles="1" noChangeArrowheads="1" noChangeShapeType="1" noTextEdit="1"/>
              </p:cNvSpPr>
              <p:nvPr/>
            </p:nvSpPr>
            <p:spPr>
              <a:xfrm>
                <a:off x="623230" y="3498751"/>
                <a:ext cx="7163986" cy="374974"/>
              </a:xfrm>
              <a:prstGeom prst="rect">
                <a:avLst/>
              </a:prstGeom>
              <a:blipFill>
                <a:blip r:embed="rId5"/>
                <a:stretch>
                  <a:fillRect b="-819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650FB82C-17C5-4F5F-AB90-11792AB7ED43}"/>
                  </a:ext>
                </a:extLst>
              </p:cNvPr>
              <p:cNvSpPr/>
              <p:nvPr/>
            </p:nvSpPr>
            <p:spPr>
              <a:xfrm>
                <a:off x="1756143" y="3917554"/>
                <a:ext cx="3756734"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𝑖𝑗</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𝑗𝑖</m:t>
                          </m:r>
                        </m:sub>
                      </m:sSub>
                      <m:r>
                        <a:rPr lang="cs-CZ" sz="1700" i="0">
                          <a:latin typeface="Cambria Math" panose="02040503050406030204" pitchFamily="18" charset="0"/>
                        </a:rPr>
                        <m:t>=1          </m:t>
                      </m:r>
                      <m:r>
                        <a:rPr lang="cs-CZ" sz="1700" i="1">
                          <a:latin typeface="Cambria Math" panose="02040503050406030204" pitchFamily="18" charset="0"/>
                        </a:rPr>
                        <m:t>𝑖</m:t>
                      </m:r>
                      <m:r>
                        <a:rPr lang="cs-CZ" sz="1700" i="0">
                          <a:latin typeface="Cambria Math" panose="02040503050406030204" pitchFamily="18" charset="0"/>
                        </a:rPr>
                        <m:t>,</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 </m:t>
                      </m:r>
                      <m:r>
                        <a:rPr lang="cs-CZ" sz="1700" i="1">
                          <a:latin typeface="Cambria Math" panose="02040503050406030204" pitchFamily="18" charset="0"/>
                        </a:rPr>
                        <m:t>𝑖</m:t>
                      </m:r>
                      <m:r>
                        <a:rPr lang="cs-CZ" sz="1700" i="0">
                          <a:latin typeface="Cambria Math" panose="02040503050406030204" pitchFamily="18" charset="0"/>
                        </a:rPr>
                        <m:t>≠</m:t>
                      </m:r>
                      <m:r>
                        <a:rPr lang="cs-CZ" sz="1700" i="1">
                          <a:latin typeface="Cambria Math" panose="02040503050406030204" pitchFamily="18" charset="0"/>
                        </a:rPr>
                        <m:t>𝑗</m:t>
                      </m:r>
                      <m:r>
                        <a:rPr lang="cs-CZ" sz="1700" i="0">
                          <a:latin typeface="Cambria Math" panose="02040503050406030204" pitchFamily="18" charset="0"/>
                        </a:rPr>
                        <m:t>,</m:t>
                      </m:r>
                    </m:oMath>
                  </m:oMathPara>
                </a14:m>
                <a:endParaRPr lang="cs-CZ" sz="1700" dirty="0"/>
              </a:p>
            </p:txBody>
          </p:sp>
        </mc:Choice>
        <mc:Fallback xmlns="">
          <p:sp>
            <p:nvSpPr>
              <p:cNvPr id="20" name="Obdélník 19">
                <a:extLst>
                  <a:ext uri="{FF2B5EF4-FFF2-40B4-BE49-F238E27FC236}">
                    <a16:creationId xmlns:a16="http://schemas.microsoft.com/office/drawing/2014/main" id="{650FB82C-17C5-4F5F-AB90-11792AB7ED43}"/>
                  </a:ext>
                </a:extLst>
              </p:cNvPr>
              <p:cNvSpPr>
                <a:spLocks noRot="1" noChangeAspect="1" noMove="1" noResize="1" noEditPoints="1" noAdjustHandles="1" noChangeArrowheads="1" noChangeShapeType="1" noTextEdit="1"/>
              </p:cNvSpPr>
              <p:nvPr/>
            </p:nvSpPr>
            <p:spPr>
              <a:xfrm>
                <a:off x="1756143" y="3917554"/>
                <a:ext cx="3756734" cy="374974"/>
              </a:xfrm>
              <a:prstGeom prst="rect">
                <a:avLst/>
              </a:prstGeom>
              <a:blipFill>
                <a:blip r:embed="rId6"/>
                <a:stretch>
                  <a:fillRect b="-655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Obdélník 20">
                <a:extLst>
                  <a:ext uri="{FF2B5EF4-FFF2-40B4-BE49-F238E27FC236}">
                    <a16:creationId xmlns:a16="http://schemas.microsoft.com/office/drawing/2014/main" id="{125CB123-C0DC-4B64-86BE-3401F0CCC6FC}"/>
                  </a:ext>
                </a:extLst>
              </p:cNvPr>
              <p:cNvSpPr/>
              <p:nvPr/>
            </p:nvSpPr>
            <p:spPr>
              <a:xfrm>
                <a:off x="1756143" y="4319857"/>
                <a:ext cx="3653821" cy="390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r>
                        <a:rPr lang="cs-CZ" sz="1700" i="0">
                          <a:latin typeface="Cambria Math" panose="02040503050406030204" pitchFamily="18" charset="0"/>
                        </a:rPr>
                        <m:t>−</m:t>
                      </m:r>
                      <m:sSubSup>
                        <m:sSubSupPr>
                          <m:ctrlPr>
                            <a:rPr lang="cs-CZ" sz="1700" i="1">
                              <a:latin typeface="Cambria Math" panose="02040503050406030204" pitchFamily="18" charset="0"/>
                            </a:rPr>
                          </m:ctrlPr>
                        </m:sSubSupPr>
                        <m:e>
                          <m:r>
                            <a:rPr lang="cs-CZ" sz="1700" i="1">
                              <a:latin typeface="Cambria Math" panose="02040503050406030204" pitchFamily="18" charset="0"/>
                            </a:rPr>
                            <m:t>𝑑</m:t>
                          </m:r>
                        </m:e>
                        <m:sub>
                          <m:r>
                            <a:rPr lang="cs-CZ" sz="1700" i="1">
                              <a:latin typeface="Cambria Math" panose="02040503050406030204" pitchFamily="18" charset="0"/>
                            </a:rPr>
                            <m:t>𝑗</m:t>
                          </m:r>
                        </m:sub>
                        <m:sup>
                          <m:r>
                            <a:rPr lang="cs-CZ" sz="1700" i="0">
                              <a:latin typeface="Cambria Math" panose="02040503050406030204" pitchFamily="18" charset="0"/>
                            </a:rPr>
                            <m:t>+</m:t>
                          </m:r>
                        </m:sup>
                      </m:sSubSup>
                      <m:r>
                        <a:rPr lang="cs-CZ" sz="1700" i="0">
                          <a:latin typeface="Cambria Math" panose="02040503050406030204" pitchFamily="18" charset="0"/>
                        </a:rPr>
                        <m:t>+</m:t>
                      </m:r>
                      <m:sSubSup>
                        <m:sSubSupPr>
                          <m:ctrlPr>
                            <a:rPr lang="cs-CZ" sz="1700" i="1">
                              <a:latin typeface="Cambria Math" panose="02040503050406030204" pitchFamily="18" charset="0"/>
                            </a:rPr>
                          </m:ctrlPr>
                        </m:sSubSupPr>
                        <m:e>
                          <m:r>
                            <a:rPr lang="cs-CZ" sz="1700" i="1">
                              <a:latin typeface="Cambria Math" panose="02040503050406030204" pitchFamily="18" charset="0"/>
                            </a:rPr>
                            <m:t>𝑑</m:t>
                          </m:r>
                        </m:e>
                        <m:sub>
                          <m:r>
                            <a:rPr lang="cs-CZ" sz="1700" i="1">
                              <a:latin typeface="Cambria Math" panose="02040503050406030204" pitchFamily="18" charset="0"/>
                            </a:rPr>
                            <m:t>𝑗</m:t>
                          </m:r>
                        </m:sub>
                        <m:sup>
                          <m:r>
                            <a:rPr lang="cs-CZ" sz="1700" i="0">
                              <a:latin typeface="Cambria Math" panose="02040503050406030204" pitchFamily="18" charset="0"/>
                            </a:rPr>
                            <m:t>−</m:t>
                          </m:r>
                        </m:sup>
                      </m:sSubSup>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𝑑</m:t>
                          </m:r>
                        </m:e>
                        <m:sub>
                          <m:r>
                            <a:rPr lang="cs-CZ" sz="1700" i="1">
                              <a:latin typeface="Cambria Math" panose="02040503050406030204" pitchFamily="18" charset="0"/>
                            </a:rPr>
                            <m:t>𝑗</m:t>
                          </m:r>
                        </m:sub>
                      </m:sSub>
                      <m:r>
                        <a:rPr lang="cs-CZ" sz="1700" i="0">
                          <a:latin typeface="Cambria Math" panose="02040503050406030204" pitchFamily="18" charset="0"/>
                        </a:rPr>
                        <m:t>          </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 </m:t>
                      </m:r>
                    </m:oMath>
                  </m:oMathPara>
                </a14:m>
                <a:endParaRPr lang="cs-CZ" sz="1700" dirty="0"/>
              </a:p>
            </p:txBody>
          </p:sp>
        </mc:Choice>
        <mc:Fallback xmlns="">
          <p:sp>
            <p:nvSpPr>
              <p:cNvPr id="21" name="Obdélník 20">
                <a:extLst>
                  <a:ext uri="{FF2B5EF4-FFF2-40B4-BE49-F238E27FC236}">
                    <a16:creationId xmlns:a16="http://schemas.microsoft.com/office/drawing/2014/main" id="{125CB123-C0DC-4B64-86BE-3401F0CCC6FC}"/>
                  </a:ext>
                </a:extLst>
              </p:cNvPr>
              <p:cNvSpPr>
                <a:spLocks noRot="1" noChangeAspect="1" noMove="1" noResize="1" noEditPoints="1" noAdjustHandles="1" noChangeArrowheads="1" noChangeShapeType="1" noTextEdit="1"/>
              </p:cNvSpPr>
              <p:nvPr/>
            </p:nvSpPr>
            <p:spPr>
              <a:xfrm>
                <a:off x="1756143" y="4319857"/>
                <a:ext cx="3653821" cy="390684"/>
              </a:xfrm>
              <a:prstGeom prst="rect">
                <a:avLst/>
              </a:prstGeom>
              <a:blipFill>
                <a:blip r:embed="rId7"/>
                <a:stretch>
                  <a:fillRect b="-625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Obdélník 21">
                <a:extLst>
                  <a:ext uri="{FF2B5EF4-FFF2-40B4-BE49-F238E27FC236}">
                    <a16:creationId xmlns:a16="http://schemas.microsoft.com/office/drawing/2014/main" id="{4882519A-B01F-4CAE-AE83-E5E753D092BE}"/>
                  </a:ext>
                </a:extLst>
              </p:cNvPr>
              <p:cNvSpPr/>
              <p:nvPr/>
            </p:nvSpPr>
            <p:spPr>
              <a:xfrm>
                <a:off x="1750999" y="4768830"/>
                <a:ext cx="2573590"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𝐶</m:t>
                          </m:r>
                        </m:e>
                        <m:sub>
                          <m:r>
                            <a:rPr lang="cs-CZ" sz="1700" i="1">
                              <a:latin typeface="Cambria Math" panose="02040503050406030204" pitchFamily="18" charset="0"/>
                            </a:rPr>
                            <m:t>𝑗</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𝑗</m:t>
                          </m:r>
                        </m:sub>
                      </m:sSub>
                      <m:r>
                        <a:rPr lang="cs-CZ" sz="1700" i="0">
                          <a:latin typeface="Cambria Math" panose="02040503050406030204" pitchFamily="18" charset="0"/>
                        </a:rPr>
                        <m:t>          </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 </m:t>
                      </m:r>
                    </m:oMath>
                  </m:oMathPara>
                </a14:m>
                <a:endParaRPr lang="cs-CZ" sz="1700" dirty="0"/>
              </a:p>
            </p:txBody>
          </p:sp>
        </mc:Choice>
        <mc:Fallback xmlns="">
          <p:sp>
            <p:nvSpPr>
              <p:cNvPr id="22" name="Obdélník 21">
                <a:extLst>
                  <a:ext uri="{FF2B5EF4-FFF2-40B4-BE49-F238E27FC236}">
                    <a16:creationId xmlns:a16="http://schemas.microsoft.com/office/drawing/2014/main" id="{4882519A-B01F-4CAE-AE83-E5E753D092BE}"/>
                  </a:ext>
                </a:extLst>
              </p:cNvPr>
              <p:cNvSpPr>
                <a:spLocks noRot="1" noChangeAspect="1" noMove="1" noResize="1" noEditPoints="1" noAdjustHandles="1" noChangeArrowheads="1" noChangeShapeType="1" noTextEdit="1"/>
              </p:cNvSpPr>
              <p:nvPr/>
            </p:nvSpPr>
            <p:spPr>
              <a:xfrm>
                <a:off x="1750999" y="4768830"/>
                <a:ext cx="2573590" cy="374974"/>
              </a:xfrm>
              <a:prstGeom prst="rect">
                <a:avLst/>
              </a:prstGeom>
              <a:blipFill>
                <a:blip r:embed="rId8"/>
                <a:stretch>
                  <a:fillRect b="-645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Obdélník 22">
                <a:extLst>
                  <a:ext uri="{FF2B5EF4-FFF2-40B4-BE49-F238E27FC236}">
                    <a16:creationId xmlns:a16="http://schemas.microsoft.com/office/drawing/2014/main" id="{2B16BB62-E706-43FB-99B9-6007415D70A6}"/>
                  </a:ext>
                </a:extLst>
              </p:cNvPr>
              <p:cNvSpPr/>
              <p:nvPr/>
            </p:nvSpPr>
            <p:spPr>
              <a:xfrm>
                <a:off x="1750999" y="5172361"/>
                <a:ext cx="2901755" cy="390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cs-CZ" sz="1700" i="1">
                              <a:latin typeface="Cambria Math" panose="02040503050406030204" pitchFamily="18" charset="0"/>
                            </a:rPr>
                          </m:ctrlPr>
                        </m:sSubSupPr>
                        <m:e>
                          <m:r>
                            <a:rPr lang="cs-CZ" sz="1700" i="1">
                              <a:latin typeface="Cambria Math" panose="02040503050406030204" pitchFamily="18" charset="0"/>
                            </a:rPr>
                            <m:t>𝑑</m:t>
                          </m:r>
                        </m:e>
                        <m:sub>
                          <m:r>
                            <a:rPr lang="cs-CZ" sz="1700" i="1">
                              <a:latin typeface="Cambria Math" panose="02040503050406030204" pitchFamily="18" charset="0"/>
                            </a:rPr>
                            <m:t>𝑗</m:t>
                          </m:r>
                        </m:sub>
                        <m:sup>
                          <m:r>
                            <a:rPr lang="cs-CZ" sz="1700" i="0">
                              <a:latin typeface="Cambria Math" panose="02040503050406030204" pitchFamily="18" charset="0"/>
                            </a:rPr>
                            <m:t>+</m:t>
                          </m:r>
                        </m:sup>
                      </m:sSubSup>
                      <m:r>
                        <a:rPr lang="cs-CZ" sz="1700" i="0">
                          <a:latin typeface="Cambria Math" panose="02040503050406030204" pitchFamily="18" charset="0"/>
                        </a:rPr>
                        <m:t>,</m:t>
                      </m:r>
                      <m:sSubSup>
                        <m:sSubSupPr>
                          <m:ctrlPr>
                            <a:rPr lang="cs-CZ" sz="1700" i="1">
                              <a:latin typeface="Cambria Math" panose="02040503050406030204" pitchFamily="18" charset="0"/>
                            </a:rPr>
                          </m:ctrlPr>
                        </m:sSubSupPr>
                        <m:e>
                          <m:r>
                            <a:rPr lang="cs-CZ" sz="1700" i="1">
                              <a:latin typeface="Cambria Math" panose="02040503050406030204" pitchFamily="18" charset="0"/>
                            </a:rPr>
                            <m:t>𝑑</m:t>
                          </m:r>
                        </m:e>
                        <m:sub>
                          <m:r>
                            <a:rPr lang="cs-CZ" sz="1700" i="1">
                              <a:latin typeface="Cambria Math" panose="02040503050406030204" pitchFamily="18" charset="0"/>
                            </a:rPr>
                            <m:t>𝑗</m:t>
                          </m:r>
                        </m:sub>
                        <m:sup>
                          <m:r>
                            <a:rPr lang="cs-CZ" sz="1700" i="0">
                              <a:latin typeface="Cambria Math" panose="02040503050406030204" pitchFamily="18" charset="0"/>
                            </a:rPr>
                            <m:t>−</m:t>
                          </m:r>
                        </m:sup>
                      </m:sSubSup>
                      <m:r>
                        <a:rPr lang="cs-CZ" sz="1700" i="0">
                          <a:latin typeface="Cambria Math" panose="02040503050406030204" pitchFamily="18" charset="0"/>
                        </a:rPr>
                        <m:t>≥0         </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 </m:t>
                      </m:r>
                    </m:oMath>
                  </m:oMathPara>
                </a14:m>
                <a:endParaRPr lang="cs-CZ" sz="1700" dirty="0"/>
              </a:p>
            </p:txBody>
          </p:sp>
        </mc:Choice>
        <mc:Fallback xmlns="">
          <p:sp>
            <p:nvSpPr>
              <p:cNvPr id="23" name="Obdélník 22">
                <a:extLst>
                  <a:ext uri="{FF2B5EF4-FFF2-40B4-BE49-F238E27FC236}">
                    <a16:creationId xmlns:a16="http://schemas.microsoft.com/office/drawing/2014/main" id="{2B16BB62-E706-43FB-99B9-6007415D70A6}"/>
                  </a:ext>
                </a:extLst>
              </p:cNvPr>
              <p:cNvSpPr>
                <a:spLocks noRot="1" noChangeAspect="1" noMove="1" noResize="1" noEditPoints="1" noAdjustHandles="1" noChangeArrowheads="1" noChangeShapeType="1" noTextEdit="1"/>
              </p:cNvSpPr>
              <p:nvPr/>
            </p:nvSpPr>
            <p:spPr>
              <a:xfrm>
                <a:off x="1750999" y="5172361"/>
                <a:ext cx="2901755" cy="390684"/>
              </a:xfrm>
              <a:prstGeom prst="rect">
                <a:avLst/>
              </a:prstGeom>
              <a:blipFill>
                <a:blip r:embed="rId9"/>
                <a:stretch>
                  <a:fillRect b="-615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4" name="Obdélník 23">
                <a:extLst>
                  <a:ext uri="{FF2B5EF4-FFF2-40B4-BE49-F238E27FC236}">
                    <a16:creationId xmlns:a16="http://schemas.microsoft.com/office/drawing/2014/main" id="{4C4F2D49-7BCF-4007-A1EA-98167D333A9D}"/>
                  </a:ext>
                </a:extLst>
              </p:cNvPr>
              <p:cNvSpPr/>
              <p:nvPr/>
            </p:nvSpPr>
            <p:spPr>
              <a:xfrm>
                <a:off x="1750999" y="5599409"/>
                <a:ext cx="3027560" cy="374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𝑥</m:t>
                          </m:r>
                        </m:e>
                        <m:sub>
                          <m:r>
                            <a:rPr lang="cs-CZ" sz="1700" i="1">
                              <a:latin typeface="Cambria Math" panose="02040503050406030204" pitchFamily="18" charset="0"/>
                            </a:rPr>
                            <m:t>𝑖𝑗</m:t>
                          </m:r>
                        </m:sub>
                      </m:sSub>
                      <m:r>
                        <a:rPr lang="cs-CZ" sz="1700" i="0">
                          <a:latin typeface="Cambria Math" panose="02040503050406030204" pitchFamily="18" charset="0"/>
                        </a:rPr>
                        <m:t>∈</m:t>
                      </m:r>
                      <m:d>
                        <m:dPr>
                          <m:begChr m:val="{"/>
                          <m:endChr m:val="}"/>
                          <m:ctrlPr>
                            <a:rPr lang="cs-CZ" sz="1700" i="1">
                              <a:latin typeface="Cambria Math" panose="02040503050406030204" pitchFamily="18" charset="0"/>
                            </a:rPr>
                          </m:ctrlPr>
                        </m:dPr>
                        <m:e>
                          <m:r>
                            <a:rPr lang="cs-CZ" sz="1700" i="0">
                              <a:latin typeface="Cambria Math" panose="02040503050406030204" pitchFamily="18" charset="0"/>
                            </a:rPr>
                            <m:t>0,1</m:t>
                          </m:r>
                        </m:e>
                      </m:d>
                      <m:r>
                        <a:rPr lang="cs-CZ" sz="1700" i="0">
                          <a:latin typeface="Cambria Math" panose="02040503050406030204" pitchFamily="18" charset="0"/>
                        </a:rPr>
                        <m:t>         </m:t>
                      </m:r>
                      <m:r>
                        <a:rPr lang="cs-CZ" sz="1700" i="1">
                          <a:latin typeface="Cambria Math" panose="02040503050406030204" pitchFamily="18" charset="0"/>
                        </a:rPr>
                        <m:t>𝑖</m:t>
                      </m:r>
                      <m:r>
                        <a:rPr lang="cs-CZ" sz="1700" i="0">
                          <a:latin typeface="Cambria Math" panose="02040503050406030204" pitchFamily="18" charset="0"/>
                        </a:rPr>
                        <m:t>,</m:t>
                      </m:r>
                      <m:r>
                        <a:rPr lang="cs-CZ" sz="1700" i="1">
                          <a:latin typeface="Cambria Math" panose="02040503050406030204" pitchFamily="18" charset="0"/>
                        </a:rPr>
                        <m:t>𝑗</m:t>
                      </m:r>
                      <m:r>
                        <a:rPr lang="cs-CZ" sz="1700" i="0">
                          <a:latin typeface="Cambria Math" panose="02040503050406030204" pitchFamily="18" charset="0"/>
                        </a:rPr>
                        <m:t>=1,2,…,</m:t>
                      </m:r>
                      <m:r>
                        <a:rPr lang="cs-CZ" sz="1700" i="1">
                          <a:latin typeface="Cambria Math" panose="02040503050406030204" pitchFamily="18" charset="0"/>
                        </a:rPr>
                        <m:t>𝑛</m:t>
                      </m:r>
                      <m:r>
                        <m:rPr>
                          <m:nor/>
                        </m:rPr>
                        <a:rPr lang="cs-CZ" sz="1700" i="1">
                          <a:latin typeface="Cambria Math" panose="02040503050406030204" pitchFamily="18" charset="0"/>
                        </a:rPr>
                        <m:t>. </m:t>
                      </m:r>
                    </m:oMath>
                  </m:oMathPara>
                </a14:m>
                <a:endParaRPr lang="cs-CZ" sz="1700" dirty="0"/>
              </a:p>
            </p:txBody>
          </p:sp>
        </mc:Choice>
        <mc:Fallback xmlns="">
          <p:sp>
            <p:nvSpPr>
              <p:cNvPr id="24" name="Obdélník 23">
                <a:extLst>
                  <a:ext uri="{FF2B5EF4-FFF2-40B4-BE49-F238E27FC236}">
                    <a16:creationId xmlns:a16="http://schemas.microsoft.com/office/drawing/2014/main" id="{4C4F2D49-7BCF-4007-A1EA-98167D333A9D}"/>
                  </a:ext>
                </a:extLst>
              </p:cNvPr>
              <p:cNvSpPr>
                <a:spLocks noRot="1" noChangeAspect="1" noMove="1" noResize="1" noEditPoints="1" noAdjustHandles="1" noChangeArrowheads="1" noChangeShapeType="1" noTextEdit="1"/>
              </p:cNvSpPr>
              <p:nvPr/>
            </p:nvSpPr>
            <p:spPr>
              <a:xfrm>
                <a:off x="1750999" y="5599409"/>
                <a:ext cx="3027560" cy="374974"/>
              </a:xfrm>
              <a:prstGeom prst="rect">
                <a:avLst/>
              </a:prstGeom>
              <a:blipFill>
                <a:blip r:embed="rId10"/>
                <a:stretch>
                  <a:fillRect b="-6557"/>
                </a:stretch>
              </a:blipFill>
            </p:spPr>
            <p:txBody>
              <a:bodyPr/>
              <a:lstStyle/>
              <a:p>
                <a:r>
                  <a:rPr lang="cs-CZ">
                    <a:noFill/>
                  </a:rPr>
                  <a:t> </a:t>
                </a:r>
              </a:p>
            </p:txBody>
          </p:sp>
        </mc:Fallback>
      </mc:AlternateContent>
      <p:cxnSp>
        <p:nvCxnSpPr>
          <p:cNvPr id="25" name="Přímá spojnice se šipkou 24">
            <a:extLst>
              <a:ext uri="{FF2B5EF4-FFF2-40B4-BE49-F238E27FC236}">
                <a16:creationId xmlns:a16="http://schemas.microsoft.com/office/drawing/2014/main" id="{D17F6A6F-C332-4A64-A865-37C1AEA5FFB6}"/>
              </a:ext>
            </a:extLst>
          </p:cNvPr>
          <p:cNvCxnSpPr>
            <a:cxnSpLocks/>
          </p:cNvCxnSpPr>
          <p:nvPr/>
        </p:nvCxnSpPr>
        <p:spPr>
          <a:xfrm flipV="1">
            <a:off x="4238559" y="2251241"/>
            <a:ext cx="1080000" cy="356871"/>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Přímá spojnice se šipkou 25">
            <a:extLst>
              <a:ext uri="{FF2B5EF4-FFF2-40B4-BE49-F238E27FC236}">
                <a16:creationId xmlns:a16="http://schemas.microsoft.com/office/drawing/2014/main" id="{C2995422-329C-4759-B3A1-AEC79E399B75}"/>
              </a:ext>
            </a:extLst>
          </p:cNvPr>
          <p:cNvCxnSpPr>
            <a:cxnSpLocks/>
          </p:cNvCxnSpPr>
          <p:nvPr/>
        </p:nvCxnSpPr>
        <p:spPr>
          <a:xfrm>
            <a:off x="4238559" y="2608112"/>
            <a:ext cx="1080000" cy="134353"/>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Obdélník 26">
                <a:extLst>
                  <a:ext uri="{FF2B5EF4-FFF2-40B4-BE49-F238E27FC236}">
                    <a16:creationId xmlns:a16="http://schemas.microsoft.com/office/drawing/2014/main" id="{8754237B-3573-4ADE-BFC5-7DB94BCC536B}"/>
                  </a:ext>
                </a:extLst>
              </p:cNvPr>
              <p:cNvSpPr/>
              <p:nvPr/>
            </p:nvSpPr>
            <p:spPr>
              <a:xfrm>
                <a:off x="5379623" y="2061107"/>
                <a:ext cx="840037"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rPr>
                          </m:ctrlPr>
                        </m:sSubPr>
                        <m:e>
                          <m:r>
                            <a:rPr lang="cs-CZ" sz="1700" b="0" i="1" smtClean="0">
                              <a:latin typeface="Cambria Math" panose="02040503050406030204" pitchFamily="18" charset="0"/>
                            </a:rPr>
                            <m:t>𝑧</m:t>
                          </m:r>
                        </m:e>
                        <m:sub>
                          <m:r>
                            <a:rPr lang="cs-CZ" sz="1700" b="0" i="1" smtClean="0">
                              <a:latin typeface="Cambria Math" panose="02040503050406030204" pitchFamily="18" charset="0"/>
                            </a:rPr>
                            <m:t>0</m:t>
                          </m:r>
                        </m:sub>
                      </m:sSub>
                      <m:r>
                        <a:rPr lang="cs-CZ" sz="1700" b="0" i="0" smtClean="0">
                          <a:latin typeface="Cambria Math" panose="02040503050406030204" pitchFamily="18" charset="0"/>
                        </a:rPr>
                        <m:t>=0</m:t>
                      </m:r>
                    </m:oMath>
                  </m:oMathPara>
                </a14:m>
                <a:endParaRPr lang="cs-CZ" sz="1700" dirty="0"/>
              </a:p>
            </p:txBody>
          </p:sp>
        </mc:Choice>
        <mc:Fallback xmlns="">
          <p:sp>
            <p:nvSpPr>
              <p:cNvPr id="27" name="Obdélník 26">
                <a:extLst>
                  <a:ext uri="{FF2B5EF4-FFF2-40B4-BE49-F238E27FC236}">
                    <a16:creationId xmlns:a16="http://schemas.microsoft.com/office/drawing/2014/main" id="{8754237B-3573-4ADE-BFC5-7DB94BCC536B}"/>
                  </a:ext>
                </a:extLst>
              </p:cNvPr>
              <p:cNvSpPr>
                <a:spLocks noRot="1" noChangeAspect="1" noMove="1" noResize="1" noEditPoints="1" noAdjustHandles="1" noChangeArrowheads="1" noChangeShapeType="1" noTextEdit="1"/>
              </p:cNvSpPr>
              <p:nvPr/>
            </p:nvSpPr>
            <p:spPr>
              <a:xfrm>
                <a:off x="5379623" y="2061107"/>
                <a:ext cx="840037" cy="353943"/>
              </a:xfrm>
              <a:prstGeom prst="rect">
                <a:avLst/>
              </a:prstGeom>
              <a:blipFill>
                <a:blip r:embed="rId11"/>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Obdélník 27">
                <a:extLst>
                  <a:ext uri="{FF2B5EF4-FFF2-40B4-BE49-F238E27FC236}">
                    <a16:creationId xmlns:a16="http://schemas.microsoft.com/office/drawing/2014/main" id="{2FF902A0-5956-4762-A050-72FF9A93DC18}"/>
                  </a:ext>
                </a:extLst>
              </p:cNvPr>
              <p:cNvSpPr/>
              <p:nvPr/>
            </p:nvSpPr>
            <p:spPr>
              <a:xfrm>
                <a:off x="5409964" y="2534128"/>
                <a:ext cx="840037"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smtClean="0">
                              <a:latin typeface="Cambria Math" panose="02040503050406030204" pitchFamily="18" charset="0"/>
                            </a:rPr>
                          </m:ctrlPr>
                        </m:sSubPr>
                        <m:e>
                          <m:r>
                            <a:rPr lang="cs-CZ" sz="1700" b="0" i="1" smtClean="0">
                              <a:latin typeface="Cambria Math" panose="02040503050406030204" pitchFamily="18" charset="0"/>
                            </a:rPr>
                            <m:t>𝑧</m:t>
                          </m:r>
                        </m:e>
                        <m:sub>
                          <m:r>
                            <a:rPr lang="cs-CZ" sz="1700" b="0" i="1" smtClean="0">
                              <a:latin typeface="Cambria Math" panose="02040503050406030204" pitchFamily="18" charset="0"/>
                            </a:rPr>
                            <m:t>0</m:t>
                          </m:r>
                        </m:sub>
                      </m:sSub>
                      <m:r>
                        <a:rPr lang="cs-CZ" sz="1700" b="0" i="0" smtClean="0">
                          <a:latin typeface="Cambria Math" panose="02040503050406030204" pitchFamily="18" charset="0"/>
                        </a:rPr>
                        <m:t>&gt;0</m:t>
                      </m:r>
                    </m:oMath>
                  </m:oMathPara>
                </a14:m>
                <a:endParaRPr lang="cs-CZ" sz="1700" dirty="0"/>
              </a:p>
            </p:txBody>
          </p:sp>
        </mc:Choice>
        <mc:Fallback xmlns="">
          <p:sp>
            <p:nvSpPr>
              <p:cNvPr id="28" name="Obdélník 27">
                <a:extLst>
                  <a:ext uri="{FF2B5EF4-FFF2-40B4-BE49-F238E27FC236}">
                    <a16:creationId xmlns:a16="http://schemas.microsoft.com/office/drawing/2014/main" id="{2FF902A0-5956-4762-A050-72FF9A93DC18}"/>
                  </a:ext>
                </a:extLst>
              </p:cNvPr>
              <p:cNvSpPr>
                <a:spLocks noRot="1" noChangeAspect="1" noMove="1" noResize="1" noEditPoints="1" noAdjustHandles="1" noChangeArrowheads="1" noChangeShapeType="1" noTextEdit="1"/>
              </p:cNvSpPr>
              <p:nvPr/>
            </p:nvSpPr>
            <p:spPr>
              <a:xfrm>
                <a:off x="5409964" y="2534128"/>
                <a:ext cx="840037" cy="353943"/>
              </a:xfrm>
              <a:prstGeom prst="rect">
                <a:avLst/>
              </a:prstGeom>
              <a:blipFill>
                <a:blip r:embed="rId12"/>
                <a:stretch>
                  <a:fillRect/>
                </a:stretch>
              </a:blipFill>
            </p:spPr>
            <p:txBody>
              <a:bodyPr/>
              <a:lstStyle/>
              <a:p>
                <a:r>
                  <a:rPr lang="cs-CZ">
                    <a:noFill/>
                  </a:rPr>
                  <a:t> </a:t>
                </a:r>
              </a:p>
            </p:txBody>
          </p:sp>
        </mc:Fallback>
      </mc:AlternateContent>
      <p:sp>
        <p:nvSpPr>
          <p:cNvPr id="29" name="Obdélník 28">
            <a:extLst>
              <a:ext uri="{FF2B5EF4-FFF2-40B4-BE49-F238E27FC236}">
                <a16:creationId xmlns:a16="http://schemas.microsoft.com/office/drawing/2014/main" id="{4A6A8865-5671-4C79-AEB5-BDE99FED8F91}"/>
              </a:ext>
            </a:extLst>
          </p:cNvPr>
          <p:cNvSpPr>
            <a:spLocks noChangeAspect="1"/>
          </p:cNvSpPr>
          <p:nvPr/>
        </p:nvSpPr>
        <p:spPr>
          <a:xfrm>
            <a:off x="6219660" y="2072607"/>
            <a:ext cx="3249289" cy="338554"/>
          </a:xfrm>
          <a:prstGeom prst="rect">
            <a:avLst/>
          </a:prstGeom>
        </p:spPr>
        <p:txBody>
          <a:bodyPr wrap="square">
            <a:spAutoFit/>
          </a:bodyPr>
          <a:lstStyle/>
          <a:p>
            <a:pPr lvl="0" algn="just">
              <a:spcAft>
                <a:spcPts val="600"/>
              </a:spcAft>
            </a:pPr>
            <a:r>
              <a:rPr lang="en-US" sz="1600">
                <a:latin typeface="Arial" panose="020B0604020202020204" pitchFamily="34" charset="0"/>
                <a:ea typeface="Times New Roman" panose="02020603050405020304" pitchFamily="18" charset="0"/>
                <a:cs typeface="Arial" panose="020B0604020202020204" pitchFamily="34" charset="0"/>
              </a:rPr>
              <a:t>no job is overdue</a:t>
            </a:r>
          </a:p>
        </p:txBody>
      </p:sp>
      <p:sp>
        <p:nvSpPr>
          <p:cNvPr id="30" name="Obdélník 29">
            <a:extLst>
              <a:ext uri="{FF2B5EF4-FFF2-40B4-BE49-F238E27FC236}">
                <a16:creationId xmlns:a16="http://schemas.microsoft.com/office/drawing/2014/main" id="{A572716D-041F-412D-84C6-56109A2B13A0}"/>
              </a:ext>
            </a:extLst>
          </p:cNvPr>
          <p:cNvSpPr>
            <a:spLocks noChangeAspect="1"/>
          </p:cNvSpPr>
          <p:nvPr/>
        </p:nvSpPr>
        <p:spPr>
          <a:xfrm>
            <a:off x="6219660" y="2539706"/>
            <a:ext cx="3666937" cy="338554"/>
          </a:xfrm>
          <a:prstGeom prst="rect">
            <a:avLst/>
          </a:prstGeom>
        </p:spPr>
        <p:txBody>
          <a:bodyPr wrap="square">
            <a:spAutoFit/>
          </a:bodyPr>
          <a:lstStyle/>
          <a:p>
            <a:pPr lvl="0" algn="just">
              <a:spcAft>
                <a:spcPts val="600"/>
              </a:spcAft>
            </a:pPr>
            <a:r>
              <a:rPr lang="en-US" sz="1600">
                <a:latin typeface="Arial" panose="020B0604020202020204" pitchFamily="34" charset="0"/>
                <a:ea typeface="Times New Roman" panose="02020603050405020304" pitchFamily="18" charset="0"/>
                <a:cs typeface="Arial" panose="020B0604020202020204" pitchFamily="34" charset="0"/>
              </a:rPr>
              <a:t>at least one job is overdue</a:t>
            </a:r>
          </a:p>
        </p:txBody>
      </p:sp>
    </p:spTree>
    <p:extLst>
      <p:ext uri="{BB962C8B-B14F-4D97-AF65-F5344CB8AC3E}">
        <p14:creationId xmlns:p14="http://schemas.microsoft.com/office/powerpoint/2010/main" val="16153915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53819"/>
                <a:ext cx="11002913"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rPr>
                  <a:t>1||</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m:rPr>
                            <m:sty m:val="p"/>
                          </m:rPr>
                          <a:rPr lang="en-US" i="1">
                            <a:latin typeface="Cambria Math" panose="02040503050406030204" pitchFamily="18" charset="0"/>
                          </a:rPr>
                          <m:t>max</m:t>
                        </m:r>
                      </m:sub>
                    </m:sSub>
                  </m:oMath>
                </a14:m>
                <a:r>
                  <a:rPr lang="en-US" dirty="0"/>
                  <a:t> – continued</a:t>
                </a:r>
              </a:p>
              <a:p>
                <a:pPr marL="1278000" lvl="1" indent="-284400">
                  <a:lnSpc>
                    <a:spcPct val="110000"/>
                  </a:lnSpc>
                </a:pPr>
                <a:r>
                  <a:rPr lang="en-US" dirty="0">
                    <a:ea typeface="Cambria Math" panose="02040503050406030204" pitchFamily="18" charset="0"/>
                  </a:rPr>
                  <a:t>Example</a:t>
                </a:r>
              </a:p>
              <a:p>
                <a:pPr marL="1656000" lvl="1" indent="-284400">
                  <a:lnSpc>
                    <a:spcPct val="110000"/>
                  </a:lnSpc>
                </a:pPr>
                <a:r>
                  <a:rPr lang="en-US" dirty="0">
                    <a:ea typeface="Cambria Math" panose="02040503050406030204" pitchFamily="18" charset="0"/>
                  </a:rPr>
                  <a:t>Consider 5 jobs for which you know their processing time (in hours), their due time (in hours) and their relative importance in terms of weight (see table). The ready times for all jobs are zero. </a:t>
                </a:r>
              </a:p>
              <a:p>
                <a:pPr marL="12780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53819"/>
                <a:ext cx="11002913" cy="4467952"/>
              </a:xfrm>
              <a:blipFill>
                <a:blip r:embed="rId2"/>
                <a:stretch>
                  <a:fillRect l="-222" t="-273" r="-720"/>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89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72911"/>
            <a:ext cx="9242159" cy="369332"/>
          </a:xfrm>
        </p:spPr>
        <p:txBody>
          <a:bodyPr/>
          <a:lstStyle/>
          <a:p>
            <a:r>
              <a:rPr lang="en-US" dirty="0"/>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pic>
        <p:nvPicPr>
          <p:cNvPr id="3" name="Obrázek 2">
            <a:extLst>
              <a:ext uri="{FF2B5EF4-FFF2-40B4-BE49-F238E27FC236}">
                <a16:creationId xmlns:a16="http://schemas.microsoft.com/office/drawing/2014/main" id="{E23C1865-22CE-42ED-9664-18D5D2AE43AD}"/>
              </a:ext>
            </a:extLst>
          </p:cNvPr>
          <p:cNvPicPr>
            <a:picLocks noChangeAspect="1"/>
          </p:cNvPicPr>
          <p:nvPr/>
        </p:nvPicPr>
        <p:blipFill>
          <a:blip r:embed="rId3"/>
          <a:stretch>
            <a:fillRect/>
          </a:stretch>
        </p:blipFill>
        <p:spPr>
          <a:xfrm>
            <a:off x="2224975" y="3372197"/>
            <a:ext cx="2380085" cy="1672887"/>
          </a:xfrm>
          <a:prstGeom prst="rect">
            <a:avLst/>
          </a:prstGeom>
        </p:spPr>
      </p:pic>
      <p:sp>
        <p:nvSpPr>
          <p:cNvPr id="31" name="TextovéPole 30">
            <a:extLst>
              <a:ext uri="{FF2B5EF4-FFF2-40B4-BE49-F238E27FC236}">
                <a16:creationId xmlns:a16="http://schemas.microsoft.com/office/drawing/2014/main" id="{159E9DEC-1F0C-428A-8A66-482EBAC0A68B}"/>
              </a:ext>
            </a:extLst>
          </p:cNvPr>
          <p:cNvSpPr txBox="1"/>
          <p:nvPr/>
        </p:nvSpPr>
        <p:spPr>
          <a:xfrm>
            <a:off x="5376089" y="3798723"/>
            <a:ext cx="3866748" cy="353943"/>
          </a:xfrm>
          <a:prstGeom prst="rect">
            <a:avLst/>
          </a:prstGeom>
          <a:noFill/>
        </p:spPr>
        <p:txBody>
          <a:bodyPr wrap="square" rtlCol="0">
            <a:spAutoFit/>
          </a:bodyPr>
          <a:lstStyle/>
          <a:p>
            <a:r>
              <a:rPr lang="en-US" sz="1700">
                <a:latin typeface="Cambria Math" panose="02040503050406030204" pitchFamily="18" charset="0"/>
                <a:ea typeface="Cambria Math" panose="02040503050406030204" pitchFamily="18" charset="0"/>
                <a:cs typeface="Times New Roman" panose="02020603050405020304" pitchFamily="18" charset="0"/>
              </a:rPr>
              <a:t>Total tardiness of jobs = 5 hours</a:t>
            </a:r>
          </a:p>
        </p:txBody>
      </p:sp>
      <p:cxnSp>
        <p:nvCxnSpPr>
          <p:cNvPr id="32" name="Přímá spojnice se šipkou 31">
            <a:extLst>
              <a:ext uri="{FF2B5EF4-FFF2-40B4-BE49-F238E27FC236}">
                <a16:creationId xmlns:a16="http://schemas.microsoft.com/office/drawing/2014/main" id="{6C0EAABC-9839-4230-A028-72D862CACBE2}"/>
              </a:ext>
            </a:extLst>
          </p:cNvPr>
          <p:cNvCxnSpPr>
            <a:cxnSpLocks/>
          </p:cNvCxnSpPr>
          <p:nvPr/>
        </p:nvCxnSpPr>
        <p:spPr>
          <a:xfrm flipH="1">
            <a:off x="4483634" y="4283871"/>
            <a:ext cx="928383" cy="761213"/>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3" name="Přímá spojnice se šipkou 32">
            <a:extLst>
              <a:ext uri="{FF2B5EF4-FFF2-40B4-BE49-F238E27FC236}">
                <a16:creationId xmlns:a16="http://schemas.microsoft.com/office/drawing/2014/main" id="{13EB39ED-BD1D-4CCA-A197-780D95FEE63A}"/>
              </a:ext>
            </a:extLst>
          </p:cNvPr>
          <p:cNvCxnSpPr>
            <a:cxnSpLocks/>
          </p:cNvCxnSpPr>
          <p:nvPr/>
        </p:nvCxnSpPr>
        <p:spPr>
          <a:xfrm>
            <a:off x="5993138" y="4283871"/>
            <a:ext cx="0" cy="761213"/>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E233CDD6-8523-4414-8CAE-882BAFB6F23E}"/>
              </a:ext>
            </a:extLst>
          </p:cNvPr>
          <p:cNvCxnSpPr>
            <a:cxnSpLocks/>
          </p:cNvCxnSpPr>
          <p:nvPr/>
        </p:nvCxnSpPr>
        <p:spPr>
          <a:xfrm flipH="1">
            <a:off x="5282469" y="4283871"/>
            <a:ext cx="351644" cy="761213"/>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Obdélník 34">
                <a:extLst>
                  <a:ext uri="{FF2B5EF4-FFF2-40B4-BE49-F238E27FC236}">
                    <a16:creationId xmlns:a16="http://schemas.microsoft.com/office/drawing/2014/main" id="{901FBFF8-797A-4E53-A9AA-1543EDDD2D85}"/>
                  </a:ext>
                </a:extLst>
              </p:cNvPr>
              <p:cNvSpPr/>
              <p:nvPr/>
            </p:nvSpPr>
            <p:spPr>
              <a:xfrm>
                <a:off x="5376089" y="3360556"/>
                <a:ext cx="1693220" cy="353943"/>
              </a:xfrm>
              <a:prstGeom prst="rect">
                <a:avLst/>
              </a:prstGeom>
            </p:spPr>
            <p:txBody>
              <a:bodyPr wrap="none">
                <a:spAutoFit/>
              </a:bodyPr>
              <a:lstStyle/>
              <a:p>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𝐹</m:t>
                        </m:r>
                      </m:e>
                      <m:sub>
                        <m:r>
                          <m:rPr>
                            <m:sty m:val="p"/>
                          </m:rPr>
                          <a:rPr lang="en-US" sz="1700" i="1">
                            <a:latin typeface="Cambria Math" panose="02040503050406030204" pitchFamily="18" charset="0"/>
                            <a:ea typeface="Cambria Math" panose="02040503050406030204" pitchFamily="18" charset="0"/>
                          </a:rPr>
                          <m:t>max</m:t>
                        </m:r>
                      </m:sub>
                    </m:sSub>
                  </m:oMath>
                </a14:m>
                <a:r>
                  <a:rPr lang="en-US" sz="1700" dirty="0">
                    <a:latin typeface="Cambria Math" panose="02040503050406030204" pitchFamily="18" charset="0"/>
                    <a:ea typeface="Cambria Math" panose="02040503050406030204" pitchFamily="18" charset="0"/>
                    <a:cs typeface="Times New Roman" panose="02020603050405020304" pitchFamily="18" charset="0"/>
                  </a:rPr>
                  <a:t> = 12 hours</a:t>
                </a:r>
              </a:p>
            </p:txBody>
          </p:sp>
        </mc:Choice>
        <mc:Fallback xmlns="">
          <p:sp>
            <p:nvSpPr>
              <p:cNvPr id="35" name="Obdélník 34">
                <a:extLst>
                  <a:ext uri="{FF2B5EF4-FFF2-40B4-BE49-F238E27FC236}">
                    <a16:creationId xmlns:a16="http://schemas.microsoft.com/office/drawing/2014/main" id="{901FBFF8-797A-4E53-A9AA-1543EDDD2D85}"/>
                  </a:ext>
                </a:extLst>
              </p:cNvPr>
              <p:cNvSpPr>
                <a:spLocks noRot="1" noChangeAspect="1" noMove="1" noResize="1" noEditPoints="1" noAdjustHandles="1" noChangeArrowheads="1" noChangeShapeType="1" noTextEdit="1"/>
              </p:cNvSpPr>
              <p:nvPr/>
            </p:nvSpPr>
            <p:spPr>
              <a:xfrm>
                <a:off x="5376089" y="3360556"/>
                <a:ext cx="1693220" cy="353943"/>
              </a:xfrm>
              <a:prstGeom prst="rect">
                <a:avLst/>
              </a:prstGeom>
              <a:blipFill>
                <a:blip r:embed="rId4"/>
                <a:stretch>
                  <a:fillRect t="-5172" r="-719" b="-22414"/>
                </a:stretch>
              </a:blipFill>
            </p:spPr>
            <p:txBody>
              <a:bodyPr/>
              <a:lstStyle/>
              <a:p>
                <a:r>
                  <a:rPr lang="cs-CZ">
                    <a:noFill/>
                  </a:rPr>
                  <a:t> </a:t>
                </a:r>
              </a:p>
            </p:txBody>
          </p:sp>
        </mc:Fallback>
      </mc:AlternateContent>
      <p:grpSp>
        <p:nvGrpSpPr>
          <p:cNvPr id="2" name="Skupina 1">
            <a:extLst>
              <a:ext uri="{FF2B5EF4-FFF2-40B4-BE49-F238E27FC236}">
                <a16:creationId xmlns:a16="http://schemas.microsoft.com/office/drawing/2014/main" id="{EB8FB52F-A874-4631-9932-CA20225F92DA}"/>
              </a:ext>
            </a:extLst>
          </p:cNvPr>
          <p:cNvGrpSpPr/>
          <p:nvPr/>
        </p:nvGrpSpPr>
        <p:grpSpPr>
          <a:xfrm>
            <a:off x="2018121" y="5160018"/>
            <a:ext cx="6873953" cy="838431"/>
            <a:chOff x="2018121" y="5160018"/>
            <a:chExt cx="6873953" cy="838431"/>
          </a:xfrm>
        </p:grpSpPr>
        <p:pic>
          <p:nvPicPr>
            <p:cNvPr id="5" name="Obrázek 4">
              <a:extLst>
                <a:ext uri="{FF2B5EF4-FFF2-40B4-BE49-F238E27FC236}">
                  <a16:creationId xmlns:a16="http://schemas.microsoft.com/office/drawing/2014/main" id="{605D2D02-7F1C-49B7-80F5-54BD6AC67FE9}"/>
                </a:ext>
              </a:extLst>
            </p:cNvPr>
            <p:cNvPicPr>
              <a:picLocks noChangeAspect="1"/>
            </p:cNvPicPr>
            <p:nvPr/>
          </p:nvPicPr>
          <p:blipFill>
            <a:blip r:embed="rId5"/>
            <a:stretch>
              <a:fillRect/>
            </a:stretch>
          </p:blipFill>
          <p:spPr>
            <a:xfrm>
              <a:off x="2018121" y="5160018"/>
              <a:ext cx="6715936" cy="790110"/>
            </a:xfrm>
            <a:prstGeom prst="rect">
              <a:avLst/>
            </a:prstGeom>
          </p:spPr>
        </p:pic>
        <p:sp>
          <p:nvSpPr>
            <p:cNvPr id="14" name="TextovéPole 13">
              <a:extLst>
                <a:ext uri="{FF2B5EF4-FFF2-40B4-BE49-F238E27FC236}">
                  <a16:creationId xmlns:a16="http://schemas.microsoft.com/office/drawing/2014/main" id="{BC77CCBF-F49D-4407-83A8-4333DD2E76F5}"/>
                </a:ext>
              </a:extLst>
            </p:cNvPr>
            <p:cNvSpPr txBox="1"/>
            <p:nvPr/>
          </p:nvSpPr>
          <p:spPr>
            <a:xfrm>
              <a:off x="8276253" y="5706061"/>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sp>
        <p:nvSpPr>
          <p:cNvPr id="6" name="TextovéPole 5">
            <a:extLst>
              <a:ext uri="{FF2B5EF4-FFF2-40B4-BE49-F238E27FC236}">
                <a16:creationId xmlns:a16="http://schemas.microsoft.com/office/drawing/2014/main" id="{05FDE84C-ABBE-43A7-8817-3B8482C58BC8}"/>
              </a:ext>
            </a:extLst>
          </p:cNvPr>
          <p:cNvSpPr txBox="1"/>
          <p:nvPr/>
        </p:nvSpPr>
        <p:spPr>
          <a:xfrm>
            <a:off x="2332495" y="3414416"/>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spTree>
    <p:extLst>
      <p:ext uri="{BB962C8B-B14F-4D97-AF65-F5344CB8AC3E}">
        <p14:creationId xmlns:p14="http://schemas.microsoft.com/office/powerpoint/2010/main" val="81422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Basic terminology of</a:t>
            </a:r>
            <a:r>
              <a:rPr lang="cs-CZ" dirty="0"/>
              <a:t> </a:t>
            </a:r>
            <a:r>
              <a:rPr lang="en-US" dirty="0"/>
              <a:t>production systems</a:t>
            </a:r>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Management concepts and types of production systems</a:t>
            </a:r>
          </a:p>
        </p:txBody>
      </p:sp>
      <p:sp>
        <p:nvSpPr>
          <p:cNvPr id="2" name="Zástupný symbol pro zápatí 1">
            <a:extLst>
              <a:ext uri="{FF2B5EF4-FFF2-40B4-BE49-F238E27FC236}">
                <a16:creationId xmlns:a16="http://schemas.microsoft.com/office/drawing/2014/main" id="{C65BDA91-A302-47DB-B7EB-C2C73EC77A4C}"/>
              </a:ext>
            </a:extLst>
          </p:cNvPr>
          <p:cNvSpPr>
            <a:spLocks noGrp="1"/>
          </p:cNvSpPr>
          <p:nvPr>
            <p:ph type="ftr" sz="quarter" idx="11"/>
          </p:nvPr>
        </p:nvSpPr>
        <p:spPr/>
        <p:txBody>
          <a:bodyPr/>
          <a:lstStyle/>
          <a:p>
            <a:pPr algn="l"/>
            <a:r>
              <a:rPr lang="en-US"/>
              <a:t>Modeling of Production and Logistics Systems, ŠAU, Jan Fábry, 20.2.2021</a:t>
            </a:r>
            <a:endParaRPr lang="cs-CZ" dirty="0"/>
          </a:p>
        </p:txBody>
      </p:sp>
      <p:sp>
        <p:nvSpPr>
          <p:cNvPr id="11" name="Zástupný text 4">
            <a:extLst>
              <a:ext uri="{FF2B5EF4-FFF2-40B4-BE49-F238E27FC236}">
                <a16:creationId xmlns:a16="http://schemas.microsoft.com/office/drawing/2014/main" id="{8641C2F5-61EE-481F-9318-1A1A798F426C}"/>
              </a:ext>
            </a:extLst>
          </p:cNvPr>
          <p:cNvSpPr>
            <a:spLocks noGrp="1"/>
          </p:cNvSpPr>
          <p:nvPr>
            <p:ph type="body" sz="half" idx="22"/>
          </p:nvPr>
        </p:nvSpPr>
        <p:spPr>
          <a:xfrm>
            <a:off x="444500" y="1610057"/>
            <a:ext cx="11131202" cy="3594990"/>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rPr>
              <a:t>Types of production systems</a:t>
            </a:r>
          </a:p>
          <a:p>
            <a:pPr marL="896400" lvl="1" indent="-284400"/>
            <a:r>
              <a:rPr lang="en-US" b="1" dirty="0"/>
              <a:t>Type of production</a:t>
            </a:r>
          </a:p>
          <a:p>
            <a:pPr marL="1278000" lvl="4" indent="-285750">
              <a:tabLst>
                <a:tab pos="1255713" algn="l"/>
                <a:tab pos="1527175" algn="l"/>
              </a:tabLst>
            </a:pPr>
            <a:r>
              <a:rPr lang="en-US" dirty="0"/>
              <a:t>job production - low repeatability, high variability,</a:t>
            </a:r>
          </a:p>
          <a:p>
            <a:pPr marL="1278000" lvl="4" indent="-285750">
              <a:tabLst>
                <a:tab pos="1255713" algn="l"/>
                <a:tab pos="1527175" algn="l"/>
              </a:tabLst>
            </a:pPr>
            <a:r>
              <a:rPr lang="en-US" dirty="0"/>
              <a:t>batch production - the same products are produced consecutively in a certain quantity (in a series),</a:t>
            </a:r>
          </a:p>
          <a:p>
            <a:pPr marL="1278000" lvl="4" indent="-285750">
              <a:tabLst>
                <a:tab pos="1255713" algn="l"/>
                <a:tab pos="1527175" algn="l"/>
              </a:tabLst>
            </a:pPr>
            <a:r>
              <a:rPr lang="en-US" dirty="0"/>
              <a:t>mass production - high level of repeatability, low level of variability.</a:t>
            </a:r>
          </a:p>
        </p:txBody>
      </p:sp>
    </p:spTree>
    <p:extLst>
      <p:ext uri="{BB962C8B-B14F-4D97-AF65-F5344CB8AC3E}">
        <p14:creationId xmlns:p14="http://schemas.microsoft.com/office/powerpoint/2010/main" val="41116662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002913"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Single machine scheduling models</a:t>
                </a:r>
              </a:p>
              <a:p>
                <a:pPr marL="896400" lvl="1" indent="-284400">
                  <a:lnSpc>
                    <a:spcPct val="110000"/>
                  </a:lnSpc>
                </a:pPr>
                <a:r>
                  <a:rPr lang="en-US">
                    <a:ea typeface="Cambria Math" panose="02040503050406030204" pitchFamily="18" charset="0"/>
                  </a:rPr>
                  <a:t>Model </a:t>
                </a:r>
                <a:r>
                  <a:rPr lang="en-US" sz="1700">
                    <a:latin typeface="Cambria Math" panose="02040503050406030204" pitchFamily="18" charset="0"/>
                    <a:ea typeface="Cambria Math" panose="02040503050406030204" pitchFamily="18" charset="0"/>
                  </a:rPr>
                  <a:t>1||</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𝐹</m:t>
                        </m:r>
                      </m:e>
                      <m:sub>
                        <m:r>
                          <m:rPr>
                            <m:sty m:val="p"/>
                          </m:rPr>
                          <a:rPr lang="en-US" i="1" smtClean="0">
                            <a:latin typeface="Cambria Math" panose="02040503050406030204" pitchFamily="18" charset="0"/>
                          </a:rPr>
                          <m:t>max</m:t>
                        </m:r>
                      </m:sub>
                    </m:sSub>
                  </m:oMath>
                </a14:m>
                <a:r>
                  <a:rPr lang="en-US"/>
                  <a:t> – continued</a:t>
                </a:r>
              </a:p>
              <a:p>
                <a:pPr marL="1278000" lvl="1" indent="-284400">
                  <a:lnSpc>
                    <a:spcPct val="110000"/>
                  </a:lnSpc>
                </a:pPr>
                <a:r>
                  <a:rPr lang="en-US">
                    <a:ea typeface="Cambria Math" panose="02040503050406030204" pitchFamily="18" charset="0"/>
                  </a:rPr>
                  <a:t>Example – continued</a:t>
                </a:r>
              </a:p>
              <a:p>
                <a:pPr marL="1656000" lvl="1" indent="-284400">
                  <a:lnSpc>
                    <a:spcPct val="110000"/>
                  </a:lnSpc>
                  <a:spcBef>
                    <a:spcPts val="300"/>
                  </a:spcBef>
                </a:pPr>
                <a:endParaRPr lang="en-US">
                  <a:ea typeface="Cambria Math" panose="02040503050406030204" pitchFamily="18" charset="0"/>
                </a:endParaRPr>
              </a:p>
              <a:p>
                <a:pPr marL="1278000" lvl="1" indent="-284400">
                  <a:lnSpc>
                    <a:spcPct val="110000"/>
                  </a:lnSpc>
                  <a:spcBef>
                    <a:spcPts val="300"/>
                  </a:spcBef>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1002913" cy="4467952"/>
              </a:xfrm>
              <a:blipFill>
                <a:blip r:embed="rId2"/>
                <a:stretch>
                  <a:fillRect l="-222"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90</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p:sp>
        <p:nvSpPr>
          <p:cNvPr id="31" name="TextovéPole 30">
            <a:extLst>
              <a:ext uri="{FF2B5EF4-FFF2-40B4-BE49-F238E27FC236}">
                <a16:creationId xmlns:a16="http://schemas.microsoft.com/office/drawing/2014/main" id="{159E9DEC-1F0C-428A-8A66-482EBAC0A68B}"/>
              </a:ext>
            </a:extLst>
          </p:cNvPr>
          <p:cNvSpPr txBox="1"/>
          <p:nvPr/>
        </p:nvSpPr>
        <p:spPr>
          <a:xfrm>
            <a:off x="5421745" y="3553340"/>
            <a:ext cx="3866748" cy="353943"/>
          </a:xfrm>
          <a:prstGeom prst="rect">
            <a:avLst/>
          </a:prstGeom>
          <a:noFill/>
        </p:spPr>
        <p:txBody>
          <a:bodyPr wrap="square" rtlCol="0">
            <a:spAutoFit/>
          </a:bodyPr>
          <a:lstStyle/>
          <a:p>
            <a:r>
              <a:rPr lang="en-US" sz="1700">
                <a:latin typeface="Cambria Math" panose="02040503050406030204" pitchFamily="18" charset="0"/>
                <a:ea typeface="Cambria Math" panose="02040503050406030204" pitchFamily="18" charset="0"/>
                <a:cs typeface="Times New Roman" panose="02020603050405020304" pitchFamily="18" charset="0"/>
              </a:rPr>
              <a:t>Total tardiness of jobs = 1 hour</a:t>
            </a:r>
          </a:p>
        </p:txBody>
      </p:sp>
      <p:cxnSp>
        <p:nvCxnSpPr>
          <p:cNvPr id="33" name="Přímá spojnice se šipkou 32">
            <a:extLst>
              <a:ext uri="{FF2B5EF4-FFF2-40B4-BE49-F238E27FC236}">
                <a16:creationId xmlns:a16="http://schemas.microsoft.com/office/drawing/2014/main" id="{13EB39ED-BD1D-4CCA-A197-780D95FEE63A}"/>
              </a:ext>
            </a:extLst>
          </p:cNvPr>
          <p:cNvCxnSpPr>
            <a:cxnSpLocks/>
          </p:cNvCxnSpPr>
          <p:nvPr/>
        </p:nvCxnSpPr>
        <p:spPr>
          <a:xfrm>
            <a:off x="5965920" y="3907283"/>
            <a:ext cx="0" cy="761213"/>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Obdélník 34">
                <a:extLst>
                  <a:ext uri="{FF2B5EF4-FFF2-40B4-BE49-F238E27FC236}">
                    <a16:creationId xmlns:a16="http://schemas.microsoft.com/office/drawing/2014/main" id="{901FBFF8-797A-4E53-A9AA-1543EDDD2D85}"/>
                  </a:ext>
                </a:extLst>
              </p:cNvPr>
              <p:cNvSpPr/>
              <p:nvPr/>
            </p:nvSpPr>
            <p:spPr>
              <a:xfrm>
                <a:off x="5421745" y="3115173"/>
                <a:ext cx="1693220" cy="353943"/>
              </a:xfrm>
              <a:prstGeom prst="rect">
                <a:avLst/>
              </a:prstGeom>
            </p:spPr>
            <p:txBody>
              <a:bodyPr wrap="none">
                <a:spAutoFit/>
              </a:bodyPr>
              <a:lstStyle/>
              <a:p>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𝐹</m:t>
                        </m:r>
                      </m:e>
                      <m:sub>
                        <m:r>
                          <m:rPr>
                            <m:sty m:val="p"/>
                          </m:rPr>
                          <a:rPr lang="en-US" sz="1700" i="1" smtClean="0">
                            <a:latin typeface="Cambria Math" panose="02040503050406030204" pitchFamily="18" charset="0"/>
                            <a:ea typeface="Cambria Math" panose="02040503050406030204" pitchFamily="18" charset="0"/>
                          </a:rPr>
                          <m:t>max</m:t>
                        </m:r>
                      </m:sub>
                    </m:sSub>
                  </m:oMath>
                </a14:m>
                <a:r>
                  <a:rPr lang="en-US" sz="1700">
                    <a:latin typeface="Cambria Math" panose="02040503050406030204" pitchFamily="18" charset="0"/>
                    <a:ea typeface="Cambria Math" panose="02040503050406030204" pitchFamily="18" charset="0"/>
                    <a:cs typeface="Times New Roman" panose="02020603050405020304" pitchFamily="18" charset="0"/>
                  </a:rPr>
                  <a:t> = 12 hours</a:t>
                </a:r>
              </a:p>
            </p:txBody>
          </p:sp>
        </mc:Choice>
        <mc:Fallback xmlns="">
          <p:sp>
            <p:nvSpPr>
              <p:cNvPr id="35" name="Obdélník 34">
                <a:extLst>
                  <a:ext uri="{FF2B5EF4-FFF2-40B4-BE49-F238E27FC236}">
                    <a16:creationId xmlns:a16="http://schemas.microsoft.com/office/drawing/2014/main" id="{901FBFF8-797A-4E53-A9AA-1543EDDD2D85}"/>
                  </a:ext>
                </a:extLst>
              </p:cNvPr>
              <p:cNvSpPr>
                <a:spLocks noRot="1" noChangeAspect="1" noMove="1" noResize="1" noEditPoints="1" noAdjustHandles="1" noChangeArrowheads="1" noChangeShapeType="1" noTextEdit="1"/>
              </p:cNvSpPr>
              <p:nvPr/>
            </p:nvSpPr>
            <p:spPr>
              <a:xfrm>
                <a:off x="5421745" y="3115173"/>
                <a:ext cx="1693220" cy="353943"/>
              </a:xfrm>
              <a:prstGeom prst="rect">
                <a:avLst/>
              </a:prstGeom>
              <a:blipFill>
                <a:blip r:embed="rId3"/>
                <a:stretch>
                  <a:fillRect t="-5172" r="-1079" b="-22414"/>
                </a:stretch>
              </a:blipFill>
            </p:spPr>
            <p:txBody>
              <a:bodyPr/>
              <a:lstStyle/>
              <a:p>
                <a:r>
                  <a:rPr lang="cs-CZ">
                    <a:noFill/>
                  </a:rPr>
                  <a:t> </a:t>
                </a:r>
              </a:p>
            </p:txBody>
          </p:sp>
        </mc:Fallback>
      </mc:AlternateContent>
      <p:sp>
        <p:nvSpPr>
          <p:cNvPr id="14" name="TextovéPole 13">
            <a:extLst>
              <a:ext uri="{FF2B5EF4-FFF2-40B4-BE49-F238E27FC236}">
                <a16:creationId xmlns:a16="http://schemas.microsoft.com/office/drawing/2014/main" id="{997FD78D-D378-430F-99AD-2C8A45EB2A86}"/>
              </a:ext>
            </a:extLst>
          </p:cNvPr>
          <p:cNvSpPr txBox="1"/>
          <p:nvPr/>
        </p:nvSpPr>
        <p:spPr>
          <a:xfrm>
            <a:off x="5155266" y="2594200"/>
            <a:ext cx="3866748"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Alternative optimal schedule</a:t>
            </a:r>
          </a:p>
        </p:txBody>
      </p:sp>
      <p:grpSp>
        <p:nvGrpSpPr>
          <p:cNvPr id="5" name="Skupina 4">
            <a:extLst>
              <a:ext uri="{FF2B5EF4-FFF2-40B4-BE49-F238E27FC236}">
                <a16:creationId xmlns:a16="http://schemas.microsoft.com/office/drawing/2014/main" id="{59E2AED3-CF76-46AA-9786-52814A3FDB83}"/>
              </a:ext>
            </a:extLst>
          </p:cNvPr>
          <p:cNvGrpSpPr/>
          <p:nvPr/>
        </p:nvGrpSpPr>
        <p:grpSpPr>
          <a:xfrm>
            <a:off x="1934229" y="4813856"/>
            <a:ext cx="6873953" cy="814378"/>
            <a:chOff x="1934229" y="4813856"/>
            <a:chExt cx="6873953" cy="814378"/>
          </a:xfrm>
        </p:grpSpPr>
        <p:pic>
          <p:nvPicPr>
            <p:cNvPr id="2" name="Obrázek 1">
              <a:extLst>
                <a:ext uri="{FF2B5EF4-FFF2-40B4-BE49-F238E27FC236}">
                  <a16:creationId xmlns:a16="http://schemas.microsoft.com/office/drawing/2014/main" id="{4AFAF2D9-002C-43E1-8C42-F5BF4A382105}"/>
                </a:ext>
              </a:extLst>
            </p:cNvPr>
            <p:cNvPicPr>
              <a:picLocks noChangeAspect="1"/>
            </p:cNvPicPr>
            <p:nvPr/>
          </p:nvPicPr>
          <p:blipFill>
            <a:blip r:embed="rId4"/>
            <a:stretch>
              <a:fillRect/>
            </a:stretch>
          </p:blipFill>
          <p:spPr>
            <a:xfrm>
              <a:off x="1934229" y="4813856"/>
              <a:ext cx="6715936" cy="785233"/>
            </a:xfrm>
            <a:prstGeom prst="rect">
              <a:avLst/>
            </a:prstGeom>
          </p:spPr>
        </p:pic>
        <p:sp>
          <p:nvSpPr>
            <p:cNvPr id="15" name="TextovéPole 14">
              <a:extLst>
                <a:ext uri="{FF2B5EF4-FFF2-40B4-BE49-F238E27FC236}">
                  <a16:creationId xmlns:a16="http://schemas.microsoft.com/office/drawing/2014/main" id="{48B2EA4B-4127-4D0F-AF52-7F78E40DFBA2}"/>
                </a:ext>
              </a:extLst>
            </p:cNvPr>
            <p:cNvSpPr txBox="1"/>
            <p:nvPr/>
          </p:nvSpPr>
          <p:spPr>
            <a:xfrm>
              <a:off x="8192361" y="5335846"/>
              <a:ext cx="615821" cy="292388"/>
            </a:xfrm>
            <a:prstGeom prst="rect">
              <a:avLst/>
            </a:prstGeom>
            <a:solidFill>
              <a:schemeClr val="bg1"/>
            </a:solidFill>
          </p:spPr>
          <p:txBody>
            <a:bodyPr wrap="square" lIns="0" tIns="0" rtlCol="0">
              <a:spAutoFit/>
            </a:bodyPr>
            <a:lstStyle/>
            <a:p>
              <a:r>
                <a:rPr lang="en-US" sz="1600">
                  <a:latin typeface="Times New Roman" panose="02020603050405020304" pitchFamily="18" charset="0"/>
                  <a:cs typeface="Times New Roman" panose="02020603050405020304" pitchFamily="18" charset="0"/>
                </a:rPr>
                <a:t>time</a:t>
              </a:r>
            </a:p>
          </p:txBody>
        </p:sp>
      </p:grpSp>
      <p:grpSp>
        <p:nvGrpSpPr>
          <p:cNvPr id="6" name="Skupina 5">
            <a:extLst>
              <a:ext uri="{FF2B5EF4-FFF2-40B4-BE49-F238E27FC236}">
                <a16:creationId xmlns:a16="http://schemas.microsoft.com/office/drawing/2014/main" id="{ED028A18-D02D-429B-84AA-483118ADEEC7}"/>
              </a:ext>
            </a:extLst>
          </p:cNvPr>
          <p:cNvGrpSpPr/>
          <p:nvPr/>
        </p:nvGrpSpPr>
        <p:grpSpPr>
          <a:xfrm>
            <a:off x="2123705" y="2780710"/>
            <a:ext cx="2380085" cy="1672887"/>
            <a:chOff x="2123705" y="2780710"/>
            <a:chExt cx="2380085" cy="1672887"/>
          </a:xfrm>
        </p:grpSpPr>
        <p:pic>
          <p:nvPicPr>
            <p:cNvPr id="3" name="Obrázek 2">
              <a:extLst>
                <a:ext uri="{FF2B5EF4-FFF2-40B4-BE49-F238E27FC236}">
                  <a16:creationId xmlns:a16="http://schemas.microsoft.com/office/drawing/2014/main" id="{E23C1865-22CE-42ED-9664-18D5D2AE43AD}"/>
                </a:ext>
              </a:extLst>
            </p:cNvPr>
            <p:cNvPicPr>
              <a:picLocks noChangeAspect="1"/>
            </p:cNvPicPr>
            <p:nvPr/>
          </p:nvPicPr>
          <p:blipFill>
            <a:blip r:embed="rId5"/>
            <a:stretch>
              <a:fillRect/>
            </a:stretch>
          </p:blipFill>
          <p:spPr>
            <a:xfrm>
              <a:off x="2123705" y="2780710"/>
              <a:ext cx="2380085" cy="1672887"/>
            </a:xfrm>
            <a:prstGeom prst="rect">
              <a:avLst/>
            </a:prstGeom>
          </p:spPr>
        </p:pic>
        <p:sp>
          <p:nvSpPr>
            <p:cNvPr id="16" name="TextovéPole 15">
              <a:extLst>
                <a:ext uri="{FF2B5EF4-FFF2-40B4-BE49-F238E27FC236}">
                  <a16:creationId xmlns:a16="http://schemas.microsoft.com/office/drawing/2014/main" id="{21DFEBB4-F8C5-4E16-80EC-ED1C9CBFBE0A}"/>
                </a:ext>
              </a:extLst>
            </p:cNvPr>
            <p:cNvSpPr txBox="1"/>
            <p:nvPr/>
          </p:nvSpPr>
          <p:spPr>
            <a:xfrm>
              <a:off x="2247256" y="2840981"/>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40221885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6"/>
                <a:ext cx="11002912"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Single machine scheduling models</a:t>
                </a:r>
              </a:p>
              <a:p>
                <a:pPr marL="896400" lvl="1" indent="-284400">
                  <a:lnSpc>
                    <a:spcPct val="110000"/>
                  </a:lnSpc>
                </a:pPr>
                <a:r>
                  <a:rPr lang="en-US">
                    <a:ea typeface="Cambria Math" panose="02040503050406030204" pitchFamily="18" charset="0"/>
                  </a:rPr>
                  <a:t>Model </a:t>
                </a:r>
                <a:r>
                  <a:rPr lang="en-US" sz="1700">
                    <a:latin typeface="Cambria Math" panose="02040503050406030204" pitchFamily="18" charset="0"/>
                    <a:ea typeface="Cambria Math" panose="02040503050406030204" pitchFamily="18" charset="0"/>
                  </a:rPr>
                  <a:t>1||</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𝐹</m:t>
                        </m:r>
                      </m:e>
                      <m:sub>
                        <m:r>
                          <m:rPr>
                            <m:sty m:val="p"/>
                          </m:rPr>
                          <a:rPr lang="en-US" i="1" smtClean="0">
                            <a:latin typeface="Cambria Math" panose="02040503050406030204" pitchFamily="18" charset="0"/>
                          </a:rPr>
                          <m:t>max</m:t>
                        </m:r>
                      </m:sub>
                    </m:sSub>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oMath>
                </a14:m>
                <a:endParaRPr lang="en-US"/>
              </a:p>
              <a:p>
                <a:pPr marL="1278000" lvl="1" indent="-284400">
                  <a:lnSpc>
                    <a:spcPct val="110000"/>
                  </a:lnSpc>
                </a:pPr>
                <a:r>
                  <a:rPr lang="en-US">
                    <a:ea typeface="Cambria Math" panose="02040503050406030204" pitchFamily="18" charset="0"/>
                  </a:rPr>
                  <a:t>In the optimal schedule, the jobs are ordered in non-increasing sequence of their weights:</a:t>
                </a:r>
              </a:p>
              <a:p>
                <a:pPr marL="1278000" lvl="1" indent="-284400">
                  <a:lnSpc>
                    <a:spcPct val="110000"/>
                  </a:lnSpc>
                </a:pPr>
                <a:endParaRPr lang="en-US">
                  <a:ea typeface="Cambria Math" panose="02040503050406030204" pitchFamily="18" charset="0"/>
                </a:endParaRPr>
              </a:p>
              <a:p>
                <a:pPr marL="1278000" lvl="1" indent="-284400">
                  <a:lnSpc>
                    <a:spcPct val="110000"/>
                  </a:lnSpc>
                </a:pPr>
                <a:r>
                  <a:rPr lang="en-US">
                    <a:ea typeface="Cambria Math" panose="02040503050406030204" pitchFamily="18" charset="0"/>
                  </a:rPr>
                  <a:t>Example – continued</a:t>
                </a:r>
              </a:p>
              <a:p>
                <a:pPr marL="1656000" lvl="1" indent="-284400">
                  <a:lnSpc>
                    <a:spcPct val="110000"/>
                  </a:lnSpc>
                  <a:spcBef>
                    <a:spcPts val="300"/>
                  </a:spcBef>
                </a:pPr>
                <a:endParaRPr lang="en-US">
                  <a:ea typeface="Cambria Math" panose="02040503050406030204" pitchFamily="18" charset="0"/>
                </a:endParaRPr>
              </a:p>
              <a:p>
                <a:pPr marL="1278000" lvl="1" indent="-284400">
                  <a:lnSpc>
                    <a:spcPct val="110000"/>
                  </a:lnSpc>
                  <a:spcBef>
                    <a:spcPts val="300"/>
                  </a:spcBef>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6"/>
                <a:ext cx="11002912" cy="4467952"/>
              </a:xfrm>
              <a:blipFill>
                <a:blip r:embed="rId2"/>
                <a:stretch>
                  <a:fillRect l="-222"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91</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35" name="Obdélník 34">
                <a:extLst>
                  <a:ext uri="{FF2B5EF4-FFF2-40B4-BE49-F238E27FC236}">
                    <a16:creationId xmlns:a16="http://schemas.microsoft.com/office/drawing/2014/main" id="{901FBFF8-797A-4E53-A9AA-1543EDDD2D85}"/>
                  </a:ext>
                </a:extLst>
              </p:cNvPr>
              <p:cNvSpPr/>
              <p:nvPr/>
            </p:nvSpPr>
            <p:spPr>
              <a:xfrm>
                <a:off x="5299661" y="3778338"/>
                <a:ext cx="1991379" cy="353943"/>
              </a:xfrm>
              <a:prstGeom prst="rect">
                <a:avLst/>
              </a:prstGeom>
            </p:spPr>
            <p:txBody>
              <a:bodyPr wrap="none">
                <a:spAutoFit/>
              </a:bodyPr>
              <a:lstStyle/>
              <a:p>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𝐹</m:t>
                        </m:r>
                      </m:e>
                      <m:sub>
                        <m:r>
                          <m:rPr>
                            <m:sty m:val="p"/>
                          </m:rPr>
                          <a:rPr lang="en-US" sz="1700" i="1">
                            <a:latin typeface="Cambria Math" panose="02040503050406030204" pitchFamily="18" charset="0"/>
                            <a:ea typeface="Cambria Math" panose="02040503050406030204" pitchFamily="18" charset="0"/>
                          </a:rPr>
                          <m:t>max</m:t>
                        </m:r>
                      </m:sub>
                    </m:sSub>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𝑤</m:t>
                    </m:r>
                    <m:r>
                      <a:rPr lang="en-US" sz="1700" b="0" i="1" smtClean="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cs typeface="Times New Roman" panose="02020603050405020304" pitchFamily="18" charset="0"/>
                  </a:rPr>
                  <a:t> = 1,2 hour</a:t>
                </a:r>
              </a:p>
            </p:txBody>
          </p:sp>
        </mc:Choice>
        <mc:Fallback xmlns="">
          <p:sp>
            <p:nvSpPr>
              <p:cNvPr id="35" name="Obdélník 34">
                <a:extLst>
                  <a:ext uri="{FF2B5EF4-FFF2-40B4-BE49-F238E27FC236}">
                    <a16:creationId xmlns:a16="http://schemas.microsoft.com/office/drawing/2014/main" id="{901FBFF8-797A-4E53-A9AA-1543EDDD2D85}"/>
                  </a:ext>
                </a:extLst>
              </p:cNvPr>
              <p:cNvSpPr>
                <a:spLocks noRot="1" noChangeAspect="1" noMove="1" noResize="1" noEditPoints="1" noAdjustHandles="1" noChangeArrowheads="1" noChangeShapeType="1" noTextEdit="1"/>
              </p:cNvSpPr>
              <p:nvPr/>
            </p:nvSpPr>
            <p:spPr>
              <a:xfrm>
                <a:off x="5299661" y="3778338"/>
                <a:ext cx="1991379" cy="353943"/>
              </a:xfrm>
              <a:prstGeom prst="rect">
                <a:avLst/>
              </a:prstGeom>
              <a:blipFill>
                <a:blip r:embed="rId3"/>
                <a:stretch>
                  <a:fillRect t="-6897" r="-612"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6B8B37DD-D67F-4364-BFFE-4713A4BE72E5}"/>
                  </a:ext>
                </a:extLst>
              </p:cNvPr>
              <p:cNvSpPr/>
              <p:nvPr/>
            </p:nvSpPr>
            <p:spPr>
              <a:xfrm>
                <a:off x="5299661" y="2703548"/>
                <a:ext cx="2449260" cy="372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1</m:t>
                              </m:r>
                            </m:e>
                          </m:d>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2</m:t>
                              </m:r>
                            </m:e>
                          </m:d>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𝑛</m:t>
                              </m:r>
                            </m:e>
                          </m:d>
                        </m:sub>
                      </m:sSub>
                      <m:r>
                        <a:rPr lang="cs-CZ" sz="1700" i="0">
                          <a:latin typeface="Cambria Math" panose="02040503050406030204" pitchFamily="18" charset="0"/>
                        </a:rPr>
                        <m:t>.</m:t>
                      </m:r>
                    </m:oMath>
                  </m:oMathPara>
                </a14:m>
                <a:endParaRPr lang="cs-CZ" sz="1700" dirty="0"/>
              </a:p>
            </p:txBody>
          </p:sp>
        </mc:Choice>
        <mc:Fallback xmlns="">
          <p:sp>
            <p:nvSpPr>
              <p:cNvPr id="15" name="Obdélník 14">
                <a:extLst>
                  <a:ext uri="{FF2B5EF4-FFF2-40B4-BE49-F238E27FC236}">
                    <a16:creationId xmlns:a16="http://schemas.microsoft.com/office/drawing/2014/main" id="{6B8B37DD-D67F-4364-BFFE-4713A4BE72E5}"/>
                  </a:ext>
                </a:extLst>
              </p:cNvPr>
              <p:cNvSpPr>
                <a:spLocks noRot="1" noChangeAspect="1" noMove="1" noResize="1" noEditPoints="1" noAdjustHandles="1" noChangeArrowheads="1" noChangeShapeType="1" noTextEdit="1"/>
              </p:cNvSpPr>
              <p:nvPr/>
            </p:nvSpPr>
            <p:spPr>
              <a:xfrm>
                <a:off x="5299661" y="2703548"/>
                <a:ext cx="2449260" cy="372731"/>
              </a:xfrm>
              <a:prstGeom prst="rect">
                <a:avLst/>
              </a:prstGeom>
              <a:blipFill>
                <a:blip r:embed="rId5"/>
                <a:stretch>
                  <a:fillRect/>
                </a:stretch>
              </a:blipFill>
            </p:spPr>
            <p:txBody>
              <a:bodyPr/>
              <a:lstStyle/>
              <a:p>
                <a:r>
                  <a:rPr lang="cs-CZ">
                    <a:noFill/>
                  </a:rPr>
                  <a:t> </a:t>
                </a:r>
              </a:p>
            </p:txBody>
          </p:sp>
        </mc:Fallback>
      </mc:AlternateContent>
      <p:grpSp>
        <p:nvGrpSpPr>
          <p:cNvPr id="2" name="Skupina 1">
            <a:extLst>
              <a:ext uri="{FF2B5EF4-FFF2-40B4-BE49-F238E27FC236}">
                <a16:creationId xmlns:a16="http://schemas.microsoft.com/office/drawing/2014/main" id="{30DCE80F-1E63-4CB5-8296-FF333E6AA28B}"/>
              </a:ext>
            </a:extLst>
          </p:cNvPr>
          <p:cNvGrpSpPr/>
          <p:nvPr/>
        </p:nvGrpSpPr>
        <p:grpSpPr>
          <a:xfrm>
            <a:off x="1939255" y="5033483"/>
            <a:ext cx="6933073" cy="1111160"/>
            <a:chOff x="1939255" y="5033483"/>
            <a:chExt cx="6933073" cy="1111160"/>
          </a:xfrm>
        </p:grpSpPr>
        <p:pic>
          <p:nvPicPr>
            <p:cNvPr id="5" name="Obrázek 4">
              <a:extLst>
                <a:ext uri="{FF2B5EF4-FFF2-40B4-BE49-F238E27FC236}">
                  <a16:creationId xmlns:a16="http://schemas.microsoft.com/office/drawing/2014/main" id="{2ECF51CD-08F8-42DB-8AD9-E92B9BAE51FA}"/>
                </a:ext>
              </a:extLst>
            </p:cNvPr>
            <p:cNvPicPr>
              <a:picLocks noChangeAspect="1"/>
            </p:cNvPicPr>
            <p:nvPr/>
          </p:nvPicPr>
          <p:blipFill>
            <a:blip r:embed="rId6"/>
            <a:stretch>
              <a:fillRect/>
            </a:stretch>
          </p:blipFill>
          <p:spPr>
            <a:xfrm>
              <a:off x="1939255" y="5033483"/>
              <a:ext cx="6720813" cy="1063234"/>
            </a:xfrm>
            <a:prstGeom prst="rect">
              <a:avLst/>
            </a:prstGeom>
          </p:spPr>
        </p:pic>
        <p:sp>
          <p:nvSpPr>
            <p:cNvPr id="11" name="TextovéPole 10">
              <a:extLst>
                <a:ext uri="{FF2B5EF4-FFF2-40B4-BE49-F238E27FC236}">
                  <a16:creationId xmlns:a16="http://schemas.microsoft.com/office/drawing/2014/main" id="{2722A28A-F3FC-4195-AE3B-405F872AFE71}"/>
                </a:ext>
              </a:extLst>
            </p:cNvPr>
            <p:cNvSpPr txBox="1"/>
            <p:nvPr/>
          </p:nvSpPr>
          <p:spPr>
            <a:xfrm>
              <a:off x="8256507" y="5852255"/>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grpSp>
        <p:nvGrpSpPr>
          <p:cNvPr id="6" name="Skupina 5">
            <a:extLst>
              <a:ext uri="{FF2B5EF4-FFF2-40B4-BE49-F238E27FC236}">
                <a16:creationId xmlns:a16="http://schemas.microsoft.com/office/drawing/2014/main" id="{22D7D120-388A-4CD4-9D80-15008930DD50}"/>
              </a:ext>
            </a:extLst>
          </p:cNvPr>
          <p:cNvGrpSpPr/>
          <p:nvPr/>
        </p:nvGrpSpPr>
        <p:grpSpPr>
          <a:xfrm>
            <a:off x="1939255" y="3393174"/>
            <a:ext cx="2380085" cy="1672887"/>
            <a:chOff x="1939255" y="3393174"/>
            <a:chExt cx="2380085" cy="1672887"/>
          </a:xfrm>
        </p:grpSpPr>
        <p:pic>
          <p:nvPicPr>
            <p:cNvPr id="3" name="Obrázek 2">
              <a:extLst>
                <a:ext uri="{FF2B5EF4-FFF2-40B4-BE49-F238E27FC236}">
                  <a16:creationId xmlns:a16="http://schemas.microsoft.com/office/drawing/2014/main" id="{E23C1865-22CE-42ED-9664-18D5D2AE43AD}"/>
                </a:ext>
              </a:extLst>
            </p:cNvPr>
            <p:cNvPicPr>
              <a:picLocks noChangeAspect="1"/>
            </p:cNvPicPr>
            <p:nvPr/>
          </p:nvPicPr>
          <p:blipFill>
            <a:blip r:embed="rId7"/>
            <a:stretch>
              <a:fillRect/>
            </a:stretch>
          </p:blipFill>
          <p:spPr>
            <a:xfrm>
              <a:off x="1939255" y="3393174"/>
              <a:ext cx="2380085" cy="1672887"/>
            </a:xfrm>
            <a:prstGeom prst="rect">
              <a:avLst/>
            </a:prstGeom>
          </p:spPr>
        </p:pic>
        <p:sp>
          <p:nvSpPr>
            <p:cNvPr id="14" name="TextovéPole 13">
              <a:extLst>
                <a:ext uri="{FF2B5EF4-FFF2-40B4-BE49-F238E27FC236}">
                  <a16:creationId xmlns:a16="http://schemas.microsoft.com/office/drawing/2014/main" id="{1491B4B6-4834-4101-BEB0-6EF4E6690234}"/>
                </a:ext>
              </a:extLst>
            </p:cNvPr>
            <p:cNvSpPr txBox="1"/>
            <p:nvPr/>
          </p:nvSpPr>
          <p:spPr>
            <a:xfrm>
              <a:off x="2033237" y="3441469"/>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41052350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58494"/>
                <a:ext cx="10794892"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rPr>
                  <a:t>1||</a:t>
                </a:r>
                <a14:m>
                  <m:oMath xmlns:m="http://schemas.openxmlformats.org/officeDocument/2006/math">
                    <m:acc>
                      <m:accPr>
                        <m:chr m:val="̅"/>
                        <m:ctrlPr>
                          <a:rPr lang="en-US" sz="1700" i="1">
                            <a:latin typeface="Cambria Math" panose="02040503050406030204" pitchFamily="18" charset="0"/>
                          </a:rPr>
                        </m:ctrlPr>
                      </m:accPr>
                      <m:e>
                        <m:r>
                          <a:rPr lang="en-US" sz="1700" i="1">
                            <a:latin typeface="Cambria Math" panose="02040503050406030204" pitchFamily="18" charset="0"/>
                          </a:rPr>
                          <m:t>𝐹</m:t>
                        </m:r>
                      </m:e>
                    </m:acc>
                  </m:oMath>
                </a14:m>
                <a:endParaRPr lang="en-US" dirty="0"/>
              </a:p>
              <a:p>
                <a:pPr marL="1278000" lvl="1" indent="-284400">
                  <a:lnSpc>
                    <a:spcPct val="110000"/>
                  </a:lnSpc>
                </a:pPr>
                <a:r>
                  <a:rPr lang="en-US" dirty="0">
                    <a:ea typeface="Cambria Math" panose="02040503050406030204" pitchFamily="18" charset="0"/>
                  </a:rPr>
                  <a:t>The following property gives the optimal schedule:</a:t>
                </a:r>
              </a:p>
              <a:p>
                <a:pPr marL="1278000" lvl="1" indent="-284400">
                  <a:lnSpc>
                    <a:spcPct val="110000"/>
                  </a:lnSpc>
                </a:pPr>
                <a:endParaRPr lang="en-US" dirty="0">
                  <a:ea typeface="Cambria Math" panose="02040503050406030204" pitchFamily="18" charset="0"/>
                </a:endParaRPr>
              </a:p>
              <a:p>
                <a:pPr marL="1278000" lvl="1" indent="-284400">
                  <a:lnSpc>
                    <a:spcPct val="110000"/>
                  </a:lnSpc>
                </a:pPr>
                <a:r>
                  <a:rPr lang="en-US" dirty="0">
                    <a:ea typeface="Cambria Math" panose="02040503050406030204" pitchFamily="18" charset="0"/>
                  </a:rPr>
                  <a:t>Example – continued</a:t>
                </a:r>
              </a:p>
              <a:p>
                <a:pPr marL="1656000" lvl="1" indent="-284400">
                  <a:lnSpc>
                    <a:spcPct val="110000"/>
                  </a:lnSpc>
                  <a:spcBef>
                    <a:spcPts val="300"/>
                  </a:spcBef>
                </a:pPr>
                <a:endParaRPr lang="en-US" dirty="0">
                  <a:ea typeface="Cambria Math" panose="02040503050406030204" pitchFamily="18" charset="0"/>
                </a:endParaRPr>
              </a:p>
              <a:p>
                <a:pPr marL="1278000" lvl="1" indent="-284400">
                  <a:lnSpc>
                    <a:spcPct val="110000"/>
                  </a:lnSpc>
                  <a:spcBef>
                    <a:spcPts val="300"/>
                  </a:spcBef>
                </a:pPr>
                <a:endParaRPr lang="en-US" dirty="0">
                  <a:ea typeface="Cambria Math" panose="02040503050406030204" pitchFamily="18" charset="0"/>
                </a:endParaRPr>
              </a:p>
              <a:p>
                <a:pPr marL="12780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58494"/>
                <a:ext cx="10794892" cy="4467952"/>
              </a:xfrm>
              <a:blipFill>
                <a:blip r:embed="rId2"/>
                <a:stretch>
                  <a:fillRect l="-226"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92</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5" y="1077586"/>
            <a:ext cx="9242159" cy="369332"/>
          </a:xfrm>
        </p:spPr>
        <p:txBody>
          <a:bodyPr/>
          <a:lstStyle/>
          <a:p>
            <a:r>
              <a:rPr lang="en-US" dirty="0"/>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44CA3C21-031E-4617-AE39-27957A1647B3}"/>
                  </a:ext>
                </a:extLst>
              </p:cNvPr>
              <p:cNvSpPr/>
              <p:nvPr/>
            </p:nvSpPr>
            <p:spPr>
              <a:xfrm>
                <a:off x="5299662" y="2762131"/>
                <a:ext cx="2226443" cy="372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𝑡</m:t>
                          </m:r>
                        </m:e>
                        <m:sub>
                          <m:d>
                            <m:dPr>
                              <m:begChr m:val="["/>
                              <m:endChr m:val="]"/>
                              <m:ctrlPr>
                                <a:rPr lang="cs-CZ" sz="1700" i="1">
                                  <a:latin typeface="Cambria Math" panose="02040503050406030204" pitchFamily="18" charset="0"/>
                                  <a:ea typeface="Cambria Math" panose="02040503050406030204" pitchFamily="18" charset="0"/>
                                </a:rPr>
                              </m:ctrlPr>
                            </m:dPr>
                            <m:e>
                              <m:r>
                                <a:rPr lang="cs-CZ" sz="1700" i="0">
                                  <a:latin typeface="Cambria Math" panose="02040503050406030204" pitchFamily="18" charset="0"/>
                                  <a:ea typeface="Cambria Math" panose="02040503050406030204" pitchFamily="18" charset="0"/>
                                </a:rPr>
                                <m:t>1</m:t>
                              </m:r>
                            </m:e>
                          </m:d>
                        </m:sub>
                      </m:sSub>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𝑡</m:t>
                          </m:r>
                        </m:e>
                        <m:sub>
                          <m:d>
                            <m:dPr>
                              <m:begChr m:val="["/>
                              <m:endChr m:val="]"/>
                              <m:ctrlPr>
                                <a:rPr lang="cs-CZ" sz="1700" i="1">
                                  <a:latin typeface="Cambria Math" panose="02040503050406030204" pitchFamily="18" charset="0"/>
                                  <a:ea typeface="Cambria Math" panose="02040503050406030204" pitchFamily="18" charset="0"/>
                                </a:rPr>
                              </m:ctrlPr>
                            </m:dPr>
                            <m:e>
                              <m:r>
                                <a:rPr lang="cs-CZ" sz="1700" i="0">
                                  <a:latin typeface="Cambria Math" panose="02040503050406030204" pitchFamily="18" charset="0"/>
                                  <a:ea typeface="Cambria Math" panose="02040503050406030204" pitchFamily="18" charset="0"/>
                                </a:rPr>
                                <m:t>2</m:t>
                              </m:r>
                            </m:e>
                          </m:d>
                        </m:sub>
                      </m:sSub>
                      <m:r>
                        <a:rPr lang="cs-CZ" sz="1700" i="0">
                          <a:latin typeface="Cambria Math" panose="02040503050406030204" pitchFamily="18" charset="0"/>
                          <a:ea typeface="Cambria Math" panose="02040503050406030204" pitchFamily="18" charset="0"/>
                        </a:rPr>
                        <m:t>≤…≤</m:t>
                      </m:r>
                      <m:sSub>
                        <m:sSubPr>
                          <m:ctrlPr>
                            <a:rPr lang="cs-CZ" sz="1700" i="1">
                              <a:latin typeface="Cambria Math" panose="02040503050406030204" pitchFamily="18" charset="0"/>
                              <a:ea typeface="Cambria Math" panose="02040503050406030204" pitchFamily="18" charset="0"/>
                            </a:rPr>
                          </m:ctrlPr>
                        </m:sSubPr>
                        <m:e>
                          <m:r>
                            <a:rPr lang="cs-CZ" sz="1700" i="1">
                              <a:latin typeface="Cambria Math" panose="02040503050406030204" pitchFamily="18" charset="0"/>
                              <a:ea typeface="Cambria Math" panose="02040503050406030204" pitchFamily="18" charset="0"/>
                            </a:rPr>
                            <m:t>𝑡</m:t>
                          </m:r>
                        </m:e>
                        <m:sub>
                          <m:d>
                            <m:dPr>
                              <m:begChr m:val="["/>
                              <m:endChr m:val="]"/>
                              <m:ctrlPr>
                                <a:rPr lang="cs-CZ" sz="1700" i="1">
                                  <a:latin typeface="Cambria Math" panose="02040503050406030204" pitchFamily="18" charset="0"/>
                                  <a:ea typeface="Cambria Math" panose="02040503050406030204" pitchFamily="18" charset="0"/>
                                </a:rPr>
                              </m:ctrlPr>
                            </m:dPr>
                            <m:e>
                              <m:r>
                                <a:rPr lang="cs-CZ" sz="1700" i="1">
                                  <a:latin typeface="Cambria Math" panose="02040503050406030204" pitchFamily="18" charset="0"/>
                                  <a:ea typeface="Cambria Math" panose="02040503050406030204" pitchFamily="18" charset="0"/>
                                </a:rPr>
                                <m:t>𝑛</m:t>
                              </m:r>
                            </m:e>
                          </m:d>
                        </m:sub>
                      </m:sSub>
                      <m:r>
                        <a:rPr lang="cs-CZ" sz="1700" i="0">
                          <a:latin typeface="Cambria Math" panose="02040503050406030204" pitchFamily="18" charset="0"/>
                          <a:ea typeface="Cambria Math" panose="02040503050406030204" pitchFamily="18" charset="0"/>
                        </a:rPr>
                        <m:t>.</m:t>
                      </m:r>
                    </m:oMath>
                  </m:oMathPara>
                </a14:m>
                <a:endParaRPr lang="cs-CZ" sz="1700" dirty="0">
                  <a:latin typeface="Cambria Math" panose="02040503050406030204" pitchFamily="18" charset="0"/>
                  <a:ea typeface="Cambria Math" panose="02040503050406030204" pitchFamily="18" charset="0"/>
                </a:endParaRPr>
              </a:p>
            </p:txBody>
          </p:sp>
        </mc:Choice>
        <mc:Fallback xmlns="">
          <p:sp>
            <p:nvSpPr>
              <p:cNvPr id="11" name="Obdélník 10">
                <a:extLst>
                  <a:ext uri="{FF2B5EF4-FFF2-40B4-BE49-F238E27FC236}">
                    <a16:creationId xmlns:a16="http://schemas.microsoft.com/office/drawing/2014/main" id="{44CA3C21-031E-4617-AE39-27957A1647B3}"/>
                  </a:ext>
                </a:extLst>
              </p:cNvPr>
              <p:cNvSpPr>
                <a:spLocks noRot="1" noChangeAspect="1" noMove="1" noResize="1" noEditPoints="1" noAdjustHandles="1" noChangeArrowheads="1" noChangeShapeType="1" noTextEdit="1"/>
              </p:cNvSpPr>
              <p:nvPr/>
            </p:nvSpPr>
            <p:spPr>
              <a:xfrm>
                <a:off x="5299662" y="2762131"/>
                <a:ext cx="2226443" cy="372731"/>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9195305B-6100-4524-A9F7-F99510F04CD0}"/>
                  </a:ext>
                </a:extLst>
              </p:cNvPr>
              <p:cNvSpPr/>
              <p:nvPr/>
            </p:nvSpPr>
            <p:spPr>
              <a:xfrm>
                <a:off x="5299662" y="3831920"/>
                <a:ext cx="1316899" cy="353943"/>
              </a:xfrm>
              <a:prstGeom prst="rect">
                <a:avLst/>
              </a:prstGeom>
            </p:spPr>
            <p:txBody>
              <a:bodyPr wrap="none">
                <a:spAutoFit/>
              </a:bodyPr>
              <a:lstStyle/>
              <a:p>
                <a14:m>
                  <m:oMath xmlns:m="http://schemas.openxmlformats.org/officeDocument/2006/math">
                    <m:acc>
                      <m:accPr>
                        <m:chr m:val="̅"/>
                        <m:ctrlPr>
                          <a:rPr lang="en-US" sz="1700" i="1" smtClean="0">
                            <a:latin typeface="Cambria Math" panose="02040503050406030204" pitchFamily="18" charset="0"/>
                            <a:ea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𝐹</m:t>
                        </m:r>
                      </m:e>
                    </m:acc>
                  </m:oMath>
                </a14:m>
                <a:r>
                  <a:rPr lang="en-US" sz="1700" dirty="0">
                    <a:latin typeface="Cambria Math" panose="02040503050406030204" pitchFamily="18" charset="0"/>
                    <a:ea typeface="Cambria Math" panose="02040503050406030204" pitchFamily="18" charset="0"/>
                    <a:cs typeface="Times New Roman" panose="02020603050405020304" pitchFamily="18" charset="0"/>
                  </a:rPr>
                  <a:t>= 5,8 hour</a:t>
                </a:r>
              </a:p>
            </p:txBody>
          </p:sp>
        </mc:Choice>
        <mc:Fallback xmlns="">
          <p:sp>
            <p:nvSpPr>
              <p:cNvPr id="12" name="Obdélník 11">
                <a:extLst>
                  <a:ext uri="{FF2B5EF4-FFF2-40B4-BE49-F238E27FC236}">
                    <a16:creationId xmlns:a16="http://schemas.microsoft.com/office/drawing/2014/main" id="{9195305B-6100-4524-A9F7-F99510F04CD0}"/>
                  </a:ext>
                </a:extLst>
              </p:cNvPr>
              <p:cNvSpPr>
                <a:spLocks noRot="1" noChangeAspect="1" noMove="1" noResize="1" noEditPoints="1" noAdjustHandles="1" noChangeArrowheads="1" noChangeShapeType="1" noTextEdit="1"/>
              </p:cNvSpPr>
              <p:nvPr/>
            </p:nvSpPr>
            <p:spPr>
              <a:xfrm>
                <a:off x="5299662" y="3831920"/>
                <a:ext cx="1316899" cy="353943"/>
              </a:xfrm>
              <a:prstGeom prst="rect">
                <a:avLst/>
              </a:prstGeom>
              <a:blipFill>
                <a:blip r:embed="rId5"/>
                <a:stretch>
                  <a:fillRect t="-6897" r="-1852" b="-22414"/>
                </a:stretch>
              </a:blipFill>
            </p:spPr>
            <p:txBody>
              <a:bodyPr/>
              <a:lstStyle/>
              <a:p>
                <a:r>
                  <a:rPr lang="cs-CZ">
                    <a:noFill/>
                  </a:rPr>
                  <a:t> </a:t>
                </a:r>
              </a:p>
            </p:txBody>
          </p:sp>
        </mc:Fallback>
      </mc:AlternateContent>
      <p:grpSp>
        <p:nvGrpSpPr>
          <p:cNvPr id="5" name="Skupina 4">
            <a:extLst>
              <a:ext uri="{FF2B5EF4-FFF2-40B4-BE49-F238E27FC236}">
                <a16:creationId xmlns:a16="http://schemas.microsoft.com/office/drawing/2014/main" id="{578F7D9B-9304-4D45-85D6-D9BBCD687076}"/>
              </a:ext>
            </a:extLst>
          </p:cNvPr>
          <p:cNvGrpSpPr/>
          <p:nvPr/>
        </p:nvGrpSpPr>
        <p:grpSpPr>
          <a:xfrm>
            <a:off x="1891109" y="5412941"/>
            <a:ext cx="6709358" cy="807299"/>
            <a:chOff x="1891109" y="5412941"/>
            <a:chExt cx="6709358" cy="807299"/>
          </a:xfrm>
        </p:grpSpPr>
        <p:pic>
          <p:nvPicPr>
            <p:cNvPr id="2" name="Obrázek 1">
              <a:extLst>
                <a:ext uri="{FF2B5EF4-FFF2-40B4-BE49-F238E27FC236}">
                  <a16:creationId xmlns:a16="http://schemas.microsoft.com/office/drawing/2014/main" id="{9925AF79-7EE3-4786-B76E-F9EC51F5DD50}"/>
                </a:ext>
              </a:extLst>
            </p:cNvPr>
            <p:cNvPicPr>
              <a:picLocks noChangeAspect="1"/>
            </p:cNvPicPr>
            <p:nvPr/>
          </p:nvPicPr>
          <p:blipFill>
            <a:blip r:embed="rId6"/>
            <a:stretch>
              <a:fillRect/>
            </a:stretch>
          </p:blipFill>
          <p:spPr>
            <a:xfrm>
              <a:off x="1891109" y="5412941"/>
              <a:ext cx="6501338" cy="760846"/>
            </a:xfrm>
            <a:prstGeom prst="rect">
              <a:avLst/>
            </a:prstGeom>
          </p:spPr>
        </p:pic>
        <p:sp>
          <p:nvSpPr>
            <p:cNvPr id="14" name="TextovéPole 13">
              <a:extLst>
                <a:ext uri="{FF2B5EF4-FFF2-40B4-BE49-F238E27FC236}">
                  <a16:creationId xmlns:a16="http://schemas.microsoft.com/office/drawing/2014/main" id="{A20E332C-F1D2-474E-8C92-1D184BFAB747}"/>
                </a:ext>
              </a:extLst>
            </p:cNvPr>
            <p:cNvSpPr txBox="1"/>
            <p:nvPr/>
          </p:nvSpPr>
          <p:spPr>
            <a:xfrm>
              <a:off x="7984646" y="5927852"/>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grpSp>
        <p:nvGrpSpPr>
          <p:cNvPr id="6" name="Skupina 5">
            <a:extLst>
              <a:ext uri="{FF2B5EF4-FFF2-40B4-BE49-F238E27FC236}">
                <a16:creationId xmlns:a16="http://schemas.microsoft.com/office/drawing/2014/main" id="{0C4E7992-0B50-4376-A4B8-25145A58CDB9}"/>
              </a:ext>
            </a:extLst>
          </p:cNvPr>
          <p:cNvGrpSpPr/>
          <p:nvPr/>
        </p:nvGrpSpPr>
        <p:grpSpPr>
          <a:xfrm>
            <a:off x="1891109" y="3635312"/>
            <a:ext cx="2380085" cy="1672887"/>
            <a:chOff x="1891109" y="3635312"/>
            <a:chExt cx="2380085" cy="1672887"/>
          </a:xfrm>
        </p:grpSpPr>
        <p:pic>
          <p:nvPicPr>
            <p:cNvPr id="3" name="Obrázek 2">
              <a:extLst>
                <a:ext uri="{FF2B5EF4-FFF2-40B4-BE49-F238E27FC236}">
                  <a16:creationId xmlns:a16="http://schemas.microsoft.com/office/drawing/2014/main" id="{E23C1865-22CE-42ED-9664-18D5D2AE43AD}"/>
                </a:ext>
              </a:extLst>
            </p:cNvPr>
            <p:cNvPicPr>
              <a:picLocks noChangeAspect="1"/>
            </p:cNvPicPr>
            <p:nvPr/>
          </p:nvPicPr>
          <p:blipFill>
            <a:blip r:embed="rId7"/>
            <a:stretch>
              <a:fillRect/>
            </a:stretch>
          </p:blipFill>
          <p:spPr>
            <a:xfrm>
              <a:off x="1891109" y="3635312"/>
              <a:ext cx="2380085" cy="1672887"/>
            </a:xfrm>
            <a:prstGeom prst="rect">
              <a:avLst/>
            </a:prstGeom>
          </p:spPr>
        </p:pic>
        <p:sp>
          <p:nvSpPr>
            <p:cNvPr id="15" name="TextovéPole 14">
              <a:extLst>
                <a:ext uri="{FF2B5EF4-FFF2-40B4-BE49-F238E27FC236}">
                  <a16:creationId xmlns:a16="http://schemas.microsoft.com/office/drawing/2014/main" id="{7B5A04CF-423F-44E3-85FC-CF9EA882CD9B}"/>
                </a:ext>
              </a:extLst>
            </p:cNvPr>
            <p:cNvSpPr txBox="1"/>
            <p:nvPr/>
          </p:nvSpPr>
          <p:spPr>
            <a:xfrm>
              <a:off x="2008299" y="3696959"/>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36736840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6"/>
                <a:ext cx="10794892"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rPr>
                  <a:t>1||</a:t>
                </a:r>
                <a14:m>
                  <m:oMath xmlns:m="http://schemas.openxmlformats.org/officeDocument/2006/math">
                    <m:acc>
                      <m:accPr>
                        <m:chr m:val="̅"/>
                        <m:ctrlPr>
                          <a:rPr lang="en-US" sz="1700" i="1" smtClean="0">
                            <a:latin typeface="Cambria Math" panose="02040503050406030204" pitchFamily="18" charset="0"/>
                          </a:rPr>
                        </m:ctrlPr>
                      </m:accPr>
                      <m:e>
                        <m:r>
                          <a:rPr lang="en-US" sz="1700" i="1" smtClean="0">
                            <a:latin typeface="Cambria Math" panose="02040503050406030204" pitchFamily="18" charset="0"/>
                          </a:rPr>
                          <m:t>𝐹</m:t>
                        </m:r>
                      </m:e>
                    </m:acc>
                    <m:r>
                      <a:rPr lang="en-US" sz="1700" b="0" i="1" smtClean="0">
                        <a:latin typeface="Cambria Math" panose="02040503050406030204" pitchFamily="18" charset="0"/>
                      </a:rPr>
                      <m:t>(</m:t>
                    </m:r>
                    <m:r>
                      <a:rPr lang="en-US" sz="1700" b="0" i="1" smtClean="0">
                        <a:latin typeface="Cambria Math" panose="02040503050406030204" pitchFamily="18" charset="0"/>
                      </a:rPr>
                      <m:t>𝑤</m:t>
                    </m:r>
                    <m:r>
                      <a:rPr lang="en-US" sz="1700" b="0" i="1" smtClean="0">
                        <a:latin typeface="Cambria Math" panose="02040503050406030204" pitchFamily="18" charset="0"/>
                      </a:rPr>
                      <m:t>)</m:t>
                    </m:r>
                  </m:oMath>
                </a14:m>
                <a:endParaRPr lang="en-US" dirty="0"/>
              </a:p>
              <a:p>
                <a:pPr marL="1278000" lvl="1" indent="-284400">
                  <a:lnSpc>
                    <a:spcPct val="110000"/>
                  </a:lnSpc>
                </a:pPr>
                <a:r>
                  <a:rPr lang="en-US" dirty="0">
                    <a:ea typeface="Cambria Math" panose="02040503050406030204" pitchFamily="18" charset="0"/>
                  </a:rPr>
                  <a:t>The following property gives the optimal schedule:</a:t>
                </a:r>
              </a:p>
              <a:p>
                <a:pPr marL="1278000" lvl="1" indent="-284400">
                  <a:lnSpc>
                    <a:spcPct val="110000"/>
                  </a:lnSpc>
                </a:pPr>
                <a:endParaRPr lang="en-US" dirty="0">
                  <a:ea typeface="Cambria Math" panose="02040503050406030204" pitchFamily="18" charset="0"/>
                </a:endParaRPr>
              </a:p>
              <a:p>
                <a:pPr marL="1278000" lvl="1" indent="-284400">
                  <a:lnSpc>
                    <a:spcPct val="110000"/>
                  </a:lnSpc>
                </a:pPr>
                <a:r>
                  <a:rPr lang="en-US" dirty="0">
                    <a:ea typeface="Cambria Math" panose="02040503050406030204" pitchFamily="18" charset="0"/>
                  </a:rPr>
                  <a:t>Example – continued</a:t>
                </a:r>
              </a:p>
              <a:p>
                <a:pPr marL="1656000" lvl="1" indent="-284400">
                  <a:lnSpc>
                    <a:spcPct val="110000"/>
                  </a:lnSpc>
                  <a:spcBef>
                    <a:spcPts val="300"/>
                  </a:spcBef>
                </a:pPr>
                <a:endParaRPr lang="en-US" dirty="0">
                  <a:ea typeface="Cambria Math" panose="02040503050406030204" pitchFamily="18" charset="0"/>
                </a:endParaRPr>
              </a:p>
              <a:p>
                <a:pPr marL="1278000" lvl="1" indent="-284400">
                  <a:lnSpc>
                    <a:spcPct val="110000"/>
                  </a:lnSpc>
                  <a:spcBef>
                    <a:spcPts val="300"/>
                  </a:spcBef>
                </a:pPr>
                <a:endParaRPr lang="en-US" dirty="0">
                  <a:ea typeface="Cambria Math" panose="02040503050406030204" pitchFamily="18" charset="0"/>
                </a:endParaRPr>
              </a:p>
              <a:p>
                <a:pPr marL="12780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6"/>
                <a:ext cx="10794892" cy="4467952"/>
              </a:xfrm>
              <a:blipFill>
                <a:blip r:embed="rId2"/>
                <a:stretch>
                  <a:fillRect l="-226"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93</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dirty="0"/>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9195305B-6100-4524-A9F7-F99510F04CD0}"/>
                  </a:ext>
                </a:extLst>
              </p:cNvPr>
              <p:cNvSpPr/>
              <p:nvPr/>
            </p:nvSpPr>
            <p:spPr>
              <a:xfrm>
                <a:off x="5299662" y="3820972"/>
                <a:ext cx="1663148" cy="353943"/>
              </a:xfrm>
              <a:prstGeom prst="rect">
                <a:avLst/>
              </a:prstGeom>
            </p:spPr>
            <p:txBody>
              <a:bodyPr wrap="none">
                <a:spAutoFit/>
              </a:bodyPr>
              <a:lstStyle/>
              <a:p>
                <a14:m>
                  <m:oMath xmlns:m="http://schemas.openxmlformats.org/officeDocument/2006/math">
                    <m:acc>
                      <m:accPr>
                        <m:chr m:val="̅"/>
                        <m:ctrlPr>
                          <a:rPr lang="en-US" sz="1700" i="1" smtClean="0">
                            <a:latin typeface="Cambria Math" panose="02040503050406030204" pitchFamily="18" charset="0"/>
                            <a:ea typeface="Cambria Math" panose="02040503050406030204" pitchFamily="18" charset="0"/>
                          </a:rPr>
                        </m:ctrlPr>
                      </m:accPr>
                      <m:e>
                        <m:r>
                          <a:rPr lang="en-US" sz="1700" i="1">
                            <a:latin typeface="Cambria Math" panose="02040503050406030204" pitchFamily="18" charset="0"/>
                            <a:ea typeface="Cambria Math" panose="02040503050406030204" pitchFamily="18" charset="0"/>
                          </a:rPr>
                          <m:t>𝐹</m:t>
                        </m:r>
                      </m:e>
                    </m:acc>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𝑤</m:t>
                    </m:r>
                    <m:r>
                      <a:rPr lang="en-US" sz="1700" b="0" i="1" smtClean="0">
                        <a:latin typeface="Cambria Math" panose="02040503050406030204" pitchFamily="18" charset="0"/>
                        <a:ea typeface="Cambria Math" panose="02040503050406030204" pitchFamily="18" charset="0"/>
                      </a:rPr>
                      <m:t>)</m:t>
                    </m:r>
                  </m:oMath>
                </a14:m>
                <a:r>
                  <a:rPr lang="en-US" sz="1700" dirty="0">
                    <a:latin typeface="Cambria Math" panose="02040503050406030204" pitchFamily="18" charset="0"/>
                    <a:ea typeface="Cambria Math" panose="02040503050406030204" pitchFamily="18" charset="0"/>
                    <a:cs typeface="Times New Roman" panose="02020603050405020304" pitchFamily="18" charset="0"/>
                  </a:rPr>
                  <a:t>= 4,2 hour</a:t>
                </a:r>
              </a:p>
            </p:txBody>
          </p:sp>
        </mc:Choice>
        <mc:Fallback xmlns="">
          <p:sp>
            <p:nvSpPr>
              <p:cNvPr id="12" name="Obdélník 11">
                <a:extLst>
                  <a:ext uri="{FF2B5EF4-FFF2-40B4-BE49-F238E27FC236}">
                    <a16:creationId xmlns:a16="http://schemas.microsoft.com/office/drawing/2014/main" id="{9195305B-6100-4524-A9F7-F99510F04CD0}"/>
                  </a:ext>
                </a:extLst>
              </p:cNvPr>
              <p:cNvSpPr>
                <a:spLocks noRot="1" noChangeAspect="1" noMove="1" noResize="1" noEditPoints="1" noAdjustHandles="1" noChangeArrowheads="1" noChangeShapeType="1" noTextEdit="1"/>
              </p:cNvSpPr>
              <p:nvPr/>
            </p:nvSpPr>
            <p:spPr>
              <a:xfrm>
                <a:off x="5299662" y="3820972"/>
                <a:ext cx="1663148" cy="353943"/>
              </a:xfrm>
              <a:prstGeom prst="rect">
                <a:avLst/>
              </a:prstGeom>
              <a:blipFill>
                <a:blip r:embed="rId3"/>
                <a:stretch>
                  <a:fillRect t="-6897" r="-1099"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616B9D98-D489-414F-972E-47B2363DA57A}"/>
                  </a:ext>
                </a:extLst>
              </p:cNvPr>
              <p:cNvSpPr/>
              <p:nvPr/>
            </p:nvSpPr>
            <p:spPr>
              <a:xfrm>
                <a:off x="6500780" y="2493276"/>
                <a:ext cx="2485616" cy="641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𝑡</m:t>
                              </m:r>
                            </m:e>
                            <m:sub>
                              <m:d>
                                <m:dPr>
                                  <m:begChr m:val="["/>
                                  <m:endChr m:val="]"/>
                                  <m:ctrlPr>
                                    <a:rPr lang="en-US" sz="1700" i="1" smtClean="0">
                                      <a:latin typeface="Cambria Math" panose="02040503050406030204" pitchFamily="18" charset="0"/>
                                    </a:rPr>
                                  </m:ctrlPr>
                                </m:dPr>
                                <m:e>
                                  <m:r>
                                    <a:rPr lang="en-US" sz="1700" i="0" smtClean="0">
                                      <a:latin typeface="Cambria Math" panose="02040503050406030204" pitchFamily="18" charset="0"/>
                                    </a:rPr>
                                    <m:t>1</m:t>
                                  </m:r>
                                </m:e>
                              </m:d>
                            </m:sub>
                          </m:sSub>
                        </m:num>
                        <m:den>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𝑤</m:t>
                              </m:r>
                            </m:e>
                            <m:sub>
                              <m:d>
                                <m:dPr>
                                  <m:begChr m:val="["/>
                                  <m:endChr m:val="]"/>
                                  <m:ctrlPr>
                                    <a:rPr lang="en-US" sz="1700" i="1" smtClean="0">
                                      <a:latin typeface="Cambria Math" panose="02040503050406030204" pitchFamily="18" charset="0"/>
                                    </a:rPr>
                                  </m:ctrlPr>
                                </m:dPr>
                                <m:e>
                                  <m:r>
                                    <a:rPr lang="en-US" sz="1700" i="0" smtClean="0">
                                      <a:latin typeface="Cambria Math" panose="02040503050406030204" pitchFamily="18" charset="0"/>
                                    </a:rPr>
                                    <m:t>1</m:t>
                                  </m:r>
                                </m:e>
                              </m:d>
                            </m:sub>
                          </m:sSub>
                        </m:den>
                      </m:f>
                      <m:r>
                        <a:rPr lang="en-US" sz="1700" i="0" smtClean="0">
                          <a:latin typeface="Cambria Math" panose="02040503050406030204" pitchFamily="18" charset="0"/>
                        </a:rPr>
                        <m:t>≤</m:t>
                      </m:r>
                      <m:f>
                        <m:fPr>
                          <m:ctrlPr>
                            <a:rPr lang="en-US" sz="1700" i="1" smtClean="0">
                              <a:latin typeface="Cambria Math" panose="02040503050406030204" pitchFamily="18" charset="0"/>
                            </a:rPr>
                          </m:ctrlPr>
                        </m:fPr>
                        <m:num>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𝑡</m:t>
                              </m:r>
                            </m:e>
                            <m:sub>
                              <m:d>
                                <m:dPr>
                                  <m:begChr m:val="["/>
                                  <m:endChr m:val="]"/>
                                  <m:ctrlPr>
                                    <a:rPr lang="en-US" sz="1700" i="1" smtClean="0">
                                      <a:latin typeface="Cambria Math" panose="02040503050406030204" pitchFamily="18" charset="0"/>
                                    </a:rPr>
                                  </m:ctrlPr>
                                </m:dPr>
                                <m:e>
                                  <m:r>
                                    <a:rPr lang="en-US" sz="1700" i="0" smtClean="0">
                                      <a:latin typeface="Cambria Math" panose="02040503050406030204" pitchFamily="18" charset="0"/>
                                    </a:rPr>
                                    <m:t>2</m:t>
                                  </m:r>
                                </m:e>
                              </m:d>
                            </m:sub>
                          </m:sSub>
                        </m:num>
                        <m:den>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𝑤</m:t>
                              </m:r>
                            </m:e>
                            <m:sub>
                              <m:d>
                                <m:dPr>
                                  <m:begChr m:val="["/>
                                  <m:endChr m:val="]"/>
                                  <m:ctrlPr>
                                    <a:rPr lang="en-US" sz="1700" i="1" smtClean="0">
                                      <a:latin typeface="Cambria Math" panose="02040503050406030204" pitchFamily="18" charset="0"/>
                                    </a:rPr>
                                  </m:ctrlPr>
                                </m:dPr>
                                <m:e>
                                  <m:r>
                                    <a:rPr lang="en-US" sz="1700" i="0" smtClean="0">
                                      <a:latin typeface="Cambria Math" panose="02040503050406030204" pitchFamily="18" charset="0"/>
                                    </a:rPr>
                                    <m:t>2</m:t>
                                  </m:r>
                                </m:e>
                              </m:d>
                            </m:sub>
                          </m:sSub>
                        </m:den>
                      </m:f>
                      <m:r>
                        <a:rPr lang="en-US" sz="1700" i="0" smtClean="0">
                          <a:latin typeface="Cambria Math" panose="02040503050406030204" pitchFamily="18" charset="0"/>
                        </a:rPr>
                        <m:t>≤…≤</m:t>
                      </m:r>
                      <m:f>
                        <m:fPr>
                          <m:ctrlPr>
                            <a:rPr lang="en-US" sz="1700" i="1" smtClean="0">
                              <a:latin typeface="Cambria Math" panose="02040503050406030204" pitchFamily="18" charset="0"/>
                            </a:rPr>
                          </m:ctrlPr>
                        </m:fPr>
                        <m:num>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𝑡</m:t>
                              </m:r>
                            </m:e>
                            <m:sub>
                              <m:d>
                                <m:dPr>
                                  <m:begChr m:val="["/>
                                  <m:endChr m:val="]"/>
                                  <m:ctrlPr>
                                    <a:rPr lang="en-US" sz="1700" i="1" smtClean="0">
                                      <a:latin typeface="Cambria Math" panose="02040503050406030204" pitchFamily="18" charset="0"/>
                                    </a:rPr>
                                  </m:ctrlPr>
                                </m:dPr>
                                <m:e>
                                  <m:r>
                                    <a:rPr lang="en-US" sz="1700" i="1" smtClean="0">
                                      <a:latin typeface="Cambria Math" panose="02040503050406030204" pitchFamily="18" charset="0"/>
                                    </a:rPr>
                                    <m:t>𝑛</m:t>
                                  </m:r>
                                </m:e>
                              </m:d>
                            </m:sub>
                          </m:sSub>
                        </m:num>
                        <m:den>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𝑤</m:t>
                              </m:r>
                            </m:e>
                            <m:sub>
                              <m:d>
                                <m:dPr>
                                  <m:begChr m:val="["/>
                                  <m:endChr m:val="]"/>
                                  <m:ctrlPr>
                                    <a:rPr lang="en-US" sz="1700" i="1" smtClean="0">
                                      <a:latin typeface="Cambria Math" panose="02040503050406030204" pitchFamily="18" charset="0"/>
                                    </a:rPr>
                                  </m:ctrlPr>
                                </m:dPr>
                                <m:e>
                                  <m:r>
                                    <a:rPr lang="en-US" sz="1700" i="1" smtClean="0">
                                      <a:latin typeface="Cambria Math" panose="02040503050406030204" pitchFamily="18" charset="0"/>
                                    </a:rPr>
                                    <m:t>𝑛</m:t>
                                  </m:r>
                                </m:e>
                              </m:d>
                            </m:sub>
                          </m:sSub>
                        </m:den>
                      </m:f>
                      <m:r>
                        <a:rPr lang="en-US" sz="1700" i="0" smtClean="0">
                          <a:latin typeface="Cambria Math" panose="02040503050406030204" pitchFamily="18" charset="0"/>
                        </a:rPr>
                        <m:t>.</m:t>
                      </m:r>
                    </m:oMath>
                  </m:oMathPara>
                </a14:m>
                <a:endParaRPr lang="en-US" sz="1700"/>
              </a:p>
            </p:txBody>
          </p:sp>
        </mc:Choice>
        <mc:Fallback xmlns="">
          <p:sp>
            <p:nvSpPr>
              <p:cNvPr id="14" name="Obdélník 13">
                <a:extLst>
                  <a:ext uri="{FF2B5EF4-FFF2-40B4-BE49-F238E27FC236}">
                    <a16:creationId xmlns:a16="http://schemas.microsoft.com/office/drawing/2014/main" id="{616B9D98-D489-414F-972E-47B2363DA57A}"/>
                  </a:ext>
                </a:extLst>
              </p:cNvPr>
              <p:cNvSpPr>
                <a:spLocks noRot="1" noChangeAspect="1" noMove="1" noResize="1" noEditPoints="1" noAdjustHandles="1" noChangeArrowheads="1" noChangeShapeType="1" noTextEdit="1"/>
              </p:cNvSpPr>
              <p:nvPr/>
            </p:nvSpPr>
            <p:spPr>
              <a:xfrm>
                <a:off x="6500780" y="2493276"/>
                <a:ext cx="2485616" cy="641586"/>
              </a:xfrm>
              <a:prstGeom prst="rect">
                <a:avLst/>
              </a:prstGeom>
              <a:blipFill>
                <a:blip r:embed="rId4"/>
                <a:stretch>
                  <a:fillRect/>
                </a:stretch>
              </a:blipFill>
            </p:spPr>
            <p:txBody>
              <a:bodyPr/>
              <a:lstStyle/>
              <a:p>
                <a:r>
                  <a:rPr lang="cs-CZ">
                    <a:noFill/>
                  </a:rPr>
                  <a:t> </a:t>
                </a:r>
              </a:p>
            </p:txBody>
          </p:sp>
        </mc:Fallback>
      </mc:AlternateContent>
      <p:grpSp>
        <p:nvGrpSpPr>
          <p:cNvPr id="2" name="Skupina 1">
            <a:extLst>
              <a:ext uri="{FF2B5EF4-FFF2-40B4-BE49-F238E27FC236}">
                <a16:creationId xmlns:a16="http://schemas.microsoft.com/office/drawing/2014/main" id="{0D13B557-37D7-4AB8-BC22-AE592CEA1E43}"/>
              </a:ext>
            </a:extLst>
          </p:cNvPr>
          <p:cNvGrpSpPr/>
          <p:nvPr/>
        </p:nvGrpSpPr>
        <p:grpSpPr>
          <a:xfrm>
            <a:off x="1891109" y="5033235"/>
            <a:ext cx="6709358" cy="1082263"/>
            <a:chOff x="1891109" y="5033235"/>
            <a:chExt cx="6709358" cy="1082263"/>
          </a:xfrm>
        </p:grpSpPr>
        <p:pic>
          <p:nvPicPr>
            <p:cNvPr id="6" name="Obrázek 5">
              <a:extLst>
                <a:ext uri="{FF2B5EF4-FFF2-40B4-BE49-F238E27FC236}">
                  <a16:creationId xmlns:a16="http://schemas.microsoft.com/office/drawing/2014/main" id="{6617F225-5A19-47F4-803D-3CA981727A67}"/>
                </a:ext>
              </a:extLst>
            </p:cNvPr>
            <p:cNvPicPr>
              <a:picLocks noChangeAspect="1"/>
            </p:cNvPicPr>
            <p:nvPr/>
          </p:nvPicPr>
          <p:blipFill>
            <a:blip r:embed="rId5"/>
            <a:stretch>
              <a:fillRect/>
            </a:stretch>
          </p:blipFill>
          <p:spPr>
            <a:xfrm>
              <a:off x="1891109" y="5033235"/>
              <a:ext cx="6501338" cy="1029094"/>
            </a:xfrm>
            <a:prstGeom prst="rect">
              <a:avLst/>
            </a:prstGeom>
          </p:spPr>
        </p:pic>
        <p:sp>
          <p:nvSpPr>
            <p:cNvPr id="11" name="TextovéPole 10">
              <a:extLst>
                <a:ext uri="{FF2B5EF4-FFF2-40B4-BE49-F238E27FC236}">
                  <a16:creationId xmlns:a16="http://schemas.microsoft.com/office/drawing/2014/main" id="{66487F1D-DB29-4FB2-9326-EECD4510E4CD}"/>
                </a:ext>
              </a:extLst>
            </p:cNvPr>
            <p:cNvSpPr txBox="1"/>
            <p:nvPr/>
          </p:nvSpPr>
          <p:spPr>
            <a:xfrm>
              <a:off x="7984646" y="5823110"/>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grpSp>
        <p:nvGrpSpPr>
          <p:cNvPr id="5" name="Skupina 4">
            <a:extLst>
              <a:ext uri="{FF2B5EF4-FFF2-40B4-BE49-F238E27FC236}">
                <a16:creationId xmlns:a16="http://schemas.microsoft.com/office/drawing/2014/main" id="{2DFFC95D-3EA7-4121-8E91-0611293C9872}"/>
              </a:ext>
            </a:extLst>
          </p:cNvPr>
          <p:cNvGrpSpPr/>
          <p:nvPr/>
        </p:nvGrpSpPr>
        <p:grpSpPr>
          <a:xfrm>
            <a:off x="1891109" y="3360348"/>
            <a:ext cx="2380085" cy="1672887"/>
            <a:chOff x="1891109" y="3360348"/>
            <a:chExt cx="2380085" cy="1672887"/>
          </a:xfrm>
        </p:grpSpPr>
        <p:pic>
          <p:nvPicPr>
            <p:cNvPr id="3" name="Obrázek 2">
              <a:extLst>
                <a:ext uri="{FF2B5EF4-FFF2-40B4-BE49-F238E27FC236}">
                  <a16:creationId xmlns:a16="http://schemas.microsoft.com/office/drawing/2014/main" id="{E23C1865-22CE-42ED-9664-18D5D2AE43AD}"/>
                </a:ext>
              </a:extLst>
            </p:cNvPr>
            <p:cNvPicPr>
              <a:picLocks noChangeAspect="1"/>
            </p:cNvPicPr>
            <p:nvPr/>
          </p:nvPicPr>
          <p:blipFill>
            <a:blip r:embed="rId6"/>
            <a:stretch>
              <a:fillRect/>
            </a:stretch>
          </p:blipFill>
          <p:spPr>
            <a:xfrm>
              <a:off x="1891109" y="3360348"/>
              <a:ext cx="2380085" cy="1672887"/>
            </a:xfrm>
            <a:prstGeom prst="rect">
              <a:avLst/>
            </a:prstGeom>
          </p:spPr>
        </p:pic>
        <p:sp>
          <p:nvSpPr>
            <p:cNvPr id="15" name="TextovéPole 14">
              <a:extLst>
                <a:ext uri="{FF2B5EF4-FFF2-40B4-BE49-F238E27FC236}">
                  <a16:creationId xmlns:a16="http://schemas.microsoft.com/office/drawing/2014/main" id="{8329EB0B-DDF2-46C6-BB2C-B1472561B4F1}"/>
                </a:ext>
              </a:extLst>
            </p:cNvPr>
            <p:cNvSpPr txBox="1"/>
            <p:nvPr/>
          </p:nvSpPr>
          <p:spPr>
            <a:xfrm>
              <a:off x="2004144" y="3414416"/>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40704768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Skupina 5">
            <a:extLst>
              <a:ext uri="{FF2B5EF4-FFF2-40B4-BE49-F238E27FC236}">
                <a16:creationId xmlns:a16="http://schemas.microsoft.com/office/drawing/2014/main" id="{336DB844-3642-40BA-9DC4-B785AE5474D7}"/>
              </a:ext>
            </a:extLst>
          </p:cNvPr>
          <p:cNvGrpSpPr/>
          <p:nvPr/>
        </p:nvGrpSpPr>
        <p:grpSpPr>
          <a:xfrm>
            <a:off x="1891109" y="5129121"/>
            <a:ext cx="6709358" cy="1091449"/>
            <a:chOff x="1891109" y="5129121"/>
            <a:chExt cx="6709358" cy="1091449"/>
          </a:xfrm>
        </p:grpSpPr>
        <p:pic>
          <p:nvPicPr>
            <p:cNvPr id="2" name="Obrázek 1">
              <a:extLst>
                <a:ext uri="{FF2B5EF4-FFF2-40B4-BE49-F238E27FC236}">
                  <a16:creationId xmlns:a16="http://schemas.microsoft.com/office/drawing/2014/main" id="{99212F9C-67B1-4361-A074-8D7511449CD6}"/>
                </a:ext>
              </a:extLst>
            </p:cNvPr>
            <p:cNvPicPr>
              <a:picLocks noChangeAspect="1"/>
            </p:cNvPicPr>
            <p:nvPr/>
          </p:nvPicPr>
          <p:blipFill>
            <a:blip r:embed="rId2"/>
            <a:stretch>
              <a:fillRect/>
            </a:stretch>
          </p:blipFill>
          <p:spPr>
            <a:xfrm>
              <a:off x="1891109" y="5129121"/>
              <a:ext cx="6501338" cy="1024217"/>
            </a:xfrm>
            <a:prstGeom prst="rect">
              <a:avLst/>
            </a:prstGeom>
          </p:spPr>
        </p:pic>
        <p:sp>
          <p:nvSpPr>
            <p:cNvPr id="20" name="TextovéPole 19">
              <a:extLst>
                <a:ext uri="{FF2B5EF4-FFF2-40B4-BE49-F238E27FC236}">
                  <a16:creationId xmlns:a16="http://schemas.microsoft.com/office/drawing/2014/main" id="{98F7AD62-0FE5-4568-A89E-5706D6ACA149}"/>
                </a:ext>
              </a:extLst>
            </p:cNvPr>
            <p:cNvSpPr txBox="1"/>
            <p:nvPr/>
          </p:nvSpPr>
          <p:spPr>
            <a:xfrm>
              <a:off x="7984646" y="5928182"/>
              <a:ext cx="615821" cy="292388"/>
            </a:xfrm>
            <a:prstGeom prst="rect">
              <a:avLst/>
            </a:prstGeom>
            <a:solidFill>
              <a:schemeClr val="bg1"/>
            </a:solidFill>
          </p:spPr>
          <p:txBody>
            <a:bodyPr wrap="square" lIns="0" tIns="0" rtlCol="0">
              <a:spAutoFit/>
            </a:bodyPr>
            <a:lstStyle/>
            <a:p>
              <a:r>
                <a:rPr lang="en-US" sz="1600">
                  <a:latin typeface="Times New Roman" panose="02020603050405020304" pitchFamily="18" charset="0"/>
                  <a:cs typeface="Times New Roman" panose="02020603050405020304" pitchFamily="18" charset="0"/>
                </a:rPr>
                <a:t>time</a:t>
              </a:r>
            </a:p>
          </p:txBody>
        </p:sp>
      </p:grpSp>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6"/>
                <a:ext cx="10794892"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Models </a:t>
                </a:r>
                <a:r>
                  <a:rPr lang="en-US" sz="1700" dirty="0">
                    <a:latin typeface="Cambria Math" panose="02040503050406030204" pitchFamily="18" charset="0"/>
                    <a:ea typeface="Cambria Math" panose="02040503050406030204" pitchFamily="18" charset="0"/>
                  </a:rPr>
                  <a:t>1||</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𝐿</m:t>
                        </m:r>
                      </m:e>
                      <m:sub>
                        <m:r>
                          <m:rPr>
                            <m:sty m:val="p"/>
                          </m:rPr>
                          <a:rPr lang="en-US" sz="1700" i="1" smtClean="0">
                            <a:latin typeface="Cambria Math" panose="02040503050406030204" pitchFamily="18" charset="0"/>
                          </a:rPr>
                          <m:t>max</m:t>
                        </m:r>
                      </m:sub>
                    </m:sSub>
                  </m:oMath>
                </a14:m>
                <a:r>
                  <a:rPr lang="en-US" dirty="0"/>
                  <a:t> and </a:t>
                </a:r>
                <a:r>
                  <a:rPr lang="en-US" sz="1700" dirty="0">
                    <a:latin typeface="Cambria Math" panose="02040503050406030204" pitchFamily="18" charset="0"/>
                    <a:ea typeface="Cambria Math" panose="02040503050406030204" pitchFamily="18" charset="0"/>
                  </a:rPr>
                  <a:t>1||</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𝑇</m:t>
                        </m:r>
                      </m:e>
                      <m:sub>
                        <m:r>
                          <m:rPr>
                            <m:sty m:val="p"/>
                          </m:rPr>
                          <a:rPr lang="en-US" sz="1700" i="1" smtClean="0">
                            <a:latin typeface="Cambria Math" panose="02040503050406030204" pitchFamily="18" charset="0"/>
                          </a:rPr>
                          <m:t>max</m:t>
                        </m:r>
                      </m:sub>
                    </m:sSub>
                  </m:oMath>
                </a14:m>
                <a:endParaRPr lang="en-US" sz="1700" dirty="0"/>
              </a:p>
              <a:p>
                <a:pPr marL="1278000" lvl="1" indent="-284400">
                  <a:lnSpc>
                    <a:spcPct val="110000"/>
                  </a:lnSpc>
                </a:pPr>
                <a:r>
                  <a:rPr lang="en-US" dirty="0">
                    <a:ea typeface="Cambria Math" panose="02040503050406030204" pitchFamily="18" charset="0"/>
                  </a:rPr>
                  <a:t>In the optimal schedule, the jobs are ordered in non-decreasing sequence of their due times:</a:t>
                </a:r>
              </a:p>
              <a:p>
                <a:pPr marL="1278000" lvl="1" indent="-284400">
                  <a:lnSpc>
                    <a:spcPct val="110000"/>
                  </a:lnSpc>
                </a:pPr>
                <a:endParaRPr lang="en-US" dirty="0">
                  <a:ea typeface="Cambria Math" panose="02040503050406030204" pitchFamily="18" charset="0"/>
                </a:endParaRPr>
              </a:p>
              <a:p>
                <a:pPr marL="1278000" lvl="1" indent="-284400">
                  <a:lnSpc>
                    <a:spcPct val="110000"/>
                  </a:lnSpc>
                </a:pPr>
                <a:r>
                  <a:rPr lang="en-US" dirty="0">
                    <a:ea typeface="Cambria Math" panose="02040503050406030204" pitchFamily="18" charset="0"/>
                  </a:rPr>
                  <a:t>Example – continued</a:t>
                </a:r>
              </a:p>
              <a:p>
                <a:pPr marL="1656000" lvl="1" indent="-284400">
                  <a:lnSpc>
                    <a:spcPct val="110000"/>
                  </a:lnSpc>
                  <a:spcBef>
                    <a:spcPts val="300"/>
                  </a:spcBef>
                </a:pPr>
                <a:endParaRPr lang="en-US" dirty="0">
                  <a:ea typeface="Cambria Math" panose="02040503050406030204" pitchFamily="18" charset="0"/>
                </a:endParaRPr>
              </a:p>
              <a:p>
                <a:pPr marL="993600" lvl="1" indent="0">
                  <a:lnSpc>
                    <a:spcPct val="110000"/>
                  </a:lnSpc>
                  <a:spcBef>
                    <a:spcPts val="300"/>
                  </a:spcBef>
                  <a:buNone/>
                </a:pPr>
                <a:endParaRPr lang="en-US" dirty="0">
                  <a:ea typeface="Cambria Math" panose="02040503050406030204" pitchFamily="18" charset="0"/>
                </a:endParaRPr>
              </a:p>
              <a:p>
                <a:pPr marL="993600" lvl="1" indent="0">
                  <a:lnSpc>
                    <a:spcPct val="110000"/>
                  </a:lnSpc>
                  <a:buNone/>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6"/>
                <a:ext cx="10794892" cy="4467952"/>
              </a:xfrm>
              <a:blipFill>
                <a:blip r:embed="rId3"/>
                <a:stretch>
                  <a:fillRect l="-226"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en-US" smtClean="0"/>
              <a:pPr/>
              <a:t>94</a:t>
            </a:fld>
            <a:endParaRPr lang="en-US"/>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A9378B4C-2F91-476C-9B0B-8F2F68C0BC47}"/>
                  </a:ext>
                </a:extLst>
              </p:cNvPr>
              <p:cNvSpPr/>
              <p:nvPr/>
            </p:nvSpPr>
            <p:spPr>
              <a:xfrm>
                <a:off x="5725776" y="3741982"/>
                <a:ext cx="2195922" cy="353943"/>
              </a:xfrm>
              <a:prstGeom prst="rect">
                <a:avLst/>
              </a:prstGeom>
            </p:spPr>
            <p:txBody>
              <a:bodyPr wrap="none">
                <a:spAutoFit/>
              </a:bodyPr>
              <a:lstStyle/>
              <a:p>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𝐿</m:t>
                        </m:r>
                      </m:e>
                      <m:sub>
                        <m:r>
                          <m:rPr>
                            <m:sty m:val="p"/>
                          </m:rPr>
                          <a:rPr lang="en-US" sz="1700" i="1" smtClean="0">
                            <a:latin typeface="Cambria Math" panose="02040503050406030204" pitchFamily="18" charset="0"/>
                            <a:ea typeface="Cambria Math" panose="02040503050406030204" pitchFamily="18" charset="0"/>
                          </a:rPr>
                          <m:t>max</m:t>
                        </m:r>
                      </m:sub>
                    </m:sSub>
                  </m:oMath>
                </a14:m>
                <a:r>
                  <a:rPr lang="en-US" sz="1700" dirty="0">
                    <a:latin typeface="Cambria Math" panose="02040503050406030204" pitchFamily="18" charset="0"/>
                    <a:ea typeface="Cambria Math" panose="02040503050406030204" pitchFamily="18" charset="0"/>
                    <a:cs typeface="Times New Roman" panose="02020603050405020304" pitchFamily="18" charset="0"/>
                  </a:rPr>
                  <a:t> = </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𝑇</m:t>
                        </m:r>
                      </m:e>
                      <m:sub>
                        <m:r>
                          <m:rPr>
                            <m:sty m:val="p"/>
                          </m:rPr>
                          <a:rPr lang="en-US" sz="1700" i="1" smtClean="0">
                            <a:latin typeface="Cambria Math" panose="02040503050406030204" pitchFamily="18" charset="0"/>
                            <a:ea typeface="Cambria Math" panose="02040503050406030204" pitchFamily="18" charset="0"/>
                          </a:rPr>
                          <m:t>max</m:t>
                        </m:r>
                      </m:sub>
                    </m:sSub>
                  </m:oMath>
                </a14:m>
                <a:r>
                  <a:rPr lang="en-US" sz="1700" dirty="0">
                    <a:latin typeface="Cambria Math" panose="02040503050406030204" pitchFamily="18" charset="0"/>
                    <a:ea typeface="Cambria Math" panose="02040503050406030204" pitchFamily="18" charset="0"/>
                    <a:cs typeface="Times New Roman" panose="02020603050405020304" pitchFamily="18" charset="0"/>
                  </a:rPr>
                  <a:t> = 1 hour</a:t>
                </a:r>
              </a:p>
            </p:txBody>
          </p:sp>
        </mc:Choice>
        <mc:Fallback xmlns="">
          <p:sp>
            <p:nvSpPr>
              <p:cNvPr id="11" name="Obdélník 10">
                <a:extLst>
                  <a:ext uri="{FF2B5EF4-FFF2-40B4-BE49-F238E27FC236}">
                    <a16:creationId xmlns:a16="http://schemas.microsoft.com/office/drawing/2014/main" id="{A9378B4C-2F91-476C-9B0B-8F2F68C0BC47}"/>
                  </a:ext>
                </a:extLst>
              </p:cNvPr>
              <p:cNvSpPr>
                <a:spLocks noRot="1" noChangeAspect="1" noMove="1" noResize="1" noEditPoints="1" noAdjustHandles="1" noChangeArrowheads="1" noChangeShapeType="1" noTextEdit="1"/>
              </p:cNvSpPr>
              <p:nvPr/>
            </p:nvSpPr>
            <p:spPr>
              <a:xfrm>
                <a:off x="5725776" y="3741982"/>
                <a:ext cx="2195922" cy="353943"/>
              </a:xfrm>
              <a:prstGeom prst="rect">
                <a:avLst/>
              </a:prstGeom>
              <a:blipFill>
                <a:blip r:embed="rId4"/>
                <a:stretch>
                  <a:fillRect t="-6897" r="-833" b="-22414"/>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5" name="Obdélník 14">
                <a:extLst>
                  <a:ext uri="{FF2B5EF4-FFF2-40B4-BE49-F238E27FC236}">
                    <a16:creationId xmlns:a16="http://schemas.microsoft.com/office/drawing/2014/main" id="{E64FB925-F9CF-4233-A021-FFEED7C45876}"/>
                  </a:ext>
                </a:extLst>
              </p:cNvPr>
              <p:cNvSpPr/>
              <p:nvPr/>
            </p:nvSpPr>
            <p:spPr>
              <a:xfrm>
                <a:off x="5725776" y="2884111"/>
                <a:ext cx="2346668" cy="372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𝑑</m:t>
                          </m:r>
                        </m:e>
                        <m:sub>
                          <m:d>
                            <m:dPr>
                              <m:begChr m:val="["/>
                              <m:endChr m:val="]"/>
                              <m:ctrlPr>
                                <a:rPr lang="en-US" sz="1700" i="1" smtClean="0">
                                  <a:latin typeface="Cambria Math" panose="02040503050406030204" pitchFamily="18" charset="0"/>
                                  <a:ea typeface="Cambria Math" panose="02040503050406030204" pitchFamily="18" charset="0"/>
                                </a:rPr>
                              </m:ctrlPr>
                            </m:dPr>
                            <m:e>
                              <m:r>
                                <a:rPr lang="en-US" sz="1700" i="0" smtClean="0">
                                  <a:latin typeface="Cambria Math" panose="02040503050406030204" pitchFamily="18" charset="0"/>
                                  <a:ea typeface="Cambria Math" panose="02040503050406030204" pitchFamily="18" charset="0"/>
                                </a:rPr>
                                <m:t>1</m:t>
                              </m:r>
                            </m:e>
                          </m:d>
                        </m:sub>
                      </m:sSub>
                      <m:r>
                        <a:rPr lang="en-US" sz="1700" i="0" smtClean="0">
                          <a:latin typeface="Cambria Math" panose="02040503050406030204" pitchFamily="18" charset="0"/>
                          <a:ea typeface="Cambria Math" panose="02040503050406030204" pitchFamily="18" charset="0"/>
                        </a:rPr>
                        <m:t>≤</m:t>
                      </m:r>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𝑑</m:t>
                          </m:r>
                        </m:e>
                        <m:sub>
                          <m:d>
                            <m:dPr>
                              <m:begChr m:val="["/>
                              <m:endChr m:val="]"/>
                              <m:ctrlPr>
                                <a:rPr lang="en-US" sz="1700" i="1" smtClean="0">
                                  <a:latin typeface="Cambria Math" panose="02040503050406030204" pitchFamily="18" charset="0"/>
                                  <a:ea typeface="Cambria Math" panose="02040503050406030204" pitchFamily="18" charset="0"/>
                                </a:rPr>
                              </m:ctrlPr>
                            </m:dPr>
                            <m:e>
                              <m:r>
                                <a:rPr lang="en-US" sz="1700" i="0" smtClean="0">
                                  <a:latin typeface="Cambria Math" panose="02040503050406030204" pitchFamily="18" charset="0"/>
                                  <a:ea typeface="Cambria Math" panose="02040503050406030204" pitchFamily="18" charset="0"/>
                                </a:rPr>
                                <m:t>2</m:t>
                              </m:r>
                            </m:e>
                          </m:d>
                        </m:sub>
                      </m:sSub>
                      <m:r>
                        <a:rPr lang="en-US" sz="1700" i="0" smtClean="0">
                          <a:latin typeface="Cambria Math" panose="02040503050406030204" pitchFamily="18" charset="0"/>
                          <a:ea typeface="Cambria Math" panose="02040503050406030204" pitchFamily="18" charset="0"/>
                        </a:rPr>
                        <m:t>≤…≤</m:t>
                      </m:r>
                      <m:sSub>
                        <m:sSubPr>
                          <m:ctrlPr>
                            <a:rPr lang="en-US" sz="1700" i="1" smtClean="0">
                              <a:latin typeface="Cambria Math" panose="02040503050406030204" pitchFamily="18" charset="0"/>
                              <a:ea typeface="Cambria Math" panose="02040503050406030204" pitchFamily="18" charset="0"/>
                            </a:rPr>
                          </m:ctrlPr>
                        </m:sSubPr>
                        <m:e>
                          <m:r>
                            <a:rPr lang="en-US" sz="1700" i="1" smtClean="0">
                              <a:latin typeface="Cambria Math" panose="02040503050406030204" pitchFamily="18" charset="0"/>
                              <a:ea typeface="Cambria Math" panose="02040503050406030204" pitchFamily="18" charset="0"/>
                            </a:rPr>
                            <m:t>𝑑</m:t>
                          </m:r>
                        </m:e>
                        <m:sub>
                          <m:d>
                            <m:dPr>
                              <m:begChr m:val="["/>
                              <m:endChr m:val="]"/>
                              <m:ctrlPr>
                                <a:rPr lang="en-US" sz="1700" i="1" smtClean="0">
                                  <a:latin typeface="Cambria Math" panose="02040503050406030204" pitchFamily="18" charset="0"/>
                                  <a:ea typeface="Cambria Math" panose="02040503050406030204" pitchFamily="18" charset="0"/>
                                </a:rPr>
                              </m:ctrlPr>
                            </m:dPr>
                            <m:e>
                              <m:r>
                                <a:rPr lang="en-US" sz="1700" i="1" smtClean="0">
                                  <a:latin typeface="Cambria Math" panose="02040503050406030204" pitchFamily="18" charset="0"/>
                                  <a:ea typeface="Cambria Math" panose="02040503050406030204" pitchFamily="18" charset="0"/>
                                </a:rPr>
                                <m:t>𝑛</m:t>
                              </m:r>
                            </m:e>
                          </m:d>
                        </m:sub>
                      </m:sSub>
                      <m:r>
                        <a:rPr lang="en-US" sz="1700" i="0" smtClean="0">
                          <a:latin typeface="Cambria Math" panose="02040503050406030204" pitchFamily="18" charset="0"/>
                          <a:ea typeface="Cambria Math" panose="02040503050406030204" pitchFamily="18" charset="0"/>
                        </a:rPr>
                        <m:t>.</m:t>
                      </m:r>
                    </m:oMath>
                  </m:oMathPara>
                </a14:m>
                <a:endParaRPr lang="en-US" sz="1700">
                  <a:latin typeface="Cambria Math" panose="02040503050406030204" pitchFamily="18" charset="0"/>
                  <a:ea typeface="Cambria Math" panose="02040503050406030204" pitchFamily="18" charset="0"/>
                </a:endParaRPr>
              </a:p>
            </p:txBody>
          </p:sp>
        </mc:Choice>
        <mc:Fallback xmlns="">
          <p:sp>
            <p:nvSpPr>
              <p:cNvPr id="15" name="Obdélník 14">
                <a:extLst>
                  <a:ext uri="{FF2B5EF4-FFF2-40B4-BE49-F238E27FC236}">
                    <a16:creationId xmlns:a16="http://schemas.microsoft.com/office/drawing/2014/main" id="{E64FB925-F9CF-4233-A021-FFEED7C45876}"/>
                  </a:ext>
                </a:extLst>
              </p:cNvPr>
              <p:cNvSpPr>
                <a:spLocks noRot="1" noChangeAspect="1" noMove="1" noResize="1" noEditPoints="1" noAdjustHandles="1" noChangeArrowheads="1" noChangeShapeType="1" noTextEdit="1"/>
              </p:cNvSpPr>
              <p:nvPr/>
            </p:nvSpPr>
            <p:spPr>
              <a:xfrm>
                <a:off x="5725776" y="2884111"/>
                <a:ext cx="2346668" cy="372731"/>
              </a:xfrm>
              <a:prstGeom prst="rect">
                <a:avLst/>
              </a:prstGeom>
              <a:blipFill>
                <a:blip r:embed="rId5"/>
                <a:stretch>
                  <a:fillRect/>
                </a:stretch>
              </a:blipFill>
            </p:spPr>
            <p:txBody>
              <a:bodyPr/>
              <a:lstStyle/>
              <a:p>
                <a:r>
                  <a:rPr lang="cs-CZ">
                    <a:noFill/>
                  </a:rPr>
                  <a:t> </a:t>
                </a:r>
              </a:p>
            </p:txBody>
          </p:sp>
        </mc:Fallback>
      </mc:AlternateContent>
      <p:cxnSp>
        <p:nvCxnSpPr>
          <p:cNvPr id="16" name="Přímá spojnice se šipkou 15">
            <a:extLst>
              <a:ext uri="{FF2B5EF4-FFF2-40B4-BE49-F238E27FC236}">
                <a16:creationId xmlns:a16="http://schemas.microsoft.com/office/drawing/2014/main" id="{E6B74423-6F75-4BB6-8802-DA01F75FC8B3}"/>
              </a:ext>
            </a:extLst>
          </p:cNvPr>
          <p:cNvCxnSpPr>
            <a:cxnSpLocks/>
          </p:cNvCxnSpPr>
          <p:nvPr/>
        </p:nvCxnSpPr>
        <p:spPr>
          <a:xfrm flipH="1">
            <a:off x="7375094" y="5263054"/>
            <a:ext cx="1080000"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bdélník 16">
                <a:extLst>
                  <a:ext uri="{FF2B5EF4-FFF2-40B4-BE49-F238E27FC236}">
                    <a16:creationId xmlns:a16="http://schemas.microsoft.com/office/drawing/2014/main" id="{59289561-CC21-4E30-A1F2-0FFA6FE70FFE}"/>
                  </a:ext>
                </a:extLst>
              </p:cNvPr>
              <p:cNvSpPr/>
              <p:nvPr/>
            </p:nvSpPr>
            <p:spPr>
              <a:xfrm>
                <a:off x="8559354" y="5075567"/>
                <a:ext cx="418576" cy="374974"/>
              </a:xfrm>
              <a:prstGeom prst="rect">
                <a:avLst/>
              </a:prstGeom>
            </p:spPr>
            <p:txBody>
              <a:bodyPr wrap="none">
                <a:spAutoFit/>
              </a:bodyPr>
              <a:lstStyle/>
              <a:p>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𝐿</m:t>
                        </m:r>
                      </m:e>
                      <m:sub>
                        <m:r>
                          <a:rPr lang="en-US" sz="1700" i="1" smtClean="0">
                            <a:effectLst/>
                            <a:latin typeface="Cambria Math" panose="02040503050406030204" pitchFamily="18" charset="0"/>
                            <a:ea typeface="Cambria Math" panose="02040503050406030204" pitchFamily="18" charset="0"/>
                            <a:cs typeface="Times New Roman" panose="02020603050405020304" pitchFamily="18" charset="0"/>
                          </a:rPr>
                          <m:t>𝑗</m:t>
                        </m:r>
                      </m:sub>
                    </m:sSub>
                  </m:oMath>
                </a14:m>
                <a:r>
                  <a:rPr lang="en-US" sz="1700">
                    <a:effectLst/>
                    <a:latin typeface="Cambria Math" panose="02040503050406030204" pitchFamily="18" charset="0"/>
                    <a:ea typeface="Cambria Math" panose="02040503050406030204" pitchFamily="18" charset="0"/>
                  </a:rPr>
                  <a:t> </a:t>
                </a:r>
                <a:endParaRPr lang="en-US" sz="1700">
                  <a:latin typeface="Cambria Math" panose="02040503050406030204" pitchFamily="18" charset="0"/>
                  <a:ea typeface="Cambria Math" panose="02040503050406030204" pitchFamily="18" charset="0"/>
                </a:endParaRPr>
              </a:p>
            </p:txBody>
          </p:sp>
        </mc:Choice>
        <mc:Fallback xmlns="">
          <p:sp>
            <p:nvSpPr>
              <p:cNvPr id="17" name="Obdélník 16">
                <a:extLst>
                  <a:ext uri="{FF2B5EF4-FFF2-40B4-BE49-F238E27FC236}">
                    <a16:creationId xmlns:a16="http://schemas.microsoft.com/office/drawing/2014/main" id="{59289561-CC21-4E30-A1F2-0FFA6FE70FFE}"/>
                  </a:ext>
                </a:extLst>
              </p:cNvPr>
              <p:cNvSpPr>
                <a:spLocks noRot="1" noChangeAspect="1" noMove="1" noResize="1" noEditPoints="1" noAdjustHandles="1" noChangeArrowheads="1" noChangeShapeType="1" noTextEdit="1"/>
              </p:cNvSpPr>
              <p:nvPr/>
            </p:nvSpPr>
            <p:spPr>
              <a:xfrm>
                <a:off x="8559354" y="5075567"/>
                <a:ext cx="418576" cy="374974"/>
              </a:xfrm>
              <a:prstGeom prst="rect">
                <a:avLst/>
              </a:prstGeom>
              <a:blipFill>
                <a:blip r:embed="rId6"/>
                <a:stretch>
                  <a:fillRect b="-6557"/>
                </a:stretch>
              </a:blipFill>
            </p:spPr>
            <p:txBody>
              <a:bodyPr/>
              <a:lstStyle/>
              <a:p>
                <a:r>
                  <a:rPr lang="cs-CZ">
                    <a:noFill/>
                  </a:rPr>
                  <a:t> </a:t>
                </a:r>
              </a:p>
            </p:txBody>
          </p:sp>
        </mc:Fallback>
      </mc:AlternateContent>
      <p:sp>
        <p:nvSpPr>
          <p:cNvPr id="18" name="TextovéPole 17">
            <a:extLst>
              <a:ext uri="{FF2B5EF4-FFF2-40B4-BE49-F238E27FC236}">
                <a16:creationId xmlns:a16="http://schemas.microsoft.com/office/drawing/2014/main" id="{11D3DAC0-738A-4128-A291-93091F617220}"/>
              </a:ext>
            </a:extLst>
          </p:cNvPr>
          <p:cNvSpPr txBox="1"/>
          <p:nvPr/>
        </p:nvSpPr>
        <p:spPr>
          <a:xfrm>
            <a:off x="7432964" y="4107010"/>
            <a:ext cx="1931028" cy="338554"/>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tardy job</a:t>
            </a:r>
          </a:p>
        </p:txBody>
      </p:sp>
      <p:cxnSp>
        <p:nvCxnSpPr>
          <p:cNvPr id="19" name="Přímá spojnice se šipkou 18">
            <a:extLst>
              <a:ext uri="{FF2B5EF4-FFF2-40B4-BE49-F238E27FC236}">
                <a16:creationId xmlns:a16="http://schemas.microsoft.com/office/drawing/2014/main" id="{A68368AA-2122-4F31-82F0-E30558E466B9}"/>
              </a:ext>
            </a:extLst>
          </p:cNvPr>
          <p:cNvCxnSpPr>
            <a:cxnSpLocks/>
          </p:cNvCxnSpPr>
          <p:nvPr/>
        </p:nvCxnSpPr>
        <p:spPr>
          <a:xfrm flipH="1">
            <a:off x="6138619" y="4408188"/>
            <a:ext cx="1236475" cy="839421"/>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7" name="Skupina 6">
            <a:extLst>
              <a:ext uri="{FF2B5EF4-FFF2-40B4-BE49-F238E27FC236}">
                <a16:creationId xmlns:a16="http://schemas.microsoft.com/office/drawing/2014/main" id="{BF547089-7736-4E9E-88BE-3468F616200D}"/>
              </a:ext>
            </a:extLst>
          </p:cNvPr>
          <p:cNvGrpSpPr/>
          <p:nvPr/>
        </p:nvGrpSpPr>
        <p:grpSpPr>
          <a:xfrm>
            <a:off x="1891109" y="3574722"/>
            <a:ext cx="2380085" cy="1672887"/>
            <a:chOff x="1891109" y="3574722"/>
            <a:chExt cx="2380085" cy="1672887"/>
          </a:xfrm>
        </p:grpSpPr>
        <p:pic>
          <p:nvPicPr>
            <p:cNvPr id="3" name="Obrázek 2">
              <a:extLst>
                <a:ext uri="{FF2B5EF4-FFF2-40B4-BE49-F238E27FC236}">
                  <a16:creationId xmlns:a16="http://schemas.microsoft.com/office/drawing/2014/main" id="{E23C1865-22CE-42ED-9664-18D5D2AE43AD}"/>
                </a:ext>
              </a:extLst>
            </p:cNvPr>
            <p:cNvPicPr>
              <a:picLocks noChangeAspect="1"/>
            </p:cNvPicPr>
            <p:nvPr/>
          </p:nvPicPr>
          <p:blipFill>
            <a:blip r:embed="rId7"/>
            <a:stretch>
              <a:fillRect/>
            </a:stretch>
          </p:blipFill>
          <p:spPr>
            <a:xfrm>
              <a:off x="1891109" y="3574722"/>
              <a:ext cx="2380085" cy="1672887"/>
            </a:xfrm>
            <a:prstGeom prst="rect">
              <a:avLst/>
            </a:prstGeom>
          </p:spPr>
        </p:pic>
        <p:sp>
          <p:nvSpPr>
            <p:cNvPr id="21" name="TextovéPole 20">
              <a:extLst>
                <a:ext uri="{FF2B5EF4-FFF2-40B4-BE49-F238E27FC236}">
                  <a16:creationId xmlns:a16="http://schemas.microsoft.com/office/drawing/2014/main" id="{61A2DE80-5726-42E7-9BC5-7205E0D40AFA}"/>
                </a:ext>
              </a:extLst>
            </p:cNvPr>
            <p:cNvSpPr txBox="1"/>
            <p:nvPr/>
          </p:nvSpPr>
          <p:spPr>
            <a:xfrm>
              <a:off x="2014566" y="3622554"/>
              <a:ext cx="619933" cy="261610"/>
            </a:xfrm>
            <a:prstGeom prst="rect">
              <a:avLst/>
            </a:prstGeom>
            <a:solidFill>
              <a:schemeClr val="bg1"/>
            </a:solidFill>
          </p:spPr>
          <p:txBody>
            <a:bodyPr wrap="square" lIns="0" tIns="0" rIns="0" bIns="0" rtlCol="0" anchor="b" anchorCtr="1">
              <a:spAutoFit/>
            </a:bodyPr>
            <a:lstStyle/>
            <a:p>
              <a:r>
                <a:rPr lang="en-US" sz="170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33855067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7546"/>
                <a:ext cx="11459909" cy="4535639"/>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Models </a:t>
                </a:r>
                <a:r>
                  <a:rPr lang="en-US" sz="1700" dirty="0">
                    <a:latin typeface="Cambria Math" panose="02040503050406030204" pitchFamily="18" charset="0"/>
                    <a:ea typeface="Cambria Math" panose="02040503050406030204" pitchFamily="18" charset="0"/>
                  </a:rPr>
                  <a:t>1||</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𝐿</m:t>
                        </m:r>
                      </m:e>
                      <m:sub>
                        <m:r>
                          <m:rPr>
                            <m:sty m:val="p"/>
                          </m:rPr>
                          <a:rPr lang="en-US" sz="1700" i="1" smtClean="0">
                            <a:latin typeface="Cambria Math" panose="02040503050406030204" pitchFamily="18" charset="0"/>
                          </a:rPr>
                          <m:t>max</m:t>
                        </m:r>
                      </m:sub>
                    </m:sSub>
                    <m:r>
                      <a:rPr lang="en-US" sz="1700" b="0" i="1" smtClean="0">
                        <a:latin typeface="Cambria Math" panose="02040503050406030204" pitchFamily="18" charset="0"/>
                      </a:rPr>
                      <m:t>(</m:t>
                    </m:r>
                    <m:r>
                      <a:rPr lang="en-US" sz="1700" b="0" i="1" smtClean="0">
                        <a:latin typeface="Cambria Math" panose="02040503050406030204" pitchFamily="18" charset="0"/>
                      </a:rPr>
                      <m:t>𝑤</m:t>
                    </m:r>
                    <m:r>
                      <a:rPr lang="en-US" sz="1700" b="0" i="1" smtClean="0">
                        <a:latin typeface="Cambria Math" panose="02040503050406030204" pitchFamily="18" charset="0"/>
                      </a:rPr>
                      <m:t>)</m:t>
                    </m:r>
                  </m:oMath>
                </a14:m>
                <a:r>
                  <a:rPr lang="en-US" dirty="0"/>
                  <a:t> and </a:t>
                </a:r>
                <a:r>
                  <a:rPr lang="en-US" sz="1700" dirty="0">
                    <a:latin typeface="Cambria Math" panose="02040503050406030204" pitchFamily="18" charset="0"/>
                    <a:ea typeface="Cambria Math" panose="02040503050406030204" pitchFamily="18" charset="0"/>
                  </a:rPr>
                  <a:t>1||</a:t>
                </a:r>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𝑇</m:t>
                        </m:r>
                      </m:e>
                      <m:sub>
                        <m:r>
                          <m:rPr>
                            <m:sty m:val="p"/>
                          </m:rPr>
                          <a:rPr lang="en-US" sz="1700" i="1" smtClean="0">
                            <a:latin typeface="Cambria Math" panose="02040503050406030204" pitchFamily="18" charset="0"/>
                            <a:ea typeface="Cambria Math" panose="02040503050406030204" pitchFamily="18" charset="0"/>
                          </a:rPr>
                          <m:t>max</m:t>
                        </m:r>
                      </m:sub>
                    </m:sSub>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𝑤</m:t>
                    </m:r>
                    <m:r>
                      <a:rPr lang="en-US" sz="1700" b="0" i="1" smtClean="0">
                        <a:latin typeface="Cambria Math" panose="02040503050406030204" pitchFamily="18" charset="0"/>
                        <a:ea typeface="Cambria Math" panose="02040503050406030204" pitchFamily="18" charset="0"/>
                      </a:rPr>
                      <m:t>)</m:t>
                    </m:r>
                  </m:oMath>
                </a14:m>
                <a:endParaRPr lang="en-US" sz="1700" dirty="0">
                  <a:latin typeface="Cambria Math" panose="02040503050406030204" pitchFamily="18" charset="0"/>
                  <a:ea typeface="Cambria Math" panose="02040503050406030204" pitchFamily="18" charset="0"/>
                </a:endParaRPr>
              </a:p>
              <a:p>
                <a:pPr marL="1278000" lvl="1" indent="-284400">
                  <a:lnSpc>
                    <a:spcPct val="110000"/>
                  </a:lnSpc>
                </a:pPr>
                <a:r>
                  <a:rPr lang="en-US" dirty="0">
                    <a:ea typeface="Cambria Math" panose="02040503050406030204" pitchFamily="18" charset="0"/>
                  </a:rPr>
                  <a:t>Lawler's algorithm (optimization approach)</a:t>
                </a:r>
              </a:p>
              <a:p>
                <a:pPr marL="1656000" lvl="1" indent="-284400">
                  <a:lnSpc>
                    <a:spcPct val="110000"/>
                  </a:lnSpc>
                  <a:spcBef>
                    <a:spcPts val="300"/>
                  </a:spcBef>
                </a:pPr>
                <a:r>
                  <a:rPr lang="en-US" dirty="0">
                    <a:ea typeface="Cambria Math" panose="02040503050406030204" pitchFamily="18" charset="0"/>
                  </a:rPr>
                  <a:t>Step 1</a:t>
                </a:r>
              </a:p>
              <a:p>
                <a:pPr marL="2037600" lvl="1" indent="-284400">
                  <a:lnSpc>
                    <a:spcPct val="110000"/>
                  </a:lnSpc>
                </a:pPr>
                <a:r>
                  <a:rPr lang="en-US" dirty="0">
                    <a:ea typeface="Cambria Math" panose="02040503050406030204" pitchFamily="18" charset="0"/>
                  </a:rPr>
                  <a:t>Calculate a value representing the total processing time of all jobs:</a:t>
                </a:r>
              </a:p>
              <a:p>
                <a:pPr marL="2037600" lvl="1" indent="-284400">
                  <a:lnSpc>
                    <a:spcPct val="110000"/>
                  </a:lnSpc>
                </a:pPr>
                <a:r>
                  <a:rPr lang="en-US" dirty="0">
                    <a:ea typeface="Cambria Math" panose="02040503050406030204" pitchFamily="18" charset="0"/>
                  </a:rPr>
                  <a:t>Set of unscheduled jobs is </a:t>
                </a:r>
                <a14:m>
                  <m:oMath xmlns:m="http://schemas.openxmlformats.org/officeDocument/2006/math">
                    <m:r>
                      <a:rPr lang="en-US" sz="1700" b="1" i="1" smtClean="0">
                        <a:latin typeface="Cambria Math" panose="02040503050406030204" pitchFamily="18" charset="0"/>
                      </a:rPr>
                      <m:t>𝑼</m:t>
                    </m:r>
                    <m:r>
                      <a:rPr lang="en-US" sz="1700" i="1" smtClean="0">
                        <a:latin typeface="Cambria Math" panose="02040503050406030204" pitchFamily="18" charset="0"/>
                      </a:rPr>
                      <m:t>=</m:t>
                    </m:r>
                    <m:d>
                      <m:dPr>
                        <m:begChr m:val="{"/>
                        <m:endChr m:val="}"/>
                        <m:ctrlPr>
                          <a:rPr lang="en-US" sz="1700" i="1" smtClean="0">
                            <a:latin typeface="Cambria Math" panose="02040503050406030204" pitchFamily="18" charset="0"/>
                          </a:rPr>
                        </m:ctrlPr>
                      </m:dPr>
                      <m:e>
                        <m:r>
                          <a:rPr lang="en-US" sz="1700" i="1" smtClean="0">
                            <a:latin typeface="Cambria Math" panose="02040503050406030204" pitchFamily="18" charset="0"/>
                          </a:rPr>
                          <m:t>1,2,…,</m:t>
                        </m:r>
                        <m:r>
                          <a:rPr lang="en-US" sz="1700" i="1" smtClean="0">
                            <a:latin typeface="Cambria Math" panose="02040503050406030204" pitchFamily="18" charset="0"/>
                          </a:rPr>
                          <m:t>𝑛</m:t>
                        </m:r>
                      </m:e>
                    </m:d>
                    <m:r>
                      <a:rPr lang="en-US" sz="1700" i="1" smtClean="0">
                        <a:latin typeface="Cambria Math" panose="02040503050406030204" pitchFamily="18" charset="0"/>
                      </a:rPr>
                      <m:t>.</m:t>
                    </m:r>
                  </m:oMath>
                </a14:m>
                <a:endParaRPr lang="en-US" sz="1700" dirty="0">
                  <a:ea typeface="Cambria Math" panose="02040503050406030204" pitchFamily="18" charset="0"/>
                </a:endParaRPr>
              </a:p>
              <a:p>
                <a:pPr marL="1656000" lvl="1" indent="-284400">
                  <a:lnSpc>
                    <a:spcPct val="110000"/>
                  </a:lnSpc>
                  <a:spcBef>
                    <a:spcPts val="300"/>
                  </a:spcBef>
                </a:pPr>
                <a:r>
                  <a:rPr lang="en-US" dirty="0">
                    <a:ea typeface="Cambria Math" panose="02040503050406030204" pitchFamily="18" charset="0"/>
                  </a:rPr>
                  <a:t>Step 2</a:t>
                </a:r>
              </a:p>
              <a:p>
                <a:pPr marL="2037600" lvl="1" indent="-284400">
                  <a:lnSpc>
                    <a:spcPct val="110000"/>
                  </a:lnSpc>
                </a:pPr>
                <a:r>
                  <a:rPr lang="en-US" dirty="0"/>
                  <a:t>This step is about finding a job that will be scheduled to end at time </a:t>
                </a:r>
                <a14:m>
                  <m:oMath xmlns:m="http://schemas.openxmlformats.org/officeDocument/2006/math">
                    <m:r>
                      <a:rPr lang="en-US" sz="1700" smtClean="0">
                        <a:latin typeface="Cambria Math" panose="02040503050406030204" pitchFamily="18" charset="0"/>
                        <a:cs typeface="Times New Roman" panose="02020603050405020304" pitchFamily="18" charset="0"/>
                      </a:rPr>
                      <m:t>𝑡</m:t>
                    </m:r>
                    <m:r>
                      <a:rPr lang="en-US" sz="1700" smtClean="0">
                        <a:latin typeface="Cambria Math" panose="02040503050406030204" pitchFamily="18" charset="0"/>
                        <a:cs typeface="Times New Roman" panose="02020603050405020304" pitchFamily="18" charset="0"/>
                      </a:rPr>
                      <m:t>. </m:t>
                    </m:r>
                  </m:oMath>
                </a14:m>
                <a:endParaRPr lang="en-US" sz="1700" dirty="0">
                  <a:cs typeface="Times New Roman" panose="02020603050405020304" pitchFamily="18" charset="0"/>
                </a:endParaRPr>
              </a:p>
              <a:p>
                <a:pPr marL="2037600" lvl="1" indent="-284400">
                  <a:lnSpc>
                    <a:spcPct val="110000"/>
                  </a:lnSpc>
                </a:pPr>
                <a:r>
                  <a:rPr lang="en-US" sz="1600" dirty="0"/>
                  <a:t>For this purpose, first calculate value </a:t>
                </a:r>
                <a14:m>
                  <m:oMath xmlns:m="http://schemas.openxmlformats.org/officeDocument/2006/math">
                    <m:sSub>
                      <m:sSubPr>
                        <m:ctrlPr>
                          <a:rPr lang="en-US" sz="1700" i="1" smtClean="0">
                            <a:latin typeface="Cambria Math" panose="02040503050406030204" pitchFamily="18" charset="0"/>
                            <a:cs typeface="Times New Roman" panose="02020603050405020304" pitchFamily="18" charset="0"/>
                          </a:rPr>
                        </m:ctrlPr>
                      </m:sSubPr>
                      <m:e>
                        <m:r>
                          <a:rPr lang="en-US" sz="1700" smtClean="0">
                            <a:latin typeface="Cambria Math" panose="02040503050406030204" pitchFamily="18" charset="0"/>
                            <a:cs typeface="Times New Roman" panose="02020603050405020304" pitchFamily="18" charset="0"/>
                          </a:rPr>
                          <m:t>𝑓</m:t>
                        </m:r>
                      </m:e>
                      <m:sub>
                        <m:r>
                          <a:rPr lang="en-US" sz="1700" smtClean="0">
                            <a:latin typeface="Cambria Math" panose="02040503050406030204" pitchFamily="18" charset="0"/>
                            <a:cs typeface="Times New Roman" panose="02020603050405020304" pitchFamily="18" charset="0"/>
                          </a:rPr>
                          <m:t>𝑗</m:t>
                        </m:r>
                      </m:sub>
                    </m:sSub>
                  </m:oMath>
                </a14:m>
                <a:r>
                  <a:rPr lang="en-US" sz="1600" dirty="0"/>
                  <a:t> for all jobs not yet scheduled: </a:t>
                </a:r>
              </a:p>
              <a:p>
                <a:pPr marL="1753200" lvl="1" indent="0">
                  <a:lnSpc>
                    <a:spcPct val="110000"/>
                  </a:lnSpc>
                  <a:spcBef>
                    <a:spcPts val="300"/>
                  </a:spcBef>
                  <a:buNone/>
                </a:pPr>
                <a:r>
                  <a:rPr lang="en-US" sz="1700" dirty="0"/>
                  <a:t>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𝑓</m:t>
                        </m:r>
                      </m:e>
                      <m:sub>
                        <m:r>
                          <a:rPr lang="en-US" sz="1700" i="1" smtClean="0">
                            <a:latin typeface="Cambria Math" panose="02040503050406030204" pitchFamily="18" charset="0"/>
                          </a:rPr>
                          <m:t>𝑗</m:t>
                        </m:r>
                      </m:sub>
                    </m:sSub>
                    <m:r>
                      <a:rPr lang="en-US" sz="1700" i="0"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𝑤</m:t>
                        </m:r>
                      </m:e>
                      <m:sub>
                        <m:r>
                          <a:rPr lang="en-US" sz="1700" i="1" smtClean="0">
                            <a:latin typeface="Cambria Math" panose="02040503050406030204" pitchFamily="18" charset="0"/>
                          </a:rPr>
                          <m:t>𝑗</m:t>
                        </m:r>
                      </m:sub>
                    </m:sSub>
                    <m:d>
                      <m:dPr>
                        <m:ctrlPr>
                          <a:rPr lang="en-US" sz="1700" i="1" smtClean="0">
                            <a:latin typeface="Cambria Math" panose="02040503050406030204" pitchFamily="18" charset="0"/>
                          </a:rPr>
                        </m:ctrlPr>
                      </m:dPr>
                      <m:e>
                        <m:r>
                          <a:rPr lang="en-US" sz="1700" i="1" smtClean="0">
                            <a:latin typeface="Cambria Math" panose="02040503050406030204" pitchFamily="18" charset="0"/>
                          </a:rPr>
                          <m:t>𝑡</m:t>
                        </m:r>
                        <m:r>
                          <a:rPr lang="en-US" sz="1700" i="0"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𝑑</m:t>
                            </m:r>
                          </m:e>
                          <m:sub>
                            <m:r>
                              <a:rPr lang="en-US" sz="1700" i="1" smtClean="0">
                                <a:latin typeface="Cambria Math" panose="02040503050406030204" pitchFamily="18" charset="0"/>
                              </a:rPr>
                              <m:t>𝑗</m:t>
                            </m:r>
                          </m:sub>
                        </m:sSub>
                      </m:e>
                    </m:d>
                    <m:r>
                      <a:rPr lang="en-US" sz="1700" i="0" smtClean="0">
                        <a:latin typeface="Cambria Math" panose="02040503050406030204" pitchFamily="18" charset="0"/>
                      </a:rPr>
                      <m:t>, </m:t>
                    </m:r>
                    <m:r>
                      <a:rPr lang="en-US" sz="1700" i="1" smtClean="0">
                        <a:latin typeface="Cambria Math" panose="02040503050406030204" pitchFamily="18" charset="0"/>
                      </a:rPr>
                      <m:t>𝑗</m:t>
                    </m:r>
                    <m:r>
                      <a:rPr lang="en-US" sz="1700" i="0" smtClean="0">
                        <a:latin typeface="Cambria Math" panose="02040503050406030204" pitchFamily="18" charset="0"/>
                      </a:rPr>
                      <m:t>∈</m:t>
                    </m:r>
                    <m:r>
                      <a:rPr lang="en-US" sz="1700" b="1" i="1" smtClean="0">
                        <a:latin typeface="Cambria Math" panose="02040503050406030204" pitchFamily="18" charset="0"/>
                      </a:rPr>
                      <m:t>𝑼</m:t>
                    </m:r>
                  </m:oMath>
                </a14:m>
                <a:r>
                  <a:rPr lang="en-US" sz="1600" dirty="0"/>
                  <a:t>, for criterion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𝐿</m:t>
                        </m:r>
                      </m:e>
                      <m:sub>
                        <m:r>
                          <m:rPr>
                            <m:sty m:val="p"/>
                          </m:rPr>
                          <a:rPr lang="en-US" sz="1700" i="1" smtClean="0">
                            <a:latin typeface="Cambria Math" panose="02040503050406030204" pitchFamily="18" charset="0"/>
                          </a:rPr>
                          <m:t>max</m:t>
                        </m:r>
                      </m:sub>
                    </m:sSub>
                    <m:d>
                      <m:dPr>
                        <m:ctrlPr>
                          <a:rPr lang="en-US" sz="1700" i="1" smtClean="0">
                            <a:latin typeface="Cambria Math" panose="02040503050406030204" pitchFamily="18" charset="0"/>
                          </a:rPr>
                        </m:ctrlPr>
                      </m:dPr>
                      <m:e>
                        <m:r>
                          <a:rPr lang="en-US" sz="1700" i="1" smtClean="0">
                            <a:latin typeface="Cambria Math" panose="02040503050406030204" pitchFamily="18" charset="0"/>
                          </a:rPr>
                          <m:t>𝑤</m:t>
                        </m:r>
                      </m:e>
                    </m:d>
                  </m:oMath>
                </a14:m>
                <a:r>
                  <a:rPr lang="en-US" sz="1700" dirty="0"/>
                  <a:t>,</a:t>
                </a:r>
              </a:p>
              <a:p>
                <a:pPr marL="1753200" lvl="1" indent="0">
                  <a:lnSpc>
                    <a:spcPct val="110000"/>
                  </a:lnSpc>
                  <a:buNone/>
                </a:pPr>
                <a:r>
                  <a:rPr lang="en-US" sz="1700" dirty="0"/>
                  <a:t>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𝑓</m:t>
                        </m:r>
                      </m:e>
                      <m:sub>
                        <m:r>
                          <a:rPr lang="en-US" sz="1700" i="1" smtClean="0">
                            <a:latin typeface="Cambria Math" panose="02040503050406030204" pitchFamily="18" charset="0"/>
                          </a:rPr>
                          <m:t>𝑗</m:t>
                        </m:r>
                      </m:sub>
                    </m:sSub>
                    <m:r>
                      <a:rPr lang="en-US" sz="1700"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𝑤</m:t>
                        </m:r>
                      </m:e>
                      <m:sub>
                        <m:r>
                          <a:rPr lang="en-US" sz="1700" i="1" smtClean="0">
                            <a:latin typeface="Cambria Math" panose="02040503050406030204" pitchFamily="18" charset="0"/>
                          </a:rPr>
                          <m:t>𝑗</m:t>
                        </m:r>
                      </m:sub>
                    </m:sSub>
                    <m:r>
                      <m:rPr>
                        <m:sty m:val="p"/>
                      </m:rPr>
                      <a:rPr lang="en-US" sz="1700" i="1" smtClean="0">
                        <a:latin typeface="Cambria Math" panose="02040503050406030204" pitchFamily="18" charset="0"/>
                      </a:rPr>
                      <m:t>max</m:t>
                    </m:r>
                    <m:d>
                      <m:dPr>
                        <m:ctrlPr>
                          <a:rPr lang="en-US" sz="1700" i="1" smtClean="0">
                            <a:latin typeface="Cambria Math" panose="02040503050406030204" pitchFamily="18" charset="0"/>
                          </a:rPr>
                        </m:ctrlPr>
                      </m:dPr>
                      <m:e>
                        <m:r>
                          <a:rPr lang="en-US" sz="1700" smtClean="0">
                            <a:latin typeface="Cambria Math" panose="02040503050406030204" pitchFamily="18" charset="0"/>
                          </a:rPr>
                          <m:t>0,</m:t>
                        </m:r>
                        <m:r>
                          <a:rPr lang="en-US" sz="1700" i="1" smtClean="0">
                            <a:latin typeface="Cambria Math" panose="02040503050406030204" pitchFamily="18" charset="0"/>
                          </a:rPr>
                          <m:t>𝑡</m:t>
                        </m:r>
                        <m:r>
                          <a:rPr lang="en-US" sz="1700" smtClean="0">
                            <a:latin typeface="Cambria Math" panose="02040503050406030204" pitchFamily="18" charset="0"/>
                          </a:rPr>
                          <m:t>−</m:t>
                        </m:r>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𝑑</m:t>
                            </m:r>
                          </m:e>
                          <m:sub>
                            <m:r>
                              <a:rPr lang="en-US" sz="1700" i="1" smtClean="0">
                                <a:latin typeface="Cambria Math" panose="02040503050406030204" pitchFamily="18" charset="0"/>
                              </a:rPr>
                              <m:t>𝑗</m:t>
                            </m:r>
                          </m:sub>
                        </m:sSub>
                      </m:e>
                    </m:d>
                    <m:r>
                      <a:rPr lang="en-US" sz="1700" i="0" smtClean="0">
                        <a:latin typeface="Cambria Math" panose="02040503050406030204" pitchFamily="18" charset="0"/>
                      </a:rPr>
                      <m:t>, </m:t>
                    </m:r>
                    <m:r>
                      <a:rPr lang="en-US" sz="1700" i="1" smtClean="0">
                        <a:latin typeface="Cambria Math" panose="02040503050406030204" pitchFamily="18" charset="0"/>
                      </a:rPr>
                      <m:t>𝑗</m:t>
                    </m:r>
                    <m:r>
                      <a:rPr lang="en-US" sz="1700" i="0" smtClean="0">
                        <a:latin typeface="Cambria Math" panose="02040503050406030204" pitchFamily="18" charset="0"/>
                      </a:rPr>
                      <m:t>∈</m:t>
                    </m:r>
                    <m:r>
                      <a:rPr lang="en-US" sz="1700" b="1" i="1" smtClean="0">
                        <a:latin typeface="Cambria Math" panose="02040503050406030204" pitchFamily="18" charset="0"/>
                      </a:rPr>
                      <m:t>𝑼</m:t>
                    </m:r>
                  </m:oMath>
                </a14:m>
                <a:r>
                  <a:rPr lang="en-US" sz="1600" dirty="0"/>
                  <a:t>, for criterion </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𝑇</m:t>
                        </m:r>
                      </m:e>
                      <m:sub>
                        <m:r>
                          <m:rPr>
                            <m:sty m:val="p"/>
                          </m:rPr>
                          <a:rPr lang="en-US" sz="1700" i="1" smtClean="0">
                            <a:latin typeface="Cambria Math" panose="02040503050406030204" pitchFamily="18" charset="0"/>
                          </a:rPr>
                          <m:t>max</m:t>
                        </m:r>
                      </m:sub>
                    </m:sSub>
                    <m:d>
                      <m:dPr>
                        <m:ctrlPr>
                          <a:rPr lang="en-US" sz="1700" i="1" smtClean="0">
                            <a:latin typeface="Cambria Math" panose="02040503050406030204" pitchFamily="18" charset="0"/>
                          </a:rPr>
                        </m:ctrlPr>
                      </m:dPr>
                      <m:e>
                        <m:r>
                          <a:rPr lang="en-US" sz="1700" i="1" smtClean="0">
                            <a:latin typeface="Cambria Math" panose="02040503050406030204" pitchFamily="18" charset="0"/>
                          </a:rPr>
                          <m:t>𝑤</m:t>
                        </m:r>
                      </m:e>
                    </m:d>
                  </m:oMath>
                </a14:m>
                <a:r>
                  <a:rPr lang="en-US" sz="1700" dirty="0"/>
                  <a:t>,</a:t>
                </a:r>
              </a:p>
              <a:p>
                <a:pPr marL="2037600" lvl="1" indent="-284400">
                  <a:lnSpc>
                    <a:spcPct val="110000"/>
                  </a:lnSpc>
                </a:pPr>
                <a:r>
                  <a:rPr lang="en-US" dirty="0"/>
                  <a:t>From all values calculated in this way, find the minimum value that corresponds to job</a:t>
                </a:r>
                <a:r>
                  <a:rPr lang="en-US" sz="1600" dirty="0"/>
                  <a:t> </a:t>
                </a:r>
                <a14:m>
                  <m:oMath xmlns:m="http://schemas.openxmlformats.org/officeDocument/2006/math">
                    <m:r>
                      <a:rPr lang="en-US" sz="1700" i="1" smtClean="0">
                        <a:latin typeface="Cambria Math" panose="02040503050406030204" pitchFamily="18" charset="0"/>
                      </a:rPr>
                      <m:t>𝑘</m:t>
                    </m:r>
                  </m:oMath>
                </a14:m>
                <a:r>
                  <a:rPr lang="en-US" sz="1600" dirty="0"/>
                  <a:t>:</a:t>
                </a:r>
              </a:p>
              <a:p>
                <a:pPr marL="2037600" lvl="1" indent="-284400">
                  <a:lnSpc>
                    <a:spcPct val="110000"/>
                  </a:lnSpc>
                </a:pPr>
                <a:endParaRPr lang="en-US" sz="1600" dirty="0"/>
              </a:p>
              <a:p>
                <a:pPr marL="1656000" lvl="1" indent="-284400">
                  <a:lnSpc>
                    <a:spcPct val="110000"/>
                  </a:lnSpc>
                  <a:spcBef>
                    <a:spcPts val="300"/>
                  </a:spcBef>
                </a:pPr>
                <a:endParaRPr lang="en-US" dirty="0">
                  <a:ea typeface="Cambria Math" panose="02040503050406030204" pitchFamily="18" charset="0"/>
                </a:endParaRPr>
              </a:p>
              <a:p>
                <a:pPr marL="993600" lvl="1" indent="0">
                  <a:lnSpc>
                    <a:spcPct val="110000"/>
                  </a:lnSpc>
                  <a:spcBef>
                    <a:spcPts val="300"/>
                  </a:spcBef>
                  <a:buNone/>
                </a:pPr>
                <a:endParaRPr lang="en-US" dirty="0">
                  <a:ea typeface="Cambria Math" panose="02040503050406030204" pitchFamily="18" charset="0"/>
                </a:endParaRPr>
              </a:p>
              <a:p>
                <a:pPr marL="12780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7546"/>
                <a:ext cx="11459909" cy="4535639"/>
              </a:xfrm>
              <a:blipFill>
                <a:blip r:embed="rId2"/>
                <a:stretch>
                  <a:fillRect l="-213" t="-269"/>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95</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3B6F76E1-99AD-4315-AFFA-27F062A66422}"/>
                  </a:ext>
                </a:extLst>
              </p:cNvPr>
              <p:cNvSpPr/>
              <p:nvPr/>
            </p:nvSpPr>
            <p:spPr>
              <a:xfrm>
                <a:off x="8575732" y="2739751"/>
                <a:ext cx="1171153" cy="836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𝑡</m:t>
                      </m:r>
                      <m:r>
                        <a:rPr lang="cs-CZ" sz="1700" i="0">
                          <a:latin typeface="Cambria Math" panose="02040503050406030204" pitchFamily="18" charset="0"/>
                        </a:rPr>
                        <m:t>=</m:t>
                      </m:r>
                      <m:nary>
                        <m:naryPr>
                          <m:chr m:val="∑"/>
                          <m:limLoc m:val="undOvr"/>
                          <m:ctrlPr>
                            <a:rPr lang="cs-CZ" sz="1700" i="1">
                              <a:latin typeface="Cambria Math" panose="02040503050406030204" pitchFamily="18" charset="0"/>
                            </a:rPr>
                          </m:ctrlPr>
                        </m:naryPr>
                        <m:sub>
                          <m:r>
                            <a:rPr lang="cs-CZ" sz="1700" i="1">
                              <a:latin typeface="Cambria Math" panose="02040503050406030204" pitchFamily="18" charset="0"/>
                            </a:rPr>
                            <m:t>𝑗</m:t>
                          </m:r>
                          <m:r>
                            <a:rPr lang="cs-CZ" sz="1700" i="0">
                              <a:latin typeface="Cambria Math" panose="02040503050406030204" pitchFamily="18" charset="0"/>
                            </a:rPr>
                            <m:t>=1</m:t>
                          </m:r>
                        </m:sub>
                        <m:sup>
                          <m:r>
                            <a:rPr lang="cs-CZ" sz="1700" i="1">
                              <a:latin typeface="Cambria Math" panose="02040503050406030204" pitchFamily="18" charset="0"/>
                            </a:rPr>
                            <m:t>𝑛</m:t>
                          </m:r>
                        </m:sup>
                        <m:e>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𝑗</m:t>
                              </m:r>
                            </m:sub>
                          </m:sSub>
                        </m:e>
                      </m:nary>
                      <m:r>
                        <a:rPr lang="cs-CZ" sz="1700" i="0">
                          <a:latin typeface="Cambria Math" panose="02040503050406030204" pitchFamily="18" charset="0"/>
                        </a:rPr>
                        <m:t>.</m:t>
                      </m:r>
                    </m:oMath>
                  </m:oMathPara>
                </a14:m>
                <a:endParaRPr lang="cs-CZ" sz="1700" dirty="0"/>
              </a:p>
            </p:txBody>
          </p:sp>
        </mc:Choice>
        <mc:Fallback xmlns="">
          <p:sp>
            <p:nvSpPr>
              <p:cNvPr id="20" name="Obdélník 19">
                <a:extLst>
                  <a:ext uri="{FF2B5EF4-FFF2-40B4-BE49-F238E27FC236}">
                    <a16:creationId xmlns:a16="http://schemas.microsoft.com/office/drawing/2014/main" id="{3B6F76E1-99AD-4315-AFFA-27F062A66422}"/>
                  </a:ext>
                </a:extLst>
              </p:cNvPr>
              <p:cNvSpPr>
                <a:spLocks noRot="1" noChangeAspect="1" noMove="1" noResize="1" noEditPoints="1" noAdjustHandles="1" noChangeArrowheads="1" noChangeShapeType="1" noTextEdit="1"/>
              </p:cNvSpPr>
              <p:nvPr/>
            </p:nvSpPr>
            <p:spPr>
              <a:xfrm>
                <a:off x="8575732" y="2739751"/>
                <a:ext cx="1171153" cy="836063"/>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Obdélník 20">
                <a:extLst>
                  <a:ext uri="{FF2B5EF4-FFF2-40B4-BE49-F238E27FC236}">
                    <a16:creationId xmlns:a16="http://schemas.microsoft.com/office/drawing/2014/main" id="{E4BBCDCB-68FE-46F5-9FD1-959ED14EAF9A}"/>
                  </a:ext>
                </a:extLst>
              </p:cNvPr>
              <p:cNvSpPr/>
              <p:nvPr/>
            </p:nvSpPr>
            <p:spPr>
              <a:xfrm>
                <a:off x="3158837" y="5720686"/>
                <a:ext cx="1363963" cy="4624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𝑓</m:t>
                          </m:r>
                        </m:e>
                        <m:sub>
                          <m:r>
                            <a:rPr lang="cs-CZ" sz="1700" i="1">
                              <a:latin typeface="Cambria Math" panose="02040503050406030204" pitchFamily="18" charset="0"/>
                            </a:rPr>
                            <m:t>𝑘</m:t>
                          </m:r>
                        </m:sub>
                      </m:sSub>
                      <m:r>
                        <a:rPr lang="cs-CZ" sz="1700" i="0">
                          <a:latin typeface="Cambria Math" panose="02040503050406030204" pitchFamily="18" charset="0"/>
                        </a:rPr>
                        <m:t>=</m:t>
                      </m:r>
                      <m:sSub>
                        <m:sSubPr>
                          <m:ctrlPr>
                            <a:rPr lang="cs-CZ" sz="1700" i="1">
                              <a:latin typeface="Cambria Math" panose="02040503050406030204" pitchFamily="18" charset="0"/>
                            </a:rPr>
                          </m:ctrlPr>
                        </m:sSubPr>
                        <m:e>
                          <m:func>
                            <m:funcPr>
                              <m:ctrlPr>
                                <a:rPr lang="cs-CZ" sz="1700" i="1">
                                  <a:latin typeface="Cambria Math" panose="02040503050406030204" pitchFamily="18" charset="0"/>
                                </a:rPr>
                              </m:ctrlPr>
                            </m:funcPr>
                            <m:fName>
                              <m:limLow>
                                <m:limLowPr>
                                  <m:ctrlPr>
                                    <a:rPr lang="cs-CZ" sz="1700" i="1">
                                      <a:latin typeface="Cambria Math" panose="02040503050406030204" pitchFamily="18" charset="0"/>
                                    </a:rPr>
                                  </m:ctrlPr>
                                </m:limLowPr>
                                <m:e>
                                  <m:r>
                                    <m:rPr>
                                      <m:sty m:val="p"/>
                                    </m:rPr>
                                    <a:rPr lang="cs-CZ" sz="1700" i="0">
                                      <a:latin typeface="Cambria Math" panose="02040503050406030204" pitchFamily="18" charset="0"/>
                                    </a:rPr>
                                    <m:t>min</m:t>
                                  </m:r>
                                </m:e>
                                <m:lim>
                                  <m:r>
                                    <a:rPr lang="cs-CZ" sz="1700" i="1">
                                      <a:latin typeface="Cambria Math" panose="02040503050406030204" pitchFamily="18" charset="0"/>
                                    </a:rPr>
                                    <m:t>𝑗</m:t>
                                  </m:r>
                                  <m:r>
                                    <a:rPr lang="cs-CZ" sz="1700" i="0">
                                      <a:latin typeface="Cambria Math" panose="02040503050406030204" pitchFamily="18" charset="0"/>
                                    </a:rPr>
                                    <m:t>∈</m:t>
                                  </m:r>
                                  <m:r>
                                    <a:rPr lang="cs-CZ" sz="1700" b="1" i="1">
                                      <a:latin typeface="Cambria Math" panose="02040503050406030204" pitchFamily="18" charset="0"/>
                                    </a:rPr>
                                    <m:t>𝑼</m:t>
                                  </m:r>
                                </m:lim>
                              </m:limLow>
                            </m:fName>
                            <m:e>
                              <m:r>
                                <a:rPr lang="cs-CZ" sz="1700" b="0" i="1">
                                  <a:latin typeface="Cambria Math" panose="02040503050406030204" pitchFamily="18" charset="0"/>
                                </a:rPr>
                                <m:t>𝑓</m:t>
                              </m:r>
                            </m:e>
                          </m:func>
                        </m:e>
                        <m:sub>
                          <m:r>
                            <a:rPr lang="cs-CZ" sz="1700" b="0" i="1">
                              <a:latin typeface="Cambria Math" panose="02040503050406030204" pitchFamily="18" charset="0"/>
                            </a:rPr>
                            <m:t>𝑗</m:t>
                          </m:r>
                        </m:sub>
                      </m:sSub>
                      <m:r>
                        <a:rPr lang="cs-CZ" sz="1700" b="0" i="0">
                          <a:latin typeface="Cambria Math" panose="02040503050406030204" pitchFamily="18" charset="0"/>
                        </a:rPr>
                        <m:t>.</m:t>
                      </m:r>
                    </m:oMath>
                  </m:oMathPara>
                </a14:m>
                <a:endParaRPr lang="cs-CZ" sz="1700" dirty="0"/>
              </a:p>
            </p:txBody>
          </p:sp>
        </mc:Choice>
        <mc:Fallback xmlns="">
          <p:sp>
            <p:nvSpPr>
              <p:cNvPr id="21" name="Obdélník 20">
                <a:extLst>
                  <a:ext uri="{FF2B5EF4-FFF2-40B4-BE49-F238E27FC236}">
                    <a16:creationId xmlns:a16="http://schemas.microsoft.com/office/drawing/2014/main" id="{E4BBCDCB-68FE-46F5-9FD1-959ED14EAF9A}"/>
                  </a:ext>
                </a:extLst>
              </p:cNvPr>
              <p:cNvSpPr>
                <a:spLocks noRot="1" noChangeAspect="1" noMove="1" noResize="1" noEditPoints="1" noAdjustHandles="1" noChangeArrowheads="1" noChangeShapeType="1" noTextEdit="1"/>
              </p:cNvSpPr>
              <p:nvPr/>
            </p:nvSpPr>
            <p:spPr>
              <a:xfrm>
                <a:off x="3158837" y="5720686"/>
                <a:ext cx="1363963" cy="462499"/>
              </a:xfrm>
              <a:prstGeom prst="rect">
                <a:avLst/>
              </a:prstGeom>
              <a:blipFill>
                <a:blip r:embed="rId4"/>
                <a:stretch>
                  <a:fillRect b="-5263"/>
                </a:stretch>
              </a:blipFill>
            </p:spPr>
            <p:txBody>
              <a:bodyPr/>
              <a:lstStyle/>
              <a:p>
                <a:r>
                  <a:rPr lang="cs-CZ">
                    <a:noFill/>
                  </a:rPr>
                  <a:t> </a:t>
                </a:r>
              </a:p>
            </p:txBody>
          </p:sp>
        </mc:Fallback>
      </mc:AlternateContent>
    </p:spTree>
    <p:extLst>
      <p:ext uri="{BB962C8B-B14F-4D97-AF65-F5344CB8AC3E}">
        <p14:creationId xmlns:p14="http://schemas.microsoft.com/office/powerpoint/2010/main" val="28816580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42558" y="1647546"/>
                <a:ext cx="11395256" cy="2942927"/>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Models </a:t>
                </a:r>
                <a:r>
                  <a:rPr lang="en-US" sz="1700" dirty="0">
                    <a:latin typeface="Cambria Math" panose="02040503050406030204" pitchFamily="18" charset="0"/>
                    <a:ea typeface="Cambria Math" panose="02040503050406030204" pitchFamily="18" charset="0"/>
                  </a:rPr>
                  <a:t>1||</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𝐿</m:t>
                        </m:r>
                      </m:e>
                      <m:sub>
                        <m:r>
                          <m:rPr>
                            <m:sty m:val="p"/>
                          </m:rPr>
                          <a:rPr lang="en-US" sz="1700" i="1" smtClean="0">
                            <a:latin typeface="Cambria Math" panose="02040503050406030204" pitchFamily="18" charset="0"/>
                          </a:rPr>
                          <m:t>max</m:t>
                        </m:r>
                      </m:sub>
                    </m:sSub>
                    <m:r>
                      <a:rPr lang="en-US" sz="1700" b="0" i="1" smtClean="0">
                        <a:latin typeface="Cambria Math" panose="02040503050406030204" pitchFamily="18" charset="0"/>
                      </a:rPr>
                      <m:t>(</m:t>
                    </m:r>
                    <m:r>
                      <a:rPr lang="en-US" sz="1700" b="0" i="1" smtClean="0">
                        <a:latin typeface="Cambria Math" panose="02040503050406030204" pitchFamily="18" charset="0"/>
                      </a:rPr>
                      <m:t>𝑤</m:t>
                    </m:r>
                    <m:r>
                      <a:rPr lang="en-US" sz="1700" b="0" i="1" smtClean="0">
                        <a:latin typeface="Cambria Math" panose="02040503050406030204" pitchFamily="18" charset="0"/>
                      </a:rPr>
                      <m:t>)</m:t>
                    </m:r>
                  </m:oMath>
                </a14:m>
                <a:r>
                  <a:rPr lang="en-US" dirty="0"/>
                  <a:t> and </a:t>
                </a:r>
                <a:r>
                  <a:rPr lang="en-US" sz="1700" dirty="0">
                    <a:latin typeface="Cambria Math" panose="02040503050406030204" pitchFamily="18" charset="0"/>
                    <a:ea typeface="Cambria Math" panose="02040503050406030204" pitchFamily="18" charset="0"/>
                  </a:rPr>
                  <a:t>1||</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𝑇</m:t>
                        </m:r>
                      </m:e>
                      <m:sub>
                        <m:r>
                          <m:rPr>
                            <m:sty m:val="p"/>
                          </m:rPr>
                          <a:rPr lang="en-US" sz="1700" i="1" smtClean="0">
                            <a:latin typeface="Cambria Math" panose="02040503050406030204" pitchFamily="18" charset="0"/>
                          </a:rPr>
                          <m:t>max</m:t>
                        </m:r>
                      </m:sub>
                    </m:sSub>
                    <m:r>
                      <a:rPr lang="en-US" sz="1700" b="0" i="1" smtClean="0">
                        <a:latin typeface="Cambria Math" panose="02040503050406030204" pitchFamily="18" charset="0"/>
                      </a:rPr>
                      <m:t>(</m:t>
                    </m:r>
                    <m:r>
                      <a:rPr lang="en-US" sz="1700" b="0" i="1" smtClean="0">
                        <a:latin typeface="Cambria Math" panose="02040503050406030204" pitchFamily="18" charset="0"/>
                      </a:rPr>
                      <m:t>𝑤</m:t>
                    </m:r>
                    <m:r>
                      <a:rPr lang="en-US" sz="1700" b="0" i="1" smtClean="0">
                        <a:latin typeface="Cambria Math" panose="02040503050406030204" pitchFamily="18" charset="0"/>
                      </a:rPr>
                      <m:t>)</m:t>
                    </m:r>
                  </m:oMath>
                </a14:m>
                <a:r>
                  <a:rPr lang="en-US" sz="1700" dirty="0"/>
                  <a:t> </a:t>
                </a:r>
                <a:r>
                  <a:rPr lang="en-US" dirty="0"/>
                  <a:t>– continued</a:t>
                </a:r>
              </a:p>
              <a:p>
                <a:pPr marL="1278000" lvl="1" indent="-284400">
                  <a:lnSpc>
                    <a:spcPct val="110000"/>
                  </a:lnSpc>
                </a:pPr>
                <a:r>
                  <a:rPr lang="en-US" dirty="0">
                    <a:ea typeface="Cambria Math" panose="02040503050406030204" pitchFamily="18" charset="0"/>
                  </a:rPr>
                  <a:t>Lawler's algorithm – continued</a:t>
                </a:r>
              </a:p>
              <a:p>
                <a:pPr marL="1656000" lvl="1" indent="-284400">
                  <a:lnSpc>
                    <a:spcPct val="110000"/>
                  </a:lnSpc>
                </a:pPr>
                <a:r>
                  <a:rPr lang="en-US" dirty="0">
                    <a:ea typeface="Cambria Math" panose="02040503050406030204" pitchFamily="18" charset="0"/>
                  </a:rPr>
                  <a:t>Step 3</a:t>
                </a:r>
              </a:p>
              <a:p>
                <a:pPr marL="2037600" lvl="1" indent="-284400">
                  <a:lnSpc>
                    <a:spcPct val="110000"/>
                  </a:lnSpc>
                </a:pPr>
                <a:r>
                  <a:rPr lang="en-US" sz="1600" dirty="0"/>
                  <a:t>Job </a:t>
                </a:r>
                <a14:m>
                  <m:oMath xmlns:m="http://schemas.openxmlformats.org/officeDocument/2006/math">
                    <m:r>
                      <a:rPr lang="en-US" sz="1700" i="1" smtClean="0">
                        <a:latin typeface="Cambria Math" panose="02040503050406030204" pitchFamily="18" charset="0"/>
                      </a:rPr>
                      <m:t>𝑘</m:t>
                    </m:r>
                  </m:oMath>
                </a14:m>
                <a:r>
                  <a:rPr lang="en-US" sz="1600" dirty="0"/>
                  <a:t> is scheduled to end at time </a:t>
                </a:r>
                <a14:m>
                  <m:oMath xmlns:m="http://schemas.openxmlformats.org/officeDocument/2006/math">
                    <m:r>
                      <a:rPr lang="en-US" sz="1700" i="1" smtClean="0">
                        <a:latin typeface="Cambria Math" panose="02040503050406030204" pitchFamily="18" charset="0"/>
                      </a:rPr>
                      <m:t>𝑡</m:t>
                    </m:r>
                    <m:r>
                      <a:rPr lang="en-US" sz="1700" i="1" smtClean="0">
                        <a:latin typeface="Cambria Math" panose="02040503050406030204" pitchFamily="18" charset="0"/>
                      </a:rPr>
                      <m:t>,</m:t>
                    </m:r>
                  </m:oMath>
                </a14:m>
                <a:r>
                  <a:rPr lang="en-US" sz="1600" dirty="0"/>
                  <a:t> </a:t>
                </a:r>
                <a:r>
                  <a:rPr lang="en-US" sz="1600" dirty="0" err="1"/>
                  <a:t>tj</a:t>
                </a:r>
                <a:r>
                  <a:rPr lang="en-US" sz="1600" dirty="0"/>
                  <a:t>. </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𝐶</m:t>
                        </m:r>
                      </m:e>
                      <m:sub>
                        <m:r>
                          <a:rPr lang="en-US" sz="1700" i="1" smtClean="0">
                            <a:latin typeface="Cambria Math" panose="02040503050406030204" pitchFamily="18" charset="0"/>
                          </a:rPr>
                          <m:t>𝑘</m:t>
                        </m:r>
                      </m:sub>
                    </m:sSub>
                    <m:r>
                      <a:rPr lang="en-US" sz="1700" i="1" smtClean="0">
                        <a:latin typeface="Cambria Math" panose="02040503050406030204" pitchFamily="18" charset="0"/>
                      </a:rPr>
                      <m:t>=</m:t>
                    </m:r>
                    <m:r>
                      <a:rPr lang="en-US" sz="1700" i="1" smtClean="0">
                        <a:latin typeface="Cambria Math" panose="02040503050406030204" pitchFamily="18" charset="0"/>
                      </a:rPr>
                      <m:t>𝑡</m:t>
                    </m:r>
                    <m:r>
                      <a:rPr lang="en-US" sz="1700" i="1" smtClean="0">
                        <a:latin typeface="Cambria Math" panose="02040503050406030204" pitchFamily="18" charset="0"/>
                      </a:rPr>
                      <m:t>.</m:t>
                    </m:r>
                  </m:oMath>
                </a14:m>
                <a:r>
                  <a:rPr lang="en-US" sz="1600" dirty="0"/>
                  <a:t> </a:t>
                </a:r>
              </a:p>
              <a:p>
                <a:pPr marL="2037600" lvl="1" indent="-284400">
                  <a:lnSpc>
                    <a:spcPct val="110000"/>
                  </a:lnSpc>
                </a:pPr>
                <a:r>
                  <a:rPr lang="en-US" sz="1600" dirty="0"/>
                  <a:t>Modify the value of </a:t>
                </a:r>
                <a14:m>
                  <m:oMath xmlns:m="http://schemas.openxmlformats.org/officeDocument/2006/math">
                    <m:r>
                      <a:rPr lang="en-US" sz="1700" i="1" smtClean="0">
                        <a:latin typeface="Cambria Math" panose="02040503050406030204" pitchFamily="18" charset="0"/>
                      </a:rPr>
                      <m:t>𝑡</m:t>
                    </m:r>
                  </m:oMath>
                </a14:m>
                <a:r>
                  <a:rPr lang="en-US" sz="1600" dirty="0"/>
                  <a:t> and the set of unscheduled jobs: </a:t>
                </a:r>
                <a:endParaRPr lang="en-US" dirty="0"/>
              </a:p>
              <a:p>
                <a:pPr marL="2037600" lvl="1" indent="-284400">
                  <a:lnSpc>
                    <a:spcPct val="110000"/>
                  </a:lnSpc>
                </a:pPr>
                <a:endParaRPr lang="en-US" sz="2000" dirty="0">
                  <a:latin typeface="Times New Roman" panose="02020603050405020304" pitchFamily="18" charset="0"/>
                  <a:cs typeface="Times New Roman" panose="02020603050405020304" pitchFamily="18" charset="0"/>
                </a:endParaRPr>
              </a:p>
              <a:p>
                <a:pPr marL="2037600" lvl="1" indent="-284400">
                  <a:lnSpc>
                    <a:spcPct val="110000"/>
                  </a:lnSpc>
                </a:pPr>
                <a:r>
                  <a:rPr lang="en-US" dirty="0"/>
                  <a:t>If </a:t>
                </a:r>
                <a14:m>
                  <m:oMath xmlns:m="http://schemas.openxmlformats.org/officeDocument/2006/math">
                    <m:r>
                      <a:rPr lang="en-US" sz="1700" i="1" smtClean="0">
                        <a:latin typeface="Cambria Math" panose="02040503050406030204" pitchFamily="18" charset="0"/>
                      </a:rPr>
                      <m:t>𝑡</m:t>
                    </m:r>
                    <m:r>
                      <a:rPr lang="en-US" sz="1700" i="1" smtClean="0">
                        <a:latin typeface="Cambria Math" panose="02040503050406030204" pitchFamily="18" charset="0"/>
                      </a:rPr>
                      <m:t>=0</m:t>
                    </m:r>
                  </m:oMath>
                </a14:m>
                <a:r>
                  <a:rPr lang="en-US" dirty="0"/>
                  <a:t> or also </a:t>
                </a:r>
                <a14:m>
                  <m:oMath xmlns:m="http://schemas.openxmlformats.org/officeDocument/2006/math">
                    <m:r>
                      <a:rPr lang="en-US" sz="1700" b="1" i="1" smtClean="0">
                        <a:latin typeface="Cambria Math" panose="02040503050406030204" pitchFamily="18" charset="0"/>
                      </a:rPr>
                      <m:t>𝑼</m:t>
                    </m:r>
                    <m:r>
                      <a:rPr lang="en-US" sz="1700" i="1" smtClean="0">
                        <a:latin typeface="Cambria Math" panose="02040503050406030204" pitchFamily="18" charset="0"/>
                      </a:rPr>
                      <m:t>=∅</m:t>
                    </m:r>
                  </m:oMath>
                </a14:m>
                <a:r>
                  <a:rPr lang="en-US" dirty="0"/>
                  <a:t> then the optimal schedule is found, otherwise go to step 2.</a:t>
                </a:r>
              </a:p>
              <a:p>
                <a:pPr marL="2037600" lvl="1" indent="-284400">
                  <a:lnSpc>
                    <a:spcPct val="110000"/>
                  </a:lnSpc>
                </a:pPr>
                <a:endParaRPr lang="en-US" sz="1600" dirty="0"/>
              </a:p>
              <a:p>
                <a:pPr marL="2037600" lvl="1" indent="-284400">
                  <a:lnSpc>
                    <a:spcPct val="110000"/>
                  </a:lnSpc>
                </a:pPr>
                <a:endParaRPr lang="en-US" sz="1600" dirty="0"/>
              </a:p>
              <a:p>
                <a:pPr marL="1656000" lvl="1" indent="-284400">
                  <a:lnSpc>
                    <a:spcPct val="110000"/>
                  </a:lnSpc>
                  <a:spcBef>
                    <a:spcPts val="300"/>
                  </a:spcBef>
                </a:pPr>
                <a:endParaRPr lang="en-US" dirty="0">
                  <a:ea typeface="Cambria Math" panose="02040503050406030204" pitchFamily="18" charset="0"/>
                </a:endParaRPr>
              </a:p>
              <a:p>
                <a:pPr marL="993600" lvl="1" indent="0">
                  <a:lnSpc>
                    <a:spcPct val="110000"/>
                  </a:lnSpc>
                  <a:spcBef>
                    <a:spcPts val="300"/>
                  </a:spcBef>
                  <a:buNone/>
                </a:pPr>
                <a:endParaRPr lang="en-US" dirty="0">
                  <a:ea typeface="Cambria Math" panose="02040503050406030204" pitchFamily="18" charset="0"/>
                </a:endParaRPr>
              </a:p>
              <a:p>
                <a:pPr marL="12780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42558" y="1647546"/>
                <a:ext cx="11395256" cy="2942927"/>
              </a:xfrm>
              <a:blipFill>
                <a:blip r:embed="rId2"/>
                <a:stretch>
                  <a:fillRect l="-214" t="-414"/>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96</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6357" y="1066638"/>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1" name="Obdélník 10">
                <a:extLst>
                  <a:ext uri="{FF2B5EF4-FFF2-40B4-BE49-F238E27FC236}">
                    <a16:creationId xmlns:a16="http://schemas.microsoft.com/office/drawing/2014/main" id="{F7F59261-0B24-4D4F-B67F-B32B11C55DF5}"/>
                  </a:ext>
                </a:extLst>
              </p:cNvPr>
              <p:cNvSpPr/>
              <p:nvPr/>
            </p:nvSpPr>
            <p:spPr>
              <a:xfrm>
                <a:off x="3379089" y="3686078"/>
                <a:ext cx="2287421"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sz="1700" i="1">
                          <a:latin typeface="Cambria Math" panose="02040503050406030204" pitchFamily="18" charset="0"/>
                        </a:rPr>
                        <m:t>𝑡</m:t>
                      </m:r>
                      <m:r>
                        <a:rPr lang="cs-CZ" sz="1700" i="0">
                          <a:latin typeface="Cambria Math" panose="02040503050406030204" pitchFamily="18" charset="0"/>
                        </a:rPr>
                        <m:t>=</m:t>
                      </m:r>
                      <m:r>
                        <a:rPr lang="cs-CZ" sz="1700" i="1">
                          <a:latin typeface="Cambria Math" panose="02040503050406030204" pitchFamily="18" charset="0"/>
                        </a:rPr>
                        <m:t>𝑡</m:t>
                      </m:r>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r>
                            <a:rPr lang="cs-CZ" sz="1700" i="1">
                              <a:latin typeface="Cambria Math" panose="02040503050406030204" pitchFamily="18" charset="0"/>
                            </a:rPr>
                            <m:t>𝑘</m:t>
                          </m:r>
                        </m:sub>
                      </m:sSub>
                      <m:r>
                        <a:rPr lang="cs-CZ" sz="1700" i="0">
                          <a:latin typeface="Cambria Math" panose="02040503050406030204" pitchFamily="18" charset="0"/>
                        </a:rPr>
                        <m:t>, </m:t>
                      </m:r>
                      <m:r>
                        <a:rPr lang="cs-CZ" sz="1700" b="1" i="1">
                          <a:latin typeface="Cambria Math" panose="02040503050406030204" pitchFamily="18" charset="0"/>
                        </a:rPr>
                        <m:t>𝑼</m:t>
                      </m:r>
                      <m:r>
                        <a:rPr lang="cs-CZ" sz="1700" b="0" i="0">
                          <a:latin typeface="Cambria Math" panose="02040503050406030204" pitchFamily="18" charset="0"/>
                        </a:rPr>
                        <m:t>=</m:t>
                      </m:r>
                      <m:r>
                        <a:rPr lang="cs-CZ" sz="1700" b="1" i="1">
                          <a:latin typeface="Cambria Math" panose="02040503050406030204" pitchFamily="18" charset="0"/>
                        </a:rPr>
                        <m:t>𝑼</m:t>
                      </m:r>
                      <m:r>
                        <a:rPr lang="cs-CZ" sz="1700" b="0" i="0">
                          <a:latin typeface="Cambria Math" panose="02040503050406030204" pitchFamily="18" charset="0"/>
                        </a:rPr>
                        <m:t>\</m:t>
                      </m:r>
                      <m:d>
                        <m:dPr>
                          <m:begChr m:val="{"/>
                          <m:endChr m:val="}"/>
                          <m:ctrlPr>
                            <a:rPr lang="cs-CZ" sz="1700" b="0" i="1">
                              <a:latin typeface="Cambria Math" panose="02040503050406030204" pitchFamily="18" charset="0"/>
                            </a:rPr>
                          </m:ctrlPr>
                        </m:dPr>
                        <m:e>
                          <m:r>
                            <a:rPr lang="cs-CZ" sz="1700" b="0" i="1">
                              <a:latin typeface="Cambria Math" panose="02040503050406030204" pitchFamily="18" charset="0"/>
                            </a:rPr>
                            <m:t>𝑘</m:t>
                          </m:r>
                        </m:e>
                      </m:d>
                      <m:r>
                        <a:rPr lang="cs-CZ" sz="1700" b="0" i="0">
                          <a:latin typeface="Cambria Math" panose="02040503050406030204" pitchFamily="18" charset="0"/>
                        </a:rPr>
                        <m:t>.</m:t>
                      </m:r>
                    </m:oMath>
                  </m:oMathPara>
                </a14:m>
                <a:endParaRPr lang="cs-CZ" sz="1700" dirty="0"/>
              </a:p>
            </p:txBody>
          </p:sp>
        </mc:Choice>
        <mc:Fallback xmlns="">
          <p:sp>
            <p:nvSpPr>
              <p:cNvPr id="11" name="Obdélník 10">
                <a:extLst>
                  <a:ext uri="{FF2B5EF4-FFF2-40B4-BE49-F238E27FC236}">
                    <a16:creationId xmlns:a16="http://schemas.microsoft.com/office/drawing/2014/main" id="{F7F59261-0B24-4D4F-B67F-B32B11C55DF5}"/>
                  </a:ext>
                </a:extLst>
              </p:cNvPr>
              <p:cNvSpPr>
                <a:spLocks noRot="1" noChangeAspect="1" noMove="1" noResize="1" noEditPoints="1" noAdjustHandles="1" noChangeArrowheads="1" noChangeShapeType="1" noTextEdit="1"/>
              </p:cNvSpPr>
              <p:nvPr/>
            </p:nvSpPr>
            <p:spPr>
              <a:xfrm>
                <a:off x="3379089" y="3686078"/>
                <a:ext cx="2287421" cy="353943"/>
              </a:xfrm>
              <a:prstGeom prst="rect">
                <a:avLst/>
              </a:prstGeom>
              <a:blipFill>
                <a:blip r:embed="rId3"/>
                <a:stretch>
                  <a:fillRect b="-10345"/>
                </a:stretch>
              </a:blipFill>
            </p:spPr>
            <p:txBody>
              <a:bodyPr/>
              <a:lstStyle/>
              <a:p>
                <a:r>
                  <a:rPr lang="cs-CZ">
                    <a:noFill/>
                  </a:rPr>
                  <a:t> </a:t>
                </a:r>
              </a:p>
            </p:txBody>
          </p:sp>
        </mc:Fallback>
      </mc:AlternateContent>
    </p:spTree>
    <p:extLst>
      <p:ext uri="{BB962C8B-B14F-4D97-AF65-F5344CB8AC3E}">
        <p14:creationId xmlns:p14="http://schemas.microsoft.com/office/powerpoint/2010/main" val="28862430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7" y="1647546"/>
                <a:ext cx="11395256" cy="2942927"/>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Single machine scheduling models</a:t>
                </a:r>
              </a:p>
              <a:p>
                <a:pPr marL="896400" lvl="1" indent="-284400">
                  <a:lnSpc>
                    <a:spcPct val="110000"/>
                  </a:lnSpc>
                </a:pPr>
                <a:r>
                  <a:rPr lang="en-US">
                    <a:ea typeface="Cambria Math" panose="02040503050406030204" pitchFamily="18" charset="0"/>
                  </a:rPr>
                  <a:t>Models </a:t>
                </a:r>
                <a:r>
                  <a:rPr lang="en-US" sz="1700">
                    <a:latin typeface="Cambria Math" panose="02040503050406030204" pitchFamily="18" charset="0"/>
                    <a:ea typeface="Cambria Math" panose="02040503050406030204" pitchFamily="18" charset="0"/>
                  </a:rPr>
                  <a:t>1||</a:t>
                </a:r>
                <a14:m>
                  <m:oMath xmlns:m="http://schemas.openxmlformats.org/officeDocument/2006/math">
                    <m:sSub>
                      <m:sSubPr>
                        <m:ctrlPr>
                          <a:rPr lang="en-US" sz="1700" i="1" smtClean="0">
                            <a:latin typeface="Cambria Math" panose="02040503050406030204" pitchFamily="18" charset="0"/>
                          </a:rPr>
                        </m:ctrlPr>
                      </m:sSubPr>
                      <m:e>
                        <m:r>
                          <a:rPr lang="en-US" sz="1700" i="1" smtClean="0">
                            <a:latin typeface="Cambria Math" panose="02040503050406030204" pitchFamily="18" charset="0"/>
                          </a:rPr>
                          <m:t>𝐿</m:t>
                        </m:r>
                      </m:e>
                      <m:sub>
                        <m:r>
                          <m:rPr>
                            <m:sty m:val="p"/>
                          </m:rPr>
                          <a:rPr lang="en-US" sz="1700" i="1" smtClean="0">
                            <a:latin typeface="Cambria Math" panose="02040503050406030204" pitchFamily="18" charset="0"/>
                          </a:rPr>
                          <m:t>max</m:t>
                        </m:r>
                      </m:sub>
                    </m:sSub>
                    <m:r>
                      <a:rPr lang="en-US" sz="1700" b="0" i="1" smtClean="0">
                        <a:latin typeface="Cambria Math" panose="02040503050406030204" pitchFamily="18" charset="0"/>
                      </a:rPr>
                      <m:t>(</m:t>
                    </m:r>
                    <m:r>
                      <a:rPr lang="en-US" sz="1700" b="0" i="1" smtClean="0">
                        <a:latin typeface="Cambria Math" panose="02040503050406030204" pitchFamily="18" charset="0"/>
                      </a:rPr>
                      <m:t>𝑤</m:t>
                    </m:r>
                    <m:r>
                      <a:rPr lang="en-US" sz="1700" b="0" i="1" smtClean="0">
                        <a:latin typeface="Cambria Math" panose="02040503050406030204" pitchFamily="18" charset="0"/>
                      </a:rPr>
                      <m:t>)</m:t>
                    </m:r>
                  </m:oMath>
                </a14:m>
                <a:r>
                  <a:rPr lang="en-US"/>
                  <a:t> and </a:t>
                </a:r>
                <a:r>
                  <a:rPr lang="en-US" sz="1700">
                    <a:latin typeface="Cambria Math" panose="02040503050406030204" pitchFamily="18" charset="0"/>
                    <a:ea typeface="Cambria Math" panose="02040503050406030204" pitchFamily="18" charset="0"/>
                  </a:rPr>
                  <a:t>1||</a:t>
                </a:r>
                <a14:m>
                  <m:oMath xmlns:m="http://schemas.openxmlformats.org/officeDocument/2006/math">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𝑇</m:t>
                        </m:r>
                      </m:e>
                      <m:sub>
                        <m:r>
                          <m:rPr>
                            <m:sty m:val="p"/>
                          </m:rPr>
                          <a:rPr lang="en-US" sz="1700" i="1" smtClean="0">
                            <a:latin typeface="Cambria Math" panose="02040503050406030204" pitchFamily="18" charset="0"/>
                          </a:rPr>
                          <m:t>max</m:t>
                        </m:r>
                      </m:sub>
                    </m:sSub>
                    <m:r>
                      <a:rPr lang="en-US" sz="1700" b="0" i="1" smtClean="0">
                        <a:latin typeface="Cambria Math" panose="02040503050406030204" pitchFamily="18" charset="0"/>
                      </a:rPr>
                      <m:t>(</m:t>
                    </m:r>
                    <m:r>
                      <a:rPr lang="en-US" sz="1700" b="0" i="1" smtClean="0">
                        <a:latin typeface="Cambria Math" panose="02040503050406030204" pitchFamily="18" charset="0"/>
                      </a:rPr>
                      <m:t>𝑤</m:t>
                    </m:r>
                    <m:r>
                      <a:rPr lang="en-US" sz="1700" b="0" i="1" smtClean="0">
                        <a:latin typeface="Cambria Math" panose="02040503050406030204" pitchFamily="18" charset="0"/>
                      </a:rPr>
                      <m:t>)</m:t>
                    </m:r>
                  </m:oMath>
                </a14:m>
                <a:r>
                  <a:rPr lang="en-US" sz="1700"/>
                  <a:t> </a:t>
                </a:r>
                <a:r>
                  <a:rPr lang="en-US"/>
                  <a:t>– continued</a:t>
                </a:r>
              </a:p>
              <a:p>
                <a:pPr marL="1278000" lvl="1" indent="-284400">
                  <a:lnSpc>
                    <a:spcPct val="110000"/>
                  </a:lnSpc>
                </a:pPr>
                <a:r>
                  <a:rPr lang="en-US">
                    <a:ea typeface="Cambria Math" panose="02040503050406030204" pitchFamily="18" charset="0"/>
                  </a:rPr>
                  <a:t>Example – continued</a:t>
                </a:r>
              </a:p>
              <a:p>
                <a:pPr marL="2037600" lvl="1" indent="-284400">
                  <a:lnSpc>
                    <a:spcPct val="110000"/>
                  </a:lnSpc>
                </a:pPr>
                <a:endParaRPr lang="en-US" sz="1600"/>
              </a:p>
              <a:p>
                <a:pPr marL="1656000" lvl="1" indent="-284400">
                  <a:lnSpc>
                    <a:spcPct val="110000"/>
                  </a:lnSpc>
                  <a:spcBef>
                    <a:spcPts val="300"/>
                  </a:spcBef>
                </a:pPr>
                <a:endParaRPr lang="en-US">
                  <a:ea typeface="Cambria Math" panose="02040503050406030204" pitchFamily="18" charset="0"/>
                </a:endParaRPr>
              </a:p>
              <a:p>
                <a:pPr marL="993600" lvl="1" indent="0">
                  <a:lnSpc>
                    <a:spcPct val="110000"/>
                  </a:lnSpc>
                  <a:spcBef>
                    <a:spcPts val="300"/>
                  </a:spcBef>
                  <a:buNone/>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7" y="1647546"/>
                <a:ext cx="11395256" cy="2942927"/>
              </a:xfrm>
              <a:blipFill>
                <a:blip r:embed="rId2"/>
                <a:stretch>
                  <a:fillRect l="-214" t="-414"/>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97</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8483AC47-B2D6-466E-94F5-7AB9A84AA25F}"/>
                  </a:ext>
                </a:extLst>
              </p:cNvPr>
              <p:cNvSpPr/>
              <p:nvPr/>
            </p:nvSpPr>
            <p:spPr>
              <a:xfrm>
                <a:off x="4120926" y="4664616"/>
                <a:ext cx="2093907" cy="353943"/>
              </a:xfrm>
              <a:prstGeom prst="rect">
                <a:avLst/>
              </a:prstGeom>
            </p:spPr>
            <p:txBody>
              <a:bodyPr wrap="none">
                <a:spAutoFit/>
              </a:bodyPr>
              <a:lstStyle/>
              <a:p>
                <a14:m>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b="0" i="1" smtClean="0">
                            <a:latin typeface="Cambria Math" panose="02040503050406030204" pitchFamily="18" charset="0"/>
                            <a:ea typeface="Cambria Math" panose="02040503050406030204" pitchFamily="18" charset="0"/>
                          </a:rPr>
                          <m:t>𝑇</m:t>
                        </m:r>
                      </m:e>
                      <m:sub>
                        <m:r>
                          <m:rPr>
                            <m:sty m:val="p"/>
                          </m:rPr>
                          <a:rPr lang="en-US" sz="1700" i="1" smtClean="0">
                            <a:latin typeface="Cambria Math" panose="02040503050406030204" pitchFamily="18" charset="0"/>
                            <a:ea typeface="Cambria Math" panose="02040503050406030204" pitchFamily="18" charset="0"/>
                          </a:rPr>
                          <m:t>max</m:t>
                        </m:r>
                      </m:sub>
                    </m:sSub>
                    <m:r>
                      <a:rPr lang="en-US" sz="1700" b="0" i="1" smtClean="0">
                        <a:latin typeface="Cambria Math" panose="02040503050406030204" pitchFamily="18" charset="0"/>
                        <a:ea typeface="Cambria Math" panose="02040503050406030204" pitchFamily="18" charset="0"/>
                      </a:rPr>
                      <m:t>(</m:t>
                    </m:r>
                    <m:r>
                      <a:rPr lang="en-US" sz="1700" b="0" i="1" smtClean="0">
                        <a:latin typeface="Cambria Math" panose="02040503050406030204" pitchFamily="18" charset="0"/>
                        <a:ea typeface="Cambria Math" panose="02040503050406030204" pitchFamily="18" charset="0"/>
                      </a:rPr>
                      <m:t>𝑤</m:t>
                    </m:r>
                    <m:r>
                      <a:rPr lang="en-US" sz="1700" b="0" i="1" smtClean="0">
                        <a:latin typeface="Cambria Math" panose="02040503050406030204" pitchFamily="18" charset="0"/>
                        <a:ea typeface="Cambria Math" panose="02040503050406030204" pitchFamily="18" charset="0"/>
                      </a:rPr>
                      <m:t>)</m:t>
                    </m:r>
                  </m:oMath>
                </a14:m>
                <a:r>
                  <a:rPr lang="en-US" sz="1700">
                    <a:latin typeface="Cambria Math" panose="02040503050406030204" pitchFamily="18" charset="0"/>
                    <a:ea typeface="Cambria Math" panose="02040503050406030204" pitchFamily="18" charset="0"/>
                    <a:cs typeface="Times New Roman" panose="02020603050405020304" pitchFamily="18" charset="0"/>
                  </a:rPr>
                  <a:t> = 0,2 hours</a:t>
                </a:r>
              </a:p>
            </p:txBody>
          </p:sp>
        </mc:Choice>
        <mc:Fallback xmlns="">
          <p:sp>
            <p:nvSpPr>
              <p:cNvPr id="12" name="Obdélník 11">
                <a:extLst>
                  <a:ext uri="{FF2B5EF4-FFF2-40B4-BE49-F238E27FC236}">
                    <a16:creationId xmlns:a16="http://schemas.microsoft.com/office/drawing/2014/main" id="{8483AC47-B2D6-466E-94F5-7AB9A84AA25F}"/>
                  </a:ext>
                </a:extLst>
              </p:cNvPr>
              <p:cNvSpPr>
                <a:spLocks noRot="1" noChangeAspect="1" noMove="1" noResize="1" noEditPoints="1" noAdjustHandles="1" noChangeArrowheads="1" noChangeShapeType="1" noTextEdit="1"/>
              </p:cNvSpPr>
              <p:nvPr/>
            </p:nvSpPr>
            <p:spPr>
              <a:xfrm>
                <a:off x="4120926" y="4664616"/>
                <a:ext cx="2093907" cy="353943"/>
              </a:xfrm>
              <a:prstGeom prst="rect">
                <a:avLst/>
              </a:prstGeom>
              <a:blipFill>
                <a:blip r:embed="rId3"/>
                <a:stretch>
                  <a:fillRect t="-5172" r="-583" b="-22414"/>
                </a:stretch>
              </a:blipFill>
            </p:spPr>
            <p:txBody>
              <a:bodyPr/>
              <a:lstStyle/>
              <a:p>
                <a:r>
                  <a:rPr lang="cs-CZ">
                    <a:noFill/>
                  </a:rPr>
                  <a:t> </a:t>
                </a:r>
              </a:p>
            </p:txBody>
          </p:sp>
        </mc:Fallback>
      </mc:AlternateContent>
      <p:grpSp>
        <p:nvGrpSpPr>
          <p:cNvPr id="3" name="Skupina 2">
            <a:extLst>
              <a:ext uri="{FF2B5EF4-FFF2-40B4-BE49-F238E27FC236}">
                <a16:creationId xmlns:a16="http://schemas.microsoft.com/office/drawing/2014/main" id="{0D0E616B-9783-402D-A9B4-55E6876DC669}"/>
              </a:ext>
            </a:extLst>
          </p:cNvPr>
          <p:cNvGrpSpPr/>
          <p:nvPr/>
        </p:nvGrpSpPr>
        <p:grpSpPr>
          <a:xfrm>
            <a:off x="1817218" y="5354652"/>
            <a:ext cx="6680401" cy="816516"/>
            <a:chOff x="1817218" y="5354652"/>
            <a:chExt cx="6680401" cy="816516"/>
          </a:xfrm>
        </p:grpSpPr>
        <p:pic>
          <p:nvPicPr>
            <p:cNvPr id="5" name="Obrázek 4">
              <a:extLst>
                <a:ext uri="{FF2B5EF4-FFF2-40B4-BE49-F238E27FC236}">
                  <a16:creationId xmlns:a16="http://schemas.microsoft.com/office/drawing/2014/main" id="{692C6C08-95DC-42E3-94E8-2B85C03FA3F0}"/>
                </a:ext>
              </a:extLst>
            </p:cNvPr>
            <p:cNvPicPr>
              <a:picLocks noChangeAspect="1"/>
            </p:cNvPicPr>
            <p:nvPr/>
          </p:nvPicPr>
          <p:blipFill>
            <a:blip r:embed="rId4"/>
            <a:stretch>
              <a:fillRect/>
            </a:stretch>
          </p:blipFill>
          <p:spPr>
            <a:xfrm>
              <a:off x="1817218" y="5354652"/>
              <a:ext cx="6501338" cy="760846"/>
            </a:xfrm>
            <a:prstGeom prst="rect">
              <a:avLst/>
            </a:prstGeom>
          </p:spPr>
        </p:pic>
        <p:sp>
          <p:nvSpPr>
            <p:cNvPr id="11" name="TextovéPole 10">
              <a:extLst>
                <a:ext uri="{FF2B5EF4-FFF2-40B4-BE49-F238E27FC236}">
                  <a16:creationId xmlns:a16="http://schemas.microsoft.com/office/drawing/2014/main" id="{9564E448-3A0D-4277-BADD-E4E8C1B52A6B}"/>
                </a:ext>
              </a:extLst>
            </p:cNvPr>
            <p:cNvSpPr txBox="1"/>
            <p:nvPr/>
          </p:nvSpPr>
          <p:spPr>
            <a:xfrm>
              <a:off x="7881798" y="5878780"/>
              <a:ext cx="615821" cy="292388"/>
            </a:xfrm>
            <a:prstGeom prst="rect">
              <a:avLst/>
            </a:prstGeom>
            <a:solidFill>
              <a:schemeClr val="bg1"/>
            </a:solidFill>
          </p:spPr>
          <p:txBody>
            <a:bodyPr wrap="square" lIns="0" tIns="0" rtlCol="0">
              <a:spAutoFit/>
            </a:bodyPr>
            <a:lstStyle/>
            <a:p>
              <a:r>
                <a:rPr lang="en-US" sz="1600">
                  <a:latin typeface="Times New Roman" panose="02020603050405020304" pitchFamily="18" charset="0"/>
                  <a:cs typeface="Times New Roman" panose="02020603050405020304" pitchFamily="18" charset="0"/>
                </a:rPr>
                <a:t>time</a:t>
              </a:r>
            </a:p>
          </p:txBody>
        </p:sp>
      </p:grpSp>
      <p:grpSp>
        <p:nvGrpSpPr>
          <p:cNvPr id="6" name="Skupina 5">
            <a:extLst>
              <a:ext uri="{FF2B5EF4-FFF2-40B4-BE49-F238E27FC236}">
                <a16:creationId xmlns:a16="http://schemas.microsoft.com/office/drawing/2014/main" id="{33EF7DD8-AFE7-427F-A34F-DC1C10F84E59}"/>
              </a:ext>
            </a:extLst>
          </p:cNvPr>
          <p:cNvGrpSpPr/>
          <p:nvPr/>
        </p:nvGrpSpPr>
        <p:grpSpPr>
          <a:xfrm>
            <a:off x="1817218" y="2872800"/>
            <a:ext cx="2380085" cy="1672887"/>
            <a:chOff x="1817218" y="2872800"/>
            <a:chExt cx="2380085" cy="1672887"/>
          </a:xfrm>
        </p:grpSpPr>
        <p:pic>
          <p:nvPicPr>
            <p:cNvPr id="14" name="Obrázek 13">
              <a:extLst>
                <a:ext uri="{FF2B5EF4-FFF2-40B4-BE49-F238E27FC236}">
                  <a16:creationId xmlns:a16="http://schemas.microsoft.com/office/drawing/2014/main" id="{21673CD8-84A3-4621-BD6C-882524A388F9}"/>
                </a:ext>
              </a:extLst>
            </p:cNvPr>
            <p:cNvPicPr>
              <a:picLocks noChangeAspect="1"/>
            </p:cNvPicPr>
            <p:nvPr/>
          </p:nvPicPr>
          <p:blipFill>
            <a:blip r:embed="rId5"/>
            <a:stretch>
              <a:fillRect/>
            </a:stretch>
          </p:blipFill>
          <p:spPr>
            <a:xfrm>
              <a:off x="1817218" y="2872800"/>
              <a:ext cx="2380085" cy="1672887"/>
            </a:xfrm>
            <a:prstGeom prst="rect">
              <a:avLst/>
            </a:prstGeom>
          </p:spPr>
        </p:pic>
        <p:sp>
          <p:nvSpPr>
            <p:cNvPr id="15" name="TextovéPole 14">
              <a:extLst>
                <a:ext uri="{FF2B5EF4-FFF2-40B4-BE49-F238E27FC236}">
                  <a16:creationId xmlns:a16="http://schemas.microsoft.com/office/drawing/2014/main" id="{D7DFC16B-08AF-4311-B295-C69DEE4704D9}"/>
                </a:ext>
              </a:extLst>
            </p:cNvPr>
            <p:cNvSpPr txBox="1"/>
            <p:nvPr/>
          </p:nvSpPr>
          <p:spPr>
            <a:xfrm>
              <a:off x="1937642" y="2921727"/>
              <a:ext cx="619933" cy="261610"/>
            </a:xfrm>
            <a:prstGeom prst="rect">
              <a:avLst/>
            </a:prstGeom>
            <a:solidFill>
              <a:schemeClr val="bg1"/>
            </a:solidFill>
          </p:spPr>
          <p:txBody>
            <a:bodyPr wrap="square" lIns="0" tIns="0" rIns="0" bIns="0" rtlCol="0" anchor="b" anchorCtr="1">
              <a:spAutoFit/>
            </a:bodyPr>
            <a:lstStyle/>
            <a:p>
              <a:r>
                <a:rPr lang="en-US" sz="1700">
                  <a:latin typeface="Times New Roman" panose="02020603050405020304" pitchFamily="18" charset="0"/>
                  <a:cs typeface="Times New Roman" panose="02020603050405020304" pitchFamily="18" charset="0"/>
                </a:rPr>
                <a:t>Job </a:t>
              </a:r>
            </a:p>
          </p:txBody>
        </p:sp>
      </p:grpSp>
      <p:pic>
        <p:nvPicPr>
          <p:cNvPr id="19" name="Obrázek 18">
            <a:extLst>
              <a:ext uri="{FF2B5EF4-FFF2-40B4-BE49-F238E27FC236}">
                <a16:creationId xmlns:a16="http://schemas.microsoft.com/office/drawing/2014/main" id="{6625A46B-BB33-4E40-89F3-6B97343333EC}"/>
              </a:ext>
            </a:extLst>
          </p:cNvPr>
          <p:cNvPicPr>
            <a:picLocks noChangeAspect="1"/>
          </p:cNvPicPr>
          <p:nvPr/>
        </p:nvPicPr>
        <p:blipFill>
          <a:blip r:embed="rId6"/>
          <a:stretch>
            <a:fillRect/>
          </a:stretch>
        </p:blipFill>
        <p:spPr>
          <a:xfrm>
            <a:off x="6488700" y="2291148"/>
            <a:ext cx="4480154" cy="2942927"/>
          </a:xfrm>
          <a:prstGeom prst="rect">
            <a:avLst/>
          </a:prstGeom>
        </p:spPr>
      </p:pic>
      <mc:AlternateContent xmlns:mc="http://schemas.openxmlformats.org/markup-compatibility/2006" xmlns:a14="http://schemas.microsoft.com/office/drawing/2010/main">
        <mc:Choice Requires="a14">
          <p:sp>
            <p:nvSpPr>
              <p:cNvPr id="20" name="TextovéPole 19">
                <a:extLst>
                  <a:ext uri="{FF2B5EF4-FFF2-40B4-BE49-F238E27FC236}">
                    <a16:creationId xmlns:a16="http://schemas.microsoft.com/office/drawing/2014/main" id="{5882D548-0584-4CD8-8637-DB483883148F}"/>
                  </a:ext>
                </a:extLst>
              </p:cNvPr>
              <p:cNvSpPr txBox="1"/>
              <p:nvPr/>
            </p:nvSpPr>
            <p:spPr>
              <a:xfrm>
                <a:off x="6488700" y="2001294"/>
                <a:ext cx="4568076" cy="338554"/>
              </a:xfrm>
              <a:prstGeom prst="rect">
                <a:avLst/>
              </a:prstGeom>
              <a:noFill/>
            </p:spPr>
            <p:txBody>
              <a:bodyPr wrap="square" rtlCol="0">
                <a:spAutoFit/>
              </a:bodyPr>
              <a:lstStyle/>
              <a:p>
                <a:r>
                  <a:rPr lang="en-US" sz="1600" dirty="0">
                    <a:latin typeface="Arial" panose="020B0604020202020204" pitchFamily="34" charset="0"/>
                    <a:ea typeface="Cambria Math" panose="02040503050406030204" pitchFamily="18" charset="0"/>
                    <a:cs typeface="Arial" panose="020B0604020202020204" pitchFamily="34" charset="0"/>
                  </a:rPr>
                  <a:t>Use of Lawler</a:t>
                </a:r>
                <a:r>
                  <a:rPr lang="cs-CZ" sz="1600" dirty="0">
                    <a:latin typeface="Arial" panose="020B0604020202020204" pitchFamily="34" charset="0"/>
                    <a:ea typeface="Cambria Math" panose="02040503050406030204" pitchFamily="18" charset="0"/>
                    <a:cs typeface="Arial" panose="020B0604020202020204" pitchFamily="34" charset="0"/>
                  </a:rPr>
                  <a:t>‘s</a:t>
                </a:r>
                <a:r>
                  <a:rPr lang="en-US" sz="1600" dirty="0">
                    <a:latin typeface="Arial" panose="020B0604020202020204" pitchFamily="34" charset="0"/>
                    <a:ea typeface="Cambria Math" panose="02040503050406030204" pitchFamily="18" charset="0"/>
                    <a:cs typeface="Arial" panose="020B0604020202020204" pitchFamily="34" charset="0"/>
                  </a:rPr>
                  <a:t> algorithm for model 1||</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𝑇</m:t>
                        </m:r>
                      </m:e>
                      <m:sub>
                        <m:r>
                          <m:rPr>
                            <m:sty m:val="p"/>
                          </m:rPr>
                          <a:rPr lang="en-US" sz="1600" i="1" smtClean="0">
                            <a:latin typeface="Cambria Math" panose="02040503050406030204" pitchFamily="18" charset="0"/>
                          </a:rPr>
                          <m:t>max</m:t>
                        </m:r>
                      </m:sub>
                    </m:sSub>
                    <m:r>
                      <a:rPr lang="en-US" sz="1600" b="0" i="1" smtClean="0">
                        <a:latin typeface="Cambria Math" panose="02040503050406030204" pitchFamily="18" charset="0"/>
                      </a:rPr>
                      <m:t>(</m:t>
                    </m:r>
                    <m:r>
                      <a:rPr lang="en-US" sz="1600" b="0" i="1" smtClean="0">
                        <a:latin typeface="Cambria Math" panose="02040503050406030204" pitchFamily="18" charset="0"/>
                      </a:rPr>
                      <m:t>𝑤</m:t>
                    </m:r>
                    <m:r>
                      <a:rPr lang="en-US" sz="1600" b="0" i="1" smtClean="0">
                        <a:latin typeface="Cambria Math" panose="02040503050406030204" pitchFamily="18" charset="0"/>
                      </a:rPr>
                      <m:t>)</m:t>
                    </m:r>
                  </m:oMath>
                </a14:m>
                <a:r>
                  <a:rPr lang="en-US" sz="1600" dirty="0">
                    <a:latin typeface="Arial" panose="020B0604020202020204" pitchFamily="34" charset="0"/>
                    <a:cs typeface="Arial" panose="020B0604020202020204" pitchFamily="34" charset="0"/>
                  </a:rPr>
                  <a:t> </a:t>
                </a:r>
                <a:endParaRPr lang="en-US" dirty="0"/>
              </a:p>
            </p:txBody>
          </p:sp>
        </mc:Choice>
        <mc:Fallback xmlns="">
          <p:sp>
            <p:nvSpPr>
              <p:cNvPr id="20" name="TextovéPole 19">
                <a:extLst>
                  <a:ext uri="{FF2B5EF4-FFF2-40B4-BE49-F238E27FC236}">
                    <a16:creationId xmlns:a16="http://schemas.microsoft.com/office/drawing/2014/main" id="{5882D548-0584-4CD8-8637-DB483883148F}"/>
                  </a:ext>
                </a:extLst>
              </p:cNvPr>
              <p:cNvSpPr txBox="1">
                <a:spLocks noRot="1" noChangeAspect="1" noMove="1" noResize="1" noEditPoints="1" noAdjustHandles="1" noChangeArrowheads="1" noChangeShapeType="1" noTextEdit="1"/>
              </p:cNvSpPr>
              <p:nvPr/>
            </p:nvSpPr>
            <p:spPr>
              <a:xfrm>
                <a:off x="6488700" y="2001294"/>
                <a:ext cx="4568076" cy="338554"/>
              </a:xfrm>
              <a:prstGeom prst="rect">
                <a:avLst/>
              </a:prstGeom>
              <a:blipFill>
                <a:blip r:embed="rId7"/>
                <a:stretch>
                  <a:fillRect l="-667" t="-7143" b="-19643"/>
                </a:stretch>
              </a:blipFill>
            </p:spPr>
            <p:txBody>
              <a:bodyPr/>
              <a:lstStyle/>
              <a:p>
                <a:r>
                  <a:rPr lang="cs-CZ">
                    <a:noFill/>
                  </a:rPr>
                  <a:t> </a:t>
                </a:r>
              </a:p>
            </p:txBody>
          </p:sp>
        </mc:Fallback>
      </mc:AlternateContent>
    </p:spTree>
    <p:extLst>
      <p:ext uri="{BB962C8B-B14F-4D97-AF65-F5344CB8AC3E}">
        <p14:creationId xmlns:p14="http://schemas.microsoft.com/office/powerpoint/2010/main" val="19050916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58755"/>
                <a:ext cx="10933437" cy="4467952"/>
              </a:xfrm>
            </p:spPr>
            <p:txBody>
              <a:bodyPr>
                <a:noAutofit/>
              </a:bodyPr>
              <a:lstStyle/>
              <a:p>
                <a:pPr marL="285750" lvl="0" indent="-285750">
                  <a:lnSpc>
                    <a:spcPct val="110000"/>
                  </a:lnSpc>
                  <a:buFont typeface="Wingdings" panose="05000000000000000000" pitchFamily="2" charset="2"/>
                  <a:buChar char="§"/>
                </a:pPr>
                <a:r>
                  <a:rPr lang="en-US" dirty="0">
                    <a:solidFill>
                      <a:srgbClr val="4BA82E"/>
                    </a:solidFill>
                    <a:ea typeface="Cambria Math" panose="02040503050406030204" pitchFamily="18" charset="0"/>
                  </a:rPr>
                  <a:t>Single machine scheduling models</a:t>
                </a:r>
              </a:p>
              <a:p>
                <a:pPr marL="896400" lvl="1" indent="-284400">
                  <a:lnSpc>
                    <a:spcPct val="110000"/>
                  </a:lnSpc>
                </a:pPr>
                <a:r>
                  <a:rPr lang="en-US" dirty="0">
                    <a:ea typeface="Cambria Math" panose="02040503050406030204" pitchFamily="18" charset="0"/>
                  </a:rPr>
                  <a:t>Model </a:t>
                </a:r>
                <a:r>
                  <a:rPr lang="en-US" sz="1700" dirty="0">
                    <a:latin typeface="Cambria Math" panose="02040503050406030204" pitchFamily="18" charset="0"/>
                    <a:ea typeface="Cambria Math" panose="02040503050406030204" pitchFamily="18" charset="0"/>
                  </a:rPr>
                  <a:t>1||</a:t>
                </a:r>
                <a14:m>
                  <m:oMath xmlns:m="http://schemas.openxmlformats.org/officeDocument/2006/math">
                    <m:acc>
                      <m:accPr>
                        <m:chr m:val="̅"/>
                        <m:ctrlPr>
                          <a:rPr lang="en-US" sz="1700" i="1">
                            <a:latin typeface="Cambria Math" panose="02040503050406030204" pitchFamily="18" charset="0"/>
                          </a:rPr>
                        </m:ctrlPr>
                      </m:accPr>
                      <m:e>
                        <m:r>
                          <a:rPr lang="en-US" sz="1700" i="1">
                            <a:latin typeface="Cambria Math" panose="02040503050406030204" pitchFamily="18" charset="0"/>
                          </a:rPr>
                          <m:t>𝐿</m:t>
                        </m:r>
                      </m:e>
                    </m:acc>
                  </m:oMath>
                </a14:m>
                <a:endParaRPr lang="en-US" sz="1700" dirty="0"/>
              </a:p>
              <a:p>
                <a:pPr marL="1278000" lvl="1" indent="-284400">
                  <a:lnSpc>
                    <a:spcPct val="110000"/>
                  </a:lnSpc>
                </a:pPr>
                <a:r>
                  <a:rPr lang="en-US" dirty="0">
                    <a:ea typeface="Cambria Math" panose="02040503050406030204" pitchFamily="18" charset="0"/>
                  </a:rPr>
                  <a:t>The following property gives the optimal schedule:</a:t>
                </a:r>
              </a:p>
              <a:p>
                <a:pPr marL="1278000" lvl="1" indent="-284400">
                  <a:lnSpc>
                    <a:spcPct val="110000"/>
                  </a:lnSpc>
                </a:pPr>
                <a:endParaRPr lang="en-US" dirty="0">
                  <a:ea typeface="Cambria Math" panose="02040503050406030204" pitchFamily="18" charset="0"/>
                </a:endParaRPr>
              </a:p>
              <a:p>
                <a:pPr marL="1278000" lvl="1" indent="-284400">
                  <a:lnSpc>
                    <a:spcPct val="110000"/>
                  </a:lnSpc>
                </a:pPr>
                <a:r>
                  <a:rPr lang="en-US" dirty="0">
                    <a:ea typeface="Cambria Math" panose="02040503050406030204" pitchFamily="18" charset="0"/>
                  </a:rPr>
                  <a:t>Example – continued</a:t>
                </a:r>
              </a:p>
              <a:p>
                <a:pPr marL="1656000" lvl="1" indent="-284400">
                  <a:lnSpc>
                    <a:spcPct val="110000"/>
                  </a:lnSpc>
                  <a:spcBef>
                    <a:spcPts val="300"/>
                  </a:spcBef>
                </a:pPr>
                <a:endParaRPr lang="en-US" dirty="0">
                  <a:ea typeface="Cambria Math" panose="02040503050406030204" pitchFamily="18" charset="0"/>
                </a:endParaRPr>
              </a:p>
              <a:p>
                <a:pPr marL="993600" lvl="1" indent="0">
                  <a:lnSpc>
                    <a:spcPct val="110000"/>
                  </a:lnSpc>
                  <a:spcBef>
                    <a:spcPts val="300"/>
                  </a:spcBef>
                  <a:buNone/>
                </a:pPr>
                <a:endParaRPr lang="en-US" dirty="0">
                  <a:ea typeface="Cambria Math" panose="02040503050406030204" pitchFamily="18" charset="0"/>
                </a:endParaRPr>
              </a:p>
              <a:p>
                <a:pPr marL="1278000" lvl="1" indent="-284400">
                  <a:lnSpc>
                    <a:spcPct val="110000"/>
                  </a:lnSpc>
                </a:pPr>
                <a:endParaRPr lang="en-US" dirty="0">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58755"/>
                <a:ext cx="10933437" cy="4467952"/>
              </a:xfrm>
              <a:blipFill>
                <a:blip r:embed="rId2"/>
                <a:stretch>
                  <a:fillRect l="-223"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98</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77847"/>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20" name="Obdélník 19">
                <a:extLst>
                  <a:ext uri="{FF2B5EF4-FFF2-40B4-BE49-F238E27FC236}">
                    <a16:creationId xmlns:a16="http://schemas.microsoft.com/office/drawing/2014/main" id="{D2B138F9-A551-4BE3-8FCA-8003411B1184}"/>
                  </a:ext>
                </a:extLst>
              </p:cNvPr>
              <p:cNvSpPr/>
              <p:nvPr/>
            </p:nvSpPr>
            <p:spPr>
              <a:xfrm>
                <a:off x="5725776" y="2636512"/>
                <a:ext cx="2228046" cy="372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1</m:t>
                              </m:r>
                            </m:e>
                          </m:d>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2</m:t>
                              </m:r>
                            </m:e>
                          </m:d>
                        </m:sub>
                      </m:sSub>
                      <m:r>
                        <a:rPr lang="cs-CZ" sz="1700" i="0">
                          <a:latin typeface="Cambria Math" panose="02040503050406030204" pitchFamily="18" charset="0"/>
                        </a:rPr>
                        <m:t>≤…≤</m:t>
                      </m:r>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𝑛</m:t>
                              </m:r>
                            </m:e>
                          </m:d>
                        </m:sub>
                      </m:sSub>
                      <m:r>
                        <a:rPr lang="cs-CZ" sz="1700" i="0">
                          <a:latin typeface="Cambria Math" panose="02040503050406030204" pitchFamily="18" charset="0"/>
                        </a:rPr>
                        <m:t>.</m:t>
                      </m:r>
                    </m:oMath>
                  </m:oMathPara>
                </a14:m>
                <a:endParaRPr lang="cs-CZ" sz="1700" dirty="0"/>
              </a:p>
            </p:txBody>
          </p:sp>
        </mc:Choice>
        <mc:Fallback xmlns="">
          <p:sp>
            <p:nvSpPr>
              <p:cNvPr id="20" name="Obdélník 19">
                <a:extLst>
                  <a:ext uri="{FF2B5EF4-FFF2-40B4-BE49-F238E27FC236}">
                    <a16:creationId xmlns:a16="http://schemas.microsoft.com/office/drawing/2014/main" id="{D2B138F9-A551-4BE3-8FCA-8003411B1184}"/>
                  </a:ext>
                </a:extLst>
              </p:cNvPr>
              <p:cNvSpPr>
                <a:spLocks noRot="1" noChangeAspect="1" noMove="1" noResize="1" noEditPoints="1" noAdjustHandles="1" noChangeArrowheads="1" noChangeShapeType="1" noTextEdit="1"/>
              </p:cNvSpPr>
              <p:nvPr/>
            </p:nvSpPr>
            <p:spPr>
              <a:xfrm>
                <a:off x="5725776" y="2636512"/>
                <a:ext cx="2228046" cy="372731"/>
              </a:xfrm>
              <a:prstGeom prst="rect">
                <a:avLst/>
              </a:prstGeom>
              <a:blipFill>
                <a:blip r:embed="rId3"/>
                <a:stretch>
                  <a:fillRect/>
                </a:stretch>
              </a:blipFill>
            </p:spPr>
            <p:txBody>
              <a:bodyPr/>
              <a:lstStyle/>
              <a:p>
                <a:r>
                  <a:rPr lang="cs-CZ">
                    <a:noFill/>
                  </a:rPr>
                  <a:t> </a:t>
                </a:r>
              </a:p>
            </p:txBody>
          </p:sp>
        </mc:Fallback>
      </mc:AlternateContent>
      <p:pic>
        <p:nvPicPr>
          <p:cNvPr id="6" name="Obrázek 5">
            <a:extLst>
              <a:ext uri="{FF2B5EF4-FFF2-40B4-BE49-F238E27FC236}">
                <a16:creationId xmlns:a16="http://schemas.microsoft.com/office/drawing/2014/main" id="{50598BD0-8B45-4C7B-8C3E-4833DC4639CD}"/>
              </a:ext>
            </a:extLst>
          </p:cNvPr>
          <p:cNvPicPr>
            <a:picLocks noChangeAspect="1"/>
          </p:cNvPicPr>
          <p:nvPr/>
        </p:nvPicPr>
        <p:blipFill>
          <a:blip r:embed="rId4"/>
          <a:stretch>
            <a:fillRect/>
          </a:stretch>
        </p:blipFill>
        <p:spPr>
          <a:xfrm>
            <a:off x="5048799" y="3623395"/>
            <a:ext cx="4041998" cy="1772261"/>
          </a:xfrm>
          <a:prstGeom prst="rect">
            <a:avLst/>
          </a:prstGeom>
        </p:spPr>
      </p:pic>
      <mc:AlternateContent xmlns:mc="http://schemas.openxmlformats.org/markup-compatibility/2006" xmlns:a14="http://schemas.microsoft.com/office/drawing/2010/main">
        <mc:Choice Requires="a14">
          <p:sp>
            <p:nvSpPr>
              <p:cNvPr id="22" name="Obdélník 21">
                <a:extLst>
                  <a:ext uri="{FF2B5EF4-FFF2-40B4-BE49-F238E27FC236}">
                    <a16:creationId xmlns:a16="http://schemas.microsoft.com/office/drawing/2014/main" id="{7A0EE0FC-0273-4732-BDAC-94E053545185}"/>
                  </a:ext>
                </a:extLst>
              </p:cNvPr>
              <p:cNvSpPr/>
              <p:nvPr/>
            </p:nvSpPr>
            <p:spPr>
              <a:xfrm>
                <a:off x="9383764" y="4969737"/>
                <a:ext cx="1367362" cy="353943"/>
              </a:xfrm>
              <a:prstGeom prst="rect">
                <a:avLst/>
              </a:prstGeom>
            </p:spPr>
            <p:txBody>
              <a:bodyPr wrap="none">
                <a:spAutoFit/>
              </a:bodyPr>
              <a:lstStyle/>
              <a:p>
                <a14:m>
                  <m:oMath xmlns:m="http://schemas.openxmlformats.org/officeDocument/2006/math">
                    <m:acc>
                      <m:accPr>
                        <m:chr m:val="̅"/>
                        <m:ctrlPr>
                          <a:rPr lang="en-US" sz="1700" i="1" smtClean="0">
                            <a:latin typeface="Cambria Math" panose="02040503050406030204" pitchFamily="18" charset="0"/>
                            <a:ea typeface="Cambria Math" panose="02040503050406030204" pitchFamily="18" charset="0"/>
                          </a:rPr>
                        </m:ctrlPr>
                      </m:accPr>
                      <m:e>
                        <m:r>
                          <a:rPr lang="en-US" sz="1700" b="0" i="1" smtClean="0">
                            <a:latin typeface="Cambria Math" panose="02040503050406030204" pitchFamily="18" charset="0"/>
                            <a:ea typeface="Cambria Math" panose="02040503050406030204" pitchFamily="18" charset="0"/>
                          </a:rPr>
                          <m:t>𝐿</m:t>
                        </m:r>
                      </m:e>
                    </m:acc>
                  </m:oMath>
                </a14:m>
                <a:r>
                  <a:rPr lang="en-US" sz="1700">
                    <a:latin typeface="Cambria Math" panose="02040503050406030204" pitchFamily="18" charset="0"/>
                    <a:ea typeface="Cambria Math" panose="02040503050406030204" pitchFamily="18" charset="0"/>
                    <a:cs typeface="Times New Roman" panose="02020603050405020304" pitchFamily="18" charset="0"/>
                  </a:rPr>
                  <a:t>= -1,8 hour</a:t>
                </a:r>
              </a:p>
            </p:txBody>
          </p:sp>
        </mc:Choice>
        <mc:Fallback xmlns="">
          <p:sp>
            <p:nvSpPr>
              <p:cNvPr id="22" name="Obdélník 21">
                <a:extLst>
                  <a:ext uri="{FF2B5EF4-FFF2-40B4-BE49-F238E27FC236}">
                    <a16:creationId xmlns:a16="http://schemas.microsoft.com/office/drawing/2014/main" id="{7A0EE0FC-0273-4732-BDAC-94E053545185}"/>
                  </a:ext>
                </a:extLst>
              </p:cNvPr>
              <p:cNvSpPr>
                <a:spLocks noRot="1" noChangeAspect="1" noMove="1" noResize="1" noEditPoints="1" noAdjustHandles="1" noChangeArrowheads="1" noChangeShapeType="1" noTextEdit="1"/>
              </p:cNvSpPr>
              <p:nvPr/>
            </p:nvSpPr>
            <p:spPr>
              <a:xfrm>
                <a:off x="9383764" y="4969737"/>
                <a:ext cx="1367362" cy="353943"/>
              </a:xfrm>
              <a:prstGeom prst="rect">
                <a:avLst/>
              </a:prstGeom>
              <a:blipFill>
                <a:blip r:embed="rId5"/>
                <a:stretch>
                  <a:fillRect t="-5172" r="-889" b="-22414"/>
                </a:stretch>
              </a:blipFill>
            </p:spPr>
            <p:txBody>
              <a:bodyPr/>
              <a:lstStyle/>
              <a:p>
                <a:r>
                  <a:rPr lang="cs-CZ">
                    <a:noFill/>
                  </a:rPr>
                  <a:t> </a:t>
                </a:r>
              </a:p>
            </p:txBody>
          </p:sp>
        </mc:Fallback>
      </mc:AlternateContent>
      <p:grpSp>
        <p:nvGrpSpPr>
          <p:cNvPr id="2" name="Skupina 1">
            <a:extLst>
              <a:ext uri="{FF2B5EF4-FFF2-40B4-BE49-F238E27FC236}">
                <a16:creationId xmlns:a16="http://schemas.microsoft.com/office/drawing/2014/main" id="{A52373B0-5D18-454A-914D-3C81AF6D4B88}"/>
              </a:ext>
            </a:extLst>
          </p:cNvPr>
          <p:cNvGrpSpPr/>
          <p:nvPr/>
        </p:nvGrpSpPr>
        <p:grpSpPr>
          <a:xfrm>
            <a:off x="1891109" y="5395656"/>
            <a:ext cx="6678534" cy="778131"/>
            <a:chOff x="1891109" y="5395656"/>
            <a:chExt cx="6678534" cy="778131"/>
          </a:xfrm>
        </p:grpSpPr>
        <p:pic>
          <p:nvPicPr>
            <p:cNvPr id="7" name="Obrázek 6">
              <a:extLst>
                <a:ext uri="{FF2B5EF4-FFF2-40B4-BE49-F238E27FC236}">
                  <a16:creationId xmlns:a16="http://schemas.microsoft.com/office/drawing/2014/main" id="{BC81EAFF-9CA1-47F8-ACF2-DB1841656E47}"/>
                </a:ext>
              </a:extLst>
            </p:cNvPr>
            <p:cNvPicPr>
              <a:picLocks noChangeAspect="1"/>
            </p:cNvPicPr>
            <p:nvPr/>
          </p:nvPicPr>
          <p:blipFill>
            <a:blip r:embed="rId6"/>
            <a:stretch>
              <a:fillRect/>
            </a:stretch>
          </p:blipFill>
          <p:spPr>
            <a:xfrm>
              <a:off x="1891109" y="5395656"/>
              <a:ext cx="6501338" cy="760846"/>
            </a:xfrm>
            <a:prstGeom prst="rect">
              <a:avLst/>
            </a:prstGeom>
          </p:spPr>
        </p:pic>
        <p:sp>
          <p:nvSpPr>
            <p:cNvPr id="12" name="TextovéPole 11">
              <a:extLst>
                <a:ext uri="{FF2B5EF4-FFF2-40B4-BE49-F238E27FC236}">
                  <a16:creationId xmlns:a16="http://schemas.microsoft.com/office/drawing/2014/main" id="{E86DFE68-CF14-458C-8000-A64DA6B3184F}"/>
                </a:ext>
              </a:extLst>
            </p:cNvPr>
            <p:cNvSpPr txBox="1"/>
            <p:nvPr/>
          </p:nvSpPr>
          <p:spPr>
            <a:xfrm>
              <a:off x="7953822" y="5881399"/>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grpSp>
        <p:nvGrpSpPr>
          <p:cNvPr id="5" name="Skupina 4">
            <a:extLst>
              <a:ext uri="{FF2B5EF4-FFF2-40B4-BE49-F238E27FC236}">
                <a16:creationId xmlns:a16="http://schemas.microsoft.com/office/drawing/2014/main" id="{CABD25FA-834B-4F1E-9D7A-CA6B9F72A7A8}"/>
              </a:ext>
            </a:extLst>
          </p:cNvPr>
          <p:cNvGrpSpPr/>
          <p:nvPr/>
        </p:nvGrpSpPr>
        <p:grpSpPr>
          <a:xfrm>
            <a:off x="1891109" y="3575813"/>
            <a:ext cx="2380085" cy="1672887"/>
            <a:chOff x="1891109" y="3575813"/>
            <a:chExt cx="2380085" cy="1672887"/>
          </a:xfrm>
        </p:grpSpPr>
        <p:pic>
          <p:nvPicPr>
            <p:cNvPr id="3" name="Obrázek 2">
              <a:extLst>
                <a:ext uri="{FF2B5EF4-FFF2-40B4-BE49-F238E27FC236}">
                  <a16:creationId xmlns:a16="http://schemas.microsoft.com/office/drawing/2014/main" id="{E23C1865-22CE-42ED-9664-18D5D2AE43AD}"/>
                </a:ext>
              </a:extLst>
            </p:cNvPr>
            <p:cNvPicPr>
              <a:picLocks noChangeAspect="1"/>
            </p:cNvPicPr>
            <p:nvPr/>
          </p:nvPicPr>
          <p:blipFill>
            <a:blip r:embed="rId7"/>
            <a:stretch>
              <a:fillRect/>
            </a:stretch>
          </p:blipFill>
          <p:spPr>
            <a:xfrm>
              <a:off x="1891109" y="3575813"/>
              <a:ext cx="2380085" cy="1672887"/>
            </a:xfrm>
            <a:prstGeom prst="rect">
              <a:avLst/>
            </a:prstGeom>
          </p:spPr>
        </p:pic>
        <p:sp>
          <p:nvSpPr>
            <p:cNvPr id="14" name="TextovéPole 13">
              <a:extLst>
                <a:ext uri="{FF2B5EF4-FFF2-40B4-BE49-F238E27FC236}">
                  <a16:creationId xmlns:a16="http://schemas.microsoft.com/office/drawing/2014/main" id="{B269BDE0-3A7D-4010-AA99-13289088EE40}"/>
                </a:ext>
              </a:extLst>
            </p:cNvPr>
            <p:cNvSpPr txBox="1"/>
            <p:nvPr/>
          </p:nvSpPr>
          <p:spPr>
            <a:xfrm>
              <a:off x="2012455" y="3624068"/>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41211028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Zástupný text 4">
                <a:extLst>
                  <a:ext uri="{FF2B5EF4-FFF2-40B4-BE49-F238E27FC236}">
                    <a16:creationId xmlns:a16="http://schemas.microsoft.com/office/drawing/2014/main" id="{0AF837F4-3248-4B9E-861C-278D0D68EC3A}"/>
                  </a:ext>
                </a:extLst>
              </p:cNvPr>
              <p:cNvSpPr>
                <a:spLocks noGrp="1"/>
              </p:cNvSpPr>
              <p:nvPr>
                <p:ph type="body" sz="half" idx="22"/>
              </p:nvPr>
            </p:nvSpPr>
            <p:spPr>
              <a:xfrm>
                <a:off x="436526" y="1643176"/>
                <a:ext cx="10933437" cy="4467952"/>
              </a:xfrm>
            </p:spPr>
            <p:txBody>
              <a:bodyPr>
                <a:noAutofit/>
              </a:bodyPr>
              <a:lstStyle/>
              <a:p>
                <a:pPr marL="285750" lvl="0" indent="-285750">
                  <a:lnSpc>
                    <a:spcPct val="110000"/>
                  </a:lnSpc>
                  <a:buFont typeface="Wingdings" panose="05000000000000000000" pitchFamily="2" charset="2"/>
                  <a:buChar char="§"/>
                </a:pPr>
                <a:r>
                  <a:rPr lang="en-US">
                    <a:solidFill>
                      <a:srgbClr val="4BA82E"/>
                    </a:solidFill>
                    <a:ea typeface="Cambria Math" panose="02040503050406030204" pitchFamily="18" charset="0"/>
                  </a:rPr>
                  <a:t>Single machine scheduling models</a:t>
                </a:r>
              </a:p>
              <a:p>
                <a:pPr marL="896400" lvl="1" indent="-284400">
                  <a:lnSpc>
                    <a:spcPct val="110000"/>
                  </a:lnSpc>
                </a:pPr>
                <a:r>
                  <a:rPr lang="en-US">
                    <a:ea typeface="Cambria Math" panose="02040503050406030204" pitchFamily="18" charset="0"/>
                  </a:rPr>
                  <a:t>Model </a:t>
                </a:r>
                <a:r>
                  <a:rPr lang="en-US" sz="1700">
                    <a:latin typeface="Cambria Math" panose="02040503050406030204" pitchFamily="18" charset="0"/>
                    <a:ea typeface="Cambria Math" panose="02040503050406030204" pitchFamily="18" charset="0"/>
                  </a:rPr>
                  <a:t>1||</a:t>
                </a:r>
                <a14:m>
                  <m:oMath xmlns:m="http://schemas.openxmlformats.org/officeDocument/2006/math">
                    <m:acc>
                      <m:accPr>
                        <m:chr m:val="̅"/>
                        <m:ctrlPr>
                          <a:rPr lang="en-US" sz="1700" i="1">
                            <a:latin typeface="Cambria Math" panose="02040503050406030204" pitchFamily="18" charset="0"/>
                          </a:rPr>
                        </m:ctrlPr>
                      </m:accPr>
                      <m:e>
                        <m:r>
                          <a:rPr lang="en-US" sz="1700" i="1">
                            <a:latin typeface="Cambria Math" panose="02040503050406030204" pitchFamily="18" charset="0"/>
                          </a:rPr>
                          <m:t>𝐿</m:t>
                        </m:r>
                      </m:e>
                    </m:acc>
                    <m:r>
                      <a:rPr lang="en-US" sz="1700" i="1">
                        <a:latin typeface="Cambria Math" panose="02040503050406030204" pitchFamily="18" charset="0"/>
                      </a:rPr>
                      <m:t>(</m:t>
                    </m:r>
                    <m:r>
                      <a:rPr lang="en-US" sz="1700" i="1">
                        <a:latin typeface="Cambria Math" panose="02040503050406030204" pitchFamily="18" charset="0"/>
                      </a:rPr>
                      <m:t>𝑤</m:t>
                    </m:r>
                    <m:r>
                      <a:rPr lang="en-US" sz="1700" i="1">
                        <a:latin typeface="Cambria Math" panose="02040503050406030204" pitchFamily="18" charset="0"/>
                      </a:rPr>
                      <m:t>)</m:t>
                    </m:r>
                  </m:oMath>
                </a14:m>
                <a:endParaRPr lang="en-US" sz="1700"/>
              </a:p>
              <a:p>
                <a:pPr marL="1278000" lvl="1" indent="-284400">
                  <a:lnSpc>
                    <a:spcPct val="110000"/>
                  </a:lnSpc>
                </a:pPr>
                <a:r>
                  <a:rPr lang="en-US">
                    <a:ea typeface="Cambria Math" panose="02040503050406030204" pitchFamily="18" charset="0"/>
                  </a:rPr>
                  <a:t>The following property gives the optimal schedule :</a:t>
                </a:r>
              </a:p>
              <a:p>
                <a:pPr marL="1278000" lvl="1" indent="-284400">
                  <a:lnSpc>
                    <a:spcPct val="110000"/>
                  </a:lnSpc>
                </a:pPr>
                <a:endParaRPr lang="en-US">
                  <a:ea typeface="Cambria Math" panose="02040503050406030204" pitchFamily="18" charset="0"/>
                </a:endParaRPr>
              </a:p>
              <a:p>
                <a:pPr marL="1278000" lvl="1" indent="-284400">
                  <a:lnSpc>
                    <a:spcPct val="110000"/>
                  </a:lnSpc>
                </a:pPr>
                <a:r>
                  <a:rPr lang="en-US">
                    <a:ea typeface="Cambria Math" panose="02040503050406030204" pitchFamily="18" charset="0"/>
                  </a:rPr>
                  <a:t>Example – continued</a:t>
                </a:r>
              </a:p>
              <a:p>
                <a:pPr marL="1656000" lvl="1" indent="-284400">
                  <a:lnSpc>
                    <a:spcPct val="110000"/>
                  </a:lnSpc>
                  <a:spcBef>
                    <a:spcPts val="300"/>
                  </a:spcBef>
                </a:pPr>
                <a:endParaRPr lang="en-US">
                  <a:ea typeface="Cambria Math" panose="02040503050406030204" pitchFamily="18" charset="0"/>
                </a:endParaRPr>
              </a:p>
              <a:p>
                <a:pPr marL="993600" lvl="1" indent="0">
                  <a:lnSpc>
                    <a:spcPct val="110000"/>
                  </a:lnSpc>
                  <a:spcBef>
                    <a:spcPts val="300"/>
                  </a:spcBef>
                  <a:buNone/>
                </a:pPr>
                <a:endParaRPr lang="en-US">
                  <a:ea typeface="Cambria Math" panose="02040503050406030204" pitchFamily="18" charset="0"/>
                </a:endParaRPr>
              </a:p>
              <a:p>
                <a:pPr marL="1278000" lvl="1" indent="-284400">
                  <a:lnSpc>
                    <a:spcPct val="110000"/>
                  </a:lnSpc>
                </a:pPr>
                <a:endParaRPr lang="en-US">
                  <a:ea typeface="Cambria Math" panose="02040503050406030204" pitchFamily="18" charset="0"/>
                </a:endParaRPr>
              </a:p>
            </p:txBody>
          </p:sp>
        </mc:Choice>
        <mc:Fallback xmlns="">
          <p:sp>
            <p:nvSpPr>
              <p:cNvPr id="10" name="Zástupný text 4">
                <a:extLst>
                  <a:ext uri="{FF2B5EF4-FFF2-40B4-BE49-F238E27FC236}">
                    <a16:creationId xmlns:a16="http://schemas.microsoft.com/office/drawing/2014/main" id="{0AF837F4-3248-4B9E-861C-278D0D68EC3A}"/>
                  </a:ext>
                </a:extLst>
              </p:cNvPr>
              <p:cNvSpPr>
                <a:spLocks noGrp="1" noRot="1" noChangeAspect="1" noMove="1" noResize="1" noEditPoints="1" noAdjustHandles="1" noChangeArrowheads="1" noChangeShapeType="1" noTextEdit="1"/>
              </p:cNvSpPr>
              <p:nvPr>
                <p:ph type="body" sz="half" idx="22"/>
              </p:nvPr>
            </p:nvSpPr>
            <p:spPr>
              <a:xfrm>
                <a:off x="436526" y="1643176"/>
                <a:ext cx="10933437" cy="4467952"/>
              </a:xfrm>
              <a:blipFill>
                <a:blip r:embed="rId2"/>
                <a:stretch>
                  <a:fillRect l="-223" t="-273"/>
                </a:stretch>
              </a:blipFill>
            </p:spPr>
            <p:txBody>
              <a:bodyPr/>
              <a:lstStyle/>
              <a:p>
                <a:r>
                  <a:rPr lang="cs-CZ">
                    <a:noFill/>
                  </a:rPr>
                  <a:t> </a:t>
                </a:r>
              </a:p>
            </p:txBody>
          </p:sp>
        </mc:Fallback>
      </mc:AlternateContent>
      <p:sp>
        <p:nvSpPr>
          <p:cNvPr id="4" name="Zástupný symbol pro číslo snímku 3"/>
          <p:cNvSpPr>
            <a:spLocks noGrp="1"/>
          </p:cNvSpPr>
          <p:nvPr>
            <p:ph type="sldNum" sz="quarter" idx="2"/>
          </p:nvPr>
        </p:nvSpPr>
        <p:spPr/>
        <p:txBody>
          <a:bodyPr/>
          <a:lstStyle/>
          <a:p>
            <a:fld id="{1E956721-BB38-4972-8ACD-5A2C9377E3B4}" type="slidenum">
              <a:rPr lang="cs-CZ" noProof="0" smtClean="0"/>
              <a:pPr/>
              <a:t>99</a:t>
            </a:fld>
            <a:endParaRPr lang="cs-CZ" noProof="0" dirty="0"/>
          </a:p>
        </p:txBody>
      </p:sp>
      <p:sp>
        <p:nvSpPr>
          <p:cNvPr id="8" name="Zástupný text 7">
            <a:extLst>
              <a:ext uri="{FF2B5EF4-FFF2-40B4-BE49-F238E27FC236}">
                <a16:creationId xmlns:a16="http://schemas.microsoft.com/office/drawing/2014/main" id="{B7E2CDD3-5E94-4DD5-B7CD-3303360D4C24}"/>
              </a:ext>
            </a:extLst>
          </p:cNvPr>
          <p:cNvSpPr>
            <a:spLocks noGrp="1"/>
          </p:cNvSpPr>
          <p:nvPr>
            <p:ph type="body" sz="quarter" idx="21"/>
          </p:nvPr>
        </p:nvSpPr>
        <p:spPr/>
        <p:txBody>
          <a:bodyPr/>
          <a:lstStyle/>
          <a:p>
            <a:r>
              <a:rPr lang="en-US" dirty="0"/>
              <a:t>Models of management of production systems</a:t>
            </a:r>
            <a:endParaRPr lang="cs-CZ" dirty="0"/>
          </a:p>
          <a:p>
            <a:endParaRPr lang="en-US" dirty="0"/>
          </a:p>
        </p:txBody>
      </p:sp>
      <p:sp>
        <p:nvSpPr>
          <p:cNvPr id="9" name="Zástupný text 8">
            <a:extLst>
              <a:ext uri="{FF2B5EF4-FFF2-40B4-BE49-F238E27FC236}">
                <a16:creationId xmlns:a16="http://schemas.microsoft.com/office/drawing/2014/main" id="{78F15687-723E-4F7E-B45F-6FAF4CF4A528}"/>
              </a:ext>
            </a:extLst>
          </p:cNvPr>
          <p:cNvSpPr>
            <a:spLocks noGrp="1"/>
          </p:cNvSpPr>
          <p:nvPr>
            <p:ph type="body" sz="quarter" idx="23"/>
          </p:nvPr>
        </p:nvSpPr>
        <p:spPr>
          <a:xfrm>
            <a:off x="460326" y="1062268"/>
            <a:ext cx="9242159" cy="369332"/>
          </a:xfrm>
        </p:spPr>
        <p:txBody>
          <a:bodyPr/>
          <a:lstStyle/>
          <a:p>
            <a:r>
              <a:rPr lang="en-US"/>
              <a:t>Production scheduling</a:t>
            </a:r>
          </a:p>
        </p:txBody>
      </p:sp>
      <p:sp>
        <p:nvSpPr>
          <p:cNvPr id="13" name="Zástupný symbol pro zápatí 1">
            <a:extLst>
              <a:ext uri="{FF2B5EF4-FFF2-40B4-BE49-F238E27FC236}">
                <a16:creationId xmlns:a16="http://schemas.microsoft.com/office/drawing/2014/main" id="{009EC2BE-C370-4EA2-8556-9DB4B7FDBC0B}"/>
              </a:ext>
            </a:extLst>
          </p:cNvPr>
          <p:cNvSpPr>
            <a:spLocks noGrp="1"/>
          </p:cNvSpPr>
          <p:nvPr>
            <p:ph type="ftr" sz="quarter" idx="11"/>
          </p:nvPr>
        </p:nvSpPr>
        <p:spPr>
          <a:xfrm>
            <a:off x="444499" y="6173787"/>
            <a:ext cx="6553200" cy="365125"/>
          </a:xfrm>
        </p:spPr>
        <p:txBody>
          <a:bodyPr/>
          <a:lstStyle/>
          <a:p>
            <a:pPr algn="l"/>
            <a:r>
              <a:rPr lang="en-US"/>
              <a:t>Modeling of Production and Logistics Systems, ŠAU, Jan Fábry, 20.2.2021</a:t>
            </a:r>
            <a:endParaRPr lang="cs-CZ" dirty="0"/>
          </a:p>
        </p:txBody>
      </p:sp>
      <mc:AlternateContent xmlns:mc="http://schemas.openxmlformats.org/markup-compatibility/2006" xmlns:a14="http://schemas.microsoft.com/office/drawing/2010/main">
        <mc:Choice Requires="a14">
          <p:sp>
            <p:nvSpPr>
              <p:cNvPr id="12" name="Obdélník 11">
                <a:extLst>
                  <a:ext uri="{FF2B5EF4-FFF2-40B4-BE49-F238E27FC236}">
                    <a16:creationId xmlns:a16="http://schemas.microsoft.com/office/drawing/2014/main" id="{FB4882F1-5239-47BC-96F9-DC753F891D10}"/>
                  </a:ext>
                </a:extLst>
              </p:cNvPr>
              <p:cNvSpPr/>
              <p:nvPr/>
            </p:nvSpPr>
            <p:spPr>
              <a:xfrm>
                <a:off x="6513320" y="2454580"/>
                <a:ext cx="2485616" cy="641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cs-CZ" sz="1700" i="1">
                              <a:latin typeface="Cambria Math" panose="02040503050406030204" pitchFamily="18" charset="0"/>
                            </a:rPr>
                          </m:ctrlPr>
                        </m:fPr>
                        <m:num>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1</m:t>
                                  </m:r>
                                </m:e>
                              </m:d>
                            </m:sub>
                          </m:sSub>
                        </m:num>
                        <m:den>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1</m:t>
                                  </m:r>
                                </m:e>
                              </m:d>
                            </m:sub>
                          </m:sSub>
                        </m:den>
                      </m:f>
                      <m:r>
                        <a:rPr lang="cs-CZ" sz="1700" i="0">
                          <a:latin typeface="Cambria Math" panose="02040503050406030204" pitchFamily="18" charset="0"/>
                        </a:rPr>
                        <m:t>≤</m:t>
                      </m:r>
                      <m:f>
                        <m:fPr>
                          <m:ctrlPr>
                            <a:rPr lang="cs-CZ" sz="1700" i="1">
                              <a:latin typeface="Cambria Math" panose="02040503050406030204" pitchFamily="18" charset="0"/>
                            </a:rPr>
                          </m:ctrlPr>
                        </m:fPr>
                        <m:num>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2</m:t>
                                  </m:r>
                                </m:e>
                              </m:d>
                            </m:sub>
                          </m:sSub>
                        </m:num>
                        <m:den>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d>
                                <m:dPr>
                                  <m:begChr m:val="["/>
                                  <m:endChr m:val="]"/>
                                  <m:ctrlPr>
                                    <a:rPr lang="cs-CZ" sz="1700" i="1">
                                      <a:latin typeface="Cambria Math" panose="02040503050406030204" pitchFamily="18" charset="0"/>
                                    </a:rPr>
                                  </m:ctrlPr>
                                </m:dPr>
                                <m:e>
                                  <m:r>
                                    <a:rPr lang="cs-CZ" sz="1700" i="0">
                                      <a:latin typeface="Cambria Math" panose="02040503050406030204" pitchFamily="18" charset="0"/>
                                    </a:rPr>
                                    <m:t>2</m:t>
                                  </m:r>
                                </m:e>
                              </m:d>
                            </m:sub>
                          </m:sSub>
                        </m:den>
                      </m:f>
                      <m:r>
                        <a:rPr lang="cs-CZ" sz="1700" i="0">
                          <a:latin typeface="Cambria Math" panose="02040503050406030204" pitchFamily="18" charset="0"/>
                        </a:rPr>
                        <m:t>≤…≤</m:t>
                      </m:r>
                      <m:f>
                        <m:fPr>
                          <m:ctrlPr>
                            <a:rPr lang="cs-CZ" sz="1700" i="1">
                              <a:latin typeface="Cambria Math" panose="02040503050406030204" pitchFamily="18" charset="0"/>
                            </a:rPr>
                          </m:ctrlPr>
                        </m:fPr>
                        <m:num>
                          <m:sSub>
                            <m:sSubPr>
                              <m:ctrlPr>
                                <a:rPr lang="cs-CZ" sz="1700" i="1">
                                  <a:latin typeface="Cambria Math" panose="02040503050406030204" pitchFamily="18" charset="0"/>
                                </a:rPr>
                              </m:ctrlPr>
                            </m:sSubPr>
                            <m:e>
                              <m:r>
                                <a:rPr lang="cs-CZ" sz="1700" i="1">
                                  <a:latin typeface="Cambria Math" panose="02040503050406030204" pitchFamily="18" charset="0"/>
                                </a:rPr>
                                <m:t>𝑡</m:t>
                              </m:r>
                            </m:e>
                            <m:sub>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𝑛</m:t>
                                  </m:r>
                                </m:e>
                              </m:d>
                            </m:sub>
                          </m:sSub>
                        </m:num>
                        <m:den>
                          <m:sSub>
                            <m:sSubPr>
                              <m:ctrlPr>
                                <a:rPr lang="cs-CZ" sz="1700" i="1">
                                  <a:latin typeface="Cambria Math" panose="02040503050406030204" pitchFamily="18" charset="0"/>
                                </a:rPr>
                              </m:ctrlPr>
                            </m:sSubPr>
                            <m:e>
                              <m:r>
                                <a:rPr lang="cs-CZ" sz="1700" i="1">
                                  <a:latin typeface="Cambria Math" panose="02040503050406030204" pitchFamily="18" charset="0"/>
                                </a:rPr>
                                <m:t>𝑤</m:t>
                              </m:r>
                            </m:e>
                            <m:sub>
                              <m:d>
                                <m:dPr>
                                  <m:begChr m:val="["/>
                                  <m:endChr m:val="]"/>
                                  <m:ctrlPr>
                                    <a:rPr lang="cs-CZ" sz="1700" i="1">
                                      <a:latin typeface="Cambria Math" panose="02040503050406030204" pitchFamily="18" charset="0"/>
                                    </a:rPr>
                                  </m:ctrlPr>
                                </m:dPr>
                                <m:e>
                                  <m:r>
                                    <a:rPr lang="cs-CZ" sz="1700" i="1">
                                      <a:latin typeface="Cambria Math" panose="02040503050406030204" pitchFamily="18" charset="0"/>
                                    </a:rPr>
                                    <m:t>𝑛</m:t>
                                  </m:r>
                                </m:e>
                              </m:d>
                            </m:sub>
                          </m:sSub>
                        </m:den>
                      </m:f>
                      <m:r>
                        <a:rPr lang="cs-CZ" sz="1700" i="0">
                          <a:latin typeface="Cambria Math" panose="02040503050406030204" pitchFamily="18" charset="0"/>
                        </a:rPr>
                        <m:t>.</m:t>
                      </m:r>
                    </m:oMath>
                  </m:oMathPara>
                </a14:m>
                <a:endParaRPr lang="cs-CZ" sz="1700" dirty="0"/>
              </a:p>
            </p:txBody>
          </p:sp>
        </mc:Choice>
        <mc:Fallback xmlns="">
          <p:sp>
            <p:nvSpPr>
              <p:cNvPr id="12" name="Obdélník 11">
                <a:extLst>
                  <a:ext uri="{FF2B5EF4-FFF2-40B4-BE49-F238E27FC236}">
                    <a16:creationId xmlns:a16="http://schemas.microsoft.com/office/drawing/2014/main" id="{FB4882F1-5239-47BC-96F9-DC753F891D10}"/>
                  </a:ext>
                </a:extLst>
              </p:cNvPr>
              <p:cNvSpPr>
                <a:spLocks noRot="1" noChangeAspect="1" noMove="1" noResize="1" noEditPoints="1" noAdjustHandles="1" noChangeArrowheads="1" noChangeShapeType="1" noTextEdit="1"/>
              </p:cNvSpPr>
              <p:nvPr/>
            </p:nvSpPr>
            <p:spPr>
              <a:xfrm>
                <a:off x="6513320" y="2454580"/>
                <a:ext cx="2485616" cy="641586"/>
              </a:xfrm>
              <a:prstGeom prst="rect">
                <a:avLst/>
              </a:prstGeom>
              <a:blipFill>
                <a:blip r:embed="rId3"/>
                <a:stretch>
                  <a:fillRect/>
                </a:stretch>
              </a:blipFill>
            </p:spPr>
            <p:txBody>
              <a:bodyPr/>
              <a:lstStyle/>
              <a:p>
                <a:r>
                  <a:rPr lang="cs-CZ">
                    <a:noFill/>
                  </a:rPr>
                  <a:t> </a:t>
                </a:r>
              </a:p>
            </p:txBody>
          </p:sp>
        </mc:Fallback>
      </mc:AlternateContent>
      <p:pic>
        <p:nvPicPr>
          <p:cNvPr id="2" name="Obrázek 1">
            <a:extLst>
              <a:ext uri="{FF2B5EF4-FFF2-40B4-BE49-F238E27FC236}">
                <a16:creationId xmlns:a16="http://schemas.microsoft.com/office/drawing/2014/main" id="{70C3B31D-3687-4D66-AD53-99A7C27D155E}"/>
              </a:ext>
            </a:extLst>
          </p:cNvPr>
          <p:cNvPicPr>
            <a:picLocks noChangeAspect="1"/>
          </p:cNvPicPr>
          <p:nvPr/>
        </p:nvPicPr>
        <p:blipFill>
          <a:blip r:embed="rId4"/>
          <a:stretch>
            <a:fillRect/>
          </a:stretch>
        </p:blipFill>
        <p:spPr>
          <a:xfrm>
            <a:off x="4925103" y="3201954"/>
            <a:ext cx="3813988" cy="2046910"/>
          </a:xfrm>
          <a:prstGeom prst="rect">
            <a:avLst/>
          </a:prstGeom>
        </p:spPr>
      </p:pic>
      <mc:AlternateContent xmlns:mc="http://schemas.openxmlformats.org/markup-compatibility/2006" xmlns:a14="http://schemas.microsoft.com/office/drawing/2010/main">
        <mc:Choice Requires="a14">
          <p:sp>
            <p:nvSpPr>
              <p:cNvPr id="14" name="Obdélník 13">
                <a:extLst>
                  <a:ext uri="{FF2B5EF4-FFF2-40B4-BE49-F238E27FC236}">
                    <a16:creationId xmlns:a16="http://schemas.microsoft.com/office/drawing/2014/main" id="{CE0C530E-2805-4181-9DBA-7149976E702D}"/>
                  </a:ext>
                </a:extLst>
              </p:cNvPr>
              <p:cNvSpPr/>
              <p:nvPr/>
            </p:nvSpPr>
            <p:spPr>
              <a:xfrm>
                <a:off x="9393000" y="5029112"/>
                <a:ext cx="1763111" cy="353943"/>
              </a:xfrm>
              <a:prstGeom prst="rect">
                <a:avLst/>
              </a:prstGeom>
            </p:spPr>
            <p:txBody>
              <a:bodyPr wrap="none">
                <a:spAutoFit/>
              </a:bodyPr>
              <a:lstStyle/>
              <a:p>
                <a14:m>
                  <m:oMath xmlns:m="http://schemas.openxmlformats.org/officeDocument/2006/math">
                    <m:acc>
                      <m:accPr>
                        <m:chr m:val="̅"/>
                        <m:ctrlPr>
                          <a:rPr lang="en-US" sz="1700" i="1" smtClean="0">
                            <a:latin typeface="Cambria Math" panose="02040503050406030204" pitchFamily="18" charset="0"/>
                            <a:ea typeface="Cambria Math" panose="02040503050406030204" pitchFamily="18" charset="0"/>
                          </a:rPr>
                        </m:ctrlPr>
                      </m:accPr>
                      <m:e>
                        <m:r>
                          <a:rPr lang="en-US" sz="1700" b="0" i="1" smtClean="0">
                            <a:latin typeface="Cambria Math" panose="02040503050406030204" pitchFamily="18" charset="0"/>
                            <a:ea typeface="Cambria Math" panose="02040503050406030204" pitchFamily="18" charset="0"/>
                          </a:rPr>
                          <m:t>𝐿</m:t>
                        </m:r>
                      </m:e>
                    </m:acc>
                    <m:d>
                      <m:dPr>
                        <m:ctrlPr>
                          <a:rPr lang="en-US" sz="1700" i="1">
                            <a:latin typeface="Cambria Math" panose="02040503050406030204" pitchFamily="18" charset="0"/>
                            <a:ea typeface="Cambria Math" panose="02040503050406030204" pitchFamily="18" charset="0"/>
                          </a:rPr>
                        </m:ctrlPr>
                      </m:dPr>
                      <m:e>
                        <m:r>
                          <a:rPr lang="en-US" sz="1700" i="1">
                            <a:latin typeface="Cambria Math" panose="02040503050406030204" pitchFamily="18" charset="0"/>
                            <a:ea typeface="Cambria Math" panose="02040503050406030204" pitchFamily="18" charset="0"/>
                          </a:rPr>
                          <m:t>𝑤</m:t>
                        </m:r>
                      </m:e>
                    </m:d>
                  </m:oMath>
                </a14:m>
                <a:r>
                  <a:rPr lang="en-US" sz="1700">
                    <a:latin typeface="Cambria Math" panose="02040503050406030204" pitchFamily="18" charset="0"/>
                    <a:ea typeface="Cambria Math" panose="02040503050406030204" pitchFamily="18" charset="0"/>
                    <a:cs typeface="Times New Roman" panose="02020603050405020304" pitchFamily="18" charset="0"/>
                  </a:rPr>
                  <a:t> = -3,5 hour</a:t>
                </a:r>
              </a:p>
            </p:txBody>
          </p:sp>
        </mc:Choice>
        <mc:Fallback xmlns="">
          <p:sp>
            <p:nvSpPr>
              <p:cNvPr id="14" name="Obdélník 13">
                <a:extLst>
                  <a:ext uri="{FF2B5EF4-FFF2-40B4-BE49-F238E27FC236}">
                    <a16:creationId xmlns:a16="http://schemas.microsoft.com/office/drawing/2014/main" id="{CE0C530E-2805-4181-9DBA-7149976E702D}"/>
                  </a:ext>
                </a:extLst>
              </p:cNvPr>
              <p:cNvSpPr>
                <a:spLocks noRot="1" noChangeAspect="1" noMove="1" noResize="1" noEditPoints="1" noAdjustHandles="1" noChangeArrowheads="1" noChangeShapeType="1" noTextEdit="1"/>
              </p:cNvSpPr>
              <p:nvPr/>
            </p:nvSpPr>
            <p:spPr>
              <a:xfrm>
                <a:off x="9393000" y="5029112"/>
                <a:ext cx="1763111" cy="353943"/>
              </a:xfrm>
              <a:prstGeom prst="rect">
                <a:avLst/>
              </a:prstGeom>
              <a:blipFill>
                <a:blip r:embed="rId5"/>
                <a:stretch>
                  <a:fillRect t="-6897" r="-692" b="-22414"/>
                </a:stretch>
              </a:blipFill>
            </p:spPr>
            <p:txBody>
              <a:bodyPr/>
              <a:lstStyle/>
              <a:p>
                <a:r>
                  <a:rPr lang="cs-CZ">
                    <a:noFill/>
                  </a:rPr>
                  <a:t> </a:t>
                </a:r>
              </a:p>
            </p:txBody>
          </p:sp>
        </mc:Fallback>
      </mc:AlternateContent>
      <p:grpSp>
        <p:nvGrpSpPr>
          <p:cNvPr id="6" name="Skupina 5">
            <a:extLst>
              <a:ext uri="{FF2B5EF4-FFF2-40B4-BE49-F238E27FC236}">
                <a16:creationId xmlns:a16="http://schemas.microsoft.com/office/drawing/2014/main" id="{A398D00E-C1BE-4DD3-8D1B-767E2B40DAF6}"/>
              </a:ext>
            </a:extLst>
          </p:cNvPr>
          <p:cNvGrpSpPr/>
          <p:nvPr/>
        </p:nvGrpSpPr>
        <p:grpSpPr>
          <a:xfrm>
            <a:off x="1891109" y="5354652"/>
            <a:ext cx="6693704" cy="789991"/>
            <a:chOff x="1891109" y="5354652"/>
            <a:chExt cx="6693704" cy="789991"/>
          </a:xfrm>
        </p:grpSpPr>
        <p:pic>
          <p:nvPicPr>
            <p:cNvPr id="5" name="Obrázek 4">
              <a:extLst>
                <a:ext uri="{FF2B5EF4-FFF2-40B4-BE49-F238E27FC236}">
                  <a16:creationId xmlns:a16="http://schemas.microsoft.com/office/drawing/2014/main" id="{466DFAC7-38EB-4592-B588-C5872501CBCF}"/>
                </a:ext>
              </a:extLst>
            </p:cNvPr>
            <p:cNvPicPr>
              <a:picLocks noChangeAspect="1"/>
            </p:cNvPicPr>
            <p:nvPr/>
          </p:nvPicPr>
          <p:blipFill>
            <a:blip r:embed="rId6"/>
            <a:stretch>
              <a:fillRect/>
            </a:stretch>
          </p:blipFill>
          <p:spPr>
            <a:xfrm>
              <a:off x="1891109" y="5354652"/>
              <a:ext cx="6501338" cy="760846"/>
            </a:xfrm>
            <a:prstGeom prst="rect">
              <a:avLst/>
            </a:prstGeom>
          </p:spPr>
        </p:pic>
        <p:sp>
          <p:nvSpPr>
            <p:cNvPr id="15" name="TextovéPole 14">
              <a:extLst>
                <a:ext uri="{FF2B5EF4-FFF2-40B4-BE49-F238E27FC236}">
                  <a16:creationId xmlns:a16="http://schemas.microsoft.com/office/drawing/2014/main" id="{6FEE75E6-A5D7-481D-AD00-9ED2C10FADF6}"/>
                </a:ext>
              </a:extLst>
            </p:cNvPr>
            <p:cNvSpPr txBox="1"/>
            <p:nvPr/>
          </p:nvSpPr>
          <p:spPr>
            <a:xfrm>
              <a:off x="7968992" y="5852255"/>
              <a:ext cx="615821" cy="292388"/>
            </a:xfrm>
            <a:prstGeom prst="rect">
              <a:avLst/>
            </a:prstGeom>
            <a:solidFill>
              <a:schemeClr val="bg1"/>
            </a:solidFill>
          </p:spPr>
          <p:txBody>
            <a:bodyPr wrap="square" lIns="0" tIns="0" rtlCol="0">
              <a:spAutoFit/>
            </a:bodyPr>
            <a:lstStyle/>
            <a:p>
              <a:r>
                <a:rPr lang="en-US" sz="1600" dirty="0">
                  <a:latin typeface="Times New Roman" panose="02020603050405020304" pitchFamily="18" charset="0"/>
                  <a:cs typeface="Times New Roman" panose="02020603050405020304" pitchFamily="18" charset="0"/>
                </a:rPr>
                <a:t>time</a:t>
              </a:r>
            </a:p>
          </p:txBody>
        </p:sp>
      </p:grpSp>
      <p:grpSp>
        <p:nvGrpSpPr>
          <p:cNvPr id="7" name="Skupina 6">
            <a:extLst>
              <a:ext uri="{FF2B5EF4-FFF2-40B4-BE49-F238E27FC236}">
                <a16:creationId xmlns:a16="http://schemas.microsoft.com/office/drawing/2014/main" id="{7C4D6F9E-AFB1-4123-8D41-2E4AB22EB148}"/>
              </a:ext>
            </a:extLst>
          </p:cNvPr>
          <p:cNvGrpSpPr/>
          <p:nvPr/>
        </p:nvGrpSpPr>
        <p:grpSpPr>
          <a:xfrm>
            <a:off x="1891109" y="3360595"/>
            <a:ext cx="2380085" cy="1672887"/>
            <a:chOff x="1891109" y="3360595"/>
            <a:chExt cx="2380085" cy="1672887"/>
          </a:xfrm>
        </p:grpSpPr>
        <p:pic>
          <p:nvPicPr>
            <p:cNvPr id="3" name="Obrázek 2">
              <a:extLst>
                <a:ext uri="{FF2B5EF4-FFF2-40B4-BE49-F238E27FC236}">
                  <a16:creationId xmlns:a16="http://schemas.microsoft.com/office/drawing/2014/main" id="{E23C1865-22CE-42ED-9664-18D5D2AE43AD}"/>
                </a:ext>
              </a:extLst>
            </p:cNvPr>
            <p:cNvPicPr>
              <a:picLocks noChangeAspect="1"/>
            </p:cNvPicPr>
            <p:nvPr/>
          </p:nvPicPr>
          <p:blipFill>
            <a:blip r:embed="rId7"/>
            <a:stretch>
              <a:fillRect/>
            </a:stretch>
          </p:blipFill>
          <p:spPr>
            <a:xfrm>
              <a:off x="1891109" y="3360595"/>
              <a:ext cx="2380085" cy="1672887"/>
            </a:xfrm>
            <a:prstGeom prst="rect">
              <a:avLst/>
            </a:prstGeom>
          </p:spPr>
        </p:pic>
        <p:sp>
          <p:nvSpPr>
            <p:cNvPr id="16" name="TextovéPole 15">
              <a:extLst>
                <a:ext uri="{FF2B5EF4-FFF2-40B4-BE49-F238E27FC236}">
                  <a16:creationId xmlns:a16="http://schemas.microsoft.com/office/drawing/2014/main" id="{54CC5D41-5F85-415E-83B0-F0B36D115A7E}"/>
                </a:ext>
              </a:extLst>
            </p:cNvPr>
            <p:cNvSpPr txBox="1"/>
            <p:nvPr/>
          </p:nvSpPr>
          <p:spPr>
            <a:xfrm>
              <a:off x="2008300" y="3414416"/>
              <a:ext cx="619933" cy="261610"/>
            </a:xfrm>
            <a:prstGeom prst="rect">
              <a:avLst/>
            </a:prstGeom>
            <a:solidFill>
              <a:schemeClr val="bg1"/>
            </a:solidFill>
          </p:spPr>
          <p:txBody>
            <a:bodyPr wrap="square" lIns="0" tIns="0" rIns="0" bIns="0" rtlCol="0" anchor="b" anchorCtr="1">
              <a:spAutoFit/>
            </a:bodyPr>
            <a:lstStyle/>
            <a:p>
              <a:r>
                <a:rPr lang="cs-CZ" sz="1700" dirty="0">
                  <a:latin typeface="Times New Roman" panose="02020603050405020304" pitchFamily="18" charset="0"/>
                  <a:cs typeface="Times New Roman" panose="02020603050405020304" pitchFamily="18" charset="0"/>
                </a:rPr>
                <a:t>Job </a:t>
              </a:r>
            </a:p>
          </p:txBody>
        </p:sp>
      </p:grpSp>
    </p:spTree>
    <p:extLst>
      <p:ext uri="{BB962C8B-B14F-4D97-AF65-F5344CB8AC3E}">
        <p14:creationId xmlns:p14="http://schemas.microsoft.com/office/powerpoint/2010/main" val="742611877"/>
      </p:ext>
    </p:extLst>
  </p:cSld>
  <p:clrMapOvr>
    <a:masterClrMapping/>
  </p:clrMapOvr>
</p:sld>
</file>

<file path=ppt/theme/theme1.xml><?xml version="1.0" encoding="utf-8"?>
<a:theme xmlns:a="http://schemas.openxmlformats.org/drawingml/2006/main" name="SAVS CI">
  <a:themeElements>
    <a:clrScheme name="SAVS CI">
      <a:dk1>
        <a:sysClr val="windowText" lastClr="000000"/>
      </a:dk1>
      <a:lt1>
        <a:sysClr val="window" lastClr="FFFFFF"/>
      </a:lt1>
      <a:dk2>
        <a:srgbClr val="44546A"/>
      </a:dk2>
      <a:lt2>
        <a:srgbClr val="DBEED5"/>
      </a:lt2>
      <a:accent1>
        <a:srgbClr val="81C26D"/>
      </a:accent1>
      <a:accent2>
        <a:srgbClr val="4BA82E"/>
      </a:accent2>
      <a:accent3>
        <a:srgbClr val="D22630"/>
      </a:accent3>
      <a:accent4>
        <a:srgbClr val="FFC000"/>
      </a:accent4>
      <a:accent5>
        <a:srgbClr val="FFD2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S Blue">
  <a:themeElements>
    <a:clrScheme name="SAVS Blue">
      <a:dk1>
        <a:sysClr val="windowText" lastClr="000000"/>
      </a:dk1>
      <a:lt1>
        <a:sysClr val="window" lastClr="FFFFFF"/>
      </a:lt1>
      <a:dk2>
        <a:srgbClr val="0090D7"/>
      </a:dk2>
      <a:lt2>
        <a:srgbClr val="004F76"/>
      </a:lt2>
      <a:accent1>
        <a:srgbClr val="7EC9F1"/>
      </a:accent1>
      <a:accent2>
        <a:srgbClr val="777777"/>
      </a:accent2>
      <a:accent3>
        <a:srgbClr val="4A4A4A"/>
      </a:accent3>
      <a:accent4>
        <a:srgbClr val="B8B8B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S Red">
  <a:themeElements>
    <a:clrScheme name="SAVS Red">
      <a:dk1>
        <a:sysClr val="windowText" lastClr="000000"/>
      </a:dk1>
      <a:lt1>
        <a:sysClr val="window" lastClr="FFFFFF"/>
      </a:lt1>
      <a:dk2>
        <a:srgbClr val="E62336"/>
      </a:dk2>
      <a:lt2>
        <a:srgbClr val="B00835"/>
      </a:lt2>
      <a:accent1>
        <a:srgbClr val="EA5167"/>
      </a:accent1>
      <a:accent2>
        <a:srgbClr val="E5D1A2"/>
      </a:accent2>
      <a:accent3>
        <a:srgbClr val="878787"/>
      </a:accent3>
      <a:accent4>
        <a:srgbClr val="CECECE"/>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AVS Yellow">
  <a:themeElements>
    <a:clrScheme name="SAVS Yellow">
      <a:dk1>
        <a:sysClr val="windowText" lastClr="000000"/>
      </a:dk1>
      <a:lt1>
        <a:sysClr val="window" lastClr="FFFFFF"/>
      </a:lt1>
      <a:dk2>
        <a:srgbClr val="D3DA44"/>
      </a:dk2>
      <a:lt2>
        <a:srgbClr val="A2C617"/>
      </a:lt2>
      <a:accent1>
        <a:srgbClr val="FFDF43"/>
      </a:accent1>
      <a:accent2>
        <a:srgbClr val="FFF374"/>
      </a:accent2>
      <a:accent3>
        <a:srgbClr val="9D9D9D"/>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AVS Turquois">
  <a:themeElements>
    <a:clrScheme name="SAVS Turquois">
      <a:dk1>
        <a:sysClr val="windowText" lastClr="000000"/>
      </a:dk1>
      <a:lt1>
        <a:sysClr val="window" lastClr="FFFFFF"/>
      </a:lt1>
      <a:dk2>
        <a:srgbClr val="15AF97"/>
      </a:dk2>
      <a:lt2>
        <a:srgbClr val="008A83"/>
      </a:lt2>
      <a:accent1>
        <a:srgbClr val="76B4AF"/>
      </a:accent1>
      <a:accent2>
        <a:srgbClr val="74A3A1"/>
      </a:accent2>
      <a:accent3>
        <a:srgbClr val="707070"/>
      </a:accent3>
      <a:accent4>
        <a:srgbClr val="B2B2B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38453D42253114E8AE5C62E1192584E" ma:contentTypeVersion="4" ma:contentTypeDescription="Vytvoří nový dokument" ma:contentTypeScope="" ma:versionID="dee1481fb78c2533d65e23d473016b66">
  <xsd:schema xmlns:xsd="http://www.w3.org/2001/XMLSchema" xmlns:xs="http://www.w3.org/2001/XMLSchema" xmlns:p="http://schemas.microsoft.com/office/2006/metadata/properties" xmlns:ns2="63295829-52d4-4846-a314-2ecfc5471586" xmlns:ns3="832afcc4-76a3-4867-b69a-4e561e25368f" targetNamespace="http://schemas.microsoft.com/office/2006/metadata/properties" ma:root="true" ma:fieldsID="6fb5b7a431d15ec49277f13562bc5357" ns2:_="" ns3:_="">
    <xsd:import namespace="63295829-52d4-4846-a314-2ecfc5471586"/>
    <xsd:import namespace="832afcc4-76a3-4867-b69a-4e561e2536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295829-52d4-4846-a314-2ecfc5471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2afcc4-76a3-4867-b69a-4e561e25368f"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D9CDCF-4F49-4FFC-96D3-43312F57B67B}">
  <ds:schemaRefs>
    <ds:schemaRef ds:uri="http://schemas.microsoft.com/sharepoint/v3/contenttype/forms"/>
  </ds:schemaRefs>
</ds:datastoreItem>
</file>

<file path=customXml/itemProps2.xml><?xml version="1.0" encoding="utf-8"?>
<ds:datastoreItem xmlns:ds="http://schemas.openxmlformats.org/officeDocument/2006/customXml" ds:itemID="{13FE7A3B-BB1D-432D-99B7-61E76F232D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295829-52d4-4846-a314-2ecfc5471586"/>
    <ds:schemaRef ds:uri="832afcc4-76a3-4867-b69a-4e561e2536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0D604B-715E-47DB-B0F9-B04137FBD6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29972</TotalTime>
  <Words>12970</Words>
  <Application>Microsoft Office PowerPoint</Application>
  <PresentationFormat>Širokoúhlá obrazovka</PresentationFormat>
  <Paragraphs>2177</Paragraphs>
  <Slides>141</Slides>
  <Notes>0</Notes>
  <HiddenSlides>0</HiddenSlides>
  <MMClips>0</MMClips>
  <ScaleCrop>false</ScaleCrop>
  <HeadingPairs>
    <vt:vector size="6" baseType="variant">
      <vt:variant>
        <vt:lpstr>Použitá písma</vt:lpstr>
      </vt:variant>
      <vt:variant>
        <vt:i4>8</vt:i4>
      </vt:variant>
      <vt:variant>
        <vt:lpstr>Motiv</vt:lpstr>
      </vt:variant>
      <vt:variant>
        <vt:i4>5</vt:i4>
      </vt:variant>
      <vt:variant>
        <vt:lpstr>Nadpisy snímků</vt:lpstr>
      </vt:variant>
      <vt:variant>
        <vt:i4>141</vt:i4>
      </vt:variant>
    </vt:vector>
  </HeadingPairs>
  <TitlesOfParts>
    <vt:vector size="154" baseType="lpstr">
      <vt:lpstr>arial</vt:lpstr>
      <vt:lpstr>arial</vt:lpstr>
      <vt:lpstr>Calibri</vt:lpstr>
      <vt:lpstr>Calibri Light</vt:lpstr>
      <vt:lpstr>Cambria</vt:lpstr>
      <vt:lpstr>Cambria Math</vt:lpstr>
      <vt:lpstr>Times New Roman</vt:lpstr>
      <vt:lpstr>Wingdings</vt:lpstr>
      <vt:lpstr>SAVS CI</vt:lpstr>
      <vt:lpstr>SAVS Blue</vt:lpstr>
      <vt:lpstr>SAVS Red</vt:lpstr>
      <vt:lpstr>SAVS Yellow</vt:lpstr>
      <vt:lpstr>SAVS Turquois</vt:lpstr>
      <vt:lpstr>Modeling of Production and Logistics Systems</vt:lpstr>
      <vt:lpstr>Prezentace aplikace PowerPoint</vt:lpstr>
      <vt:lpstr>Basic terminology of production systems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Models of designing production systems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Models of management  of production systems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Computer simulation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dc:creator>
  <cp:lastModifiedBy>Fábry, Jan</cp:lastModifiedBy>
  <cp:revision>143</cp:revision>
  <dcterms:created xsi:type="dcterms:W3CDTF">2020-10-26T13:34:53Z</dcterms:created>
  <dcterms:modified xsi:type="dcterms:W3CDTF">2022-05-13T09:59:42Z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0x010100838453D42253114E8AE5C62E1192584E</vt:lpwstr>
  </property>
</Properties>
</file>